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137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0"/>
  </p:notesMasterIdLst>
  <p:sldIdLst>
    <p:sldId id="256" r:id="rId2"/>
    <p:sldId id="408" r:id="rId3"/>
    <p:sldId id="259" r:id="rId4"/>
    <p:sldId id="260" r:id="rId5"/>
    <p:sldId id="261" r:id="rId6"/>
    <p:sldId id="262" r:id="rId7"/>
    <p:sldId id="263" r:id="rId8"/>
    <p:sldId id="271" r:id="rId9"/>
    <p:sldId id="273" r:id="rId10"/>
    <p:sldId id="272" r:id="rId11"/>
    <p:sldId id="264" r:id="rId12"/>
    <p:sldId id="265" r:id="rId13"/>
    <p:sldId id="274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359" r:id="rId23"/>
    <p:sldId id="285" r:id="rId24"/>
    <p:sldId id="286" r:id="rId25"/>
    <p:sldId id="287" r:id="rId26"/>
    <p:sldId id="288" r:id="rId27"/>
    <p:sldId id="266" r:id="rId28"/>
    <p:sldId id="291" r:id="rId29"/>
    <p:sldId id="290" r:id="rId30"/>
    <p:sldId id="295" r:id="rId31"/>
    <p:sldId id="293" r:id="rId32"/>
    <p:sldId id="289" r:id="rId33"/>
    <p:sldId id="267" r:id="rId34"/>
    <p:sldId id="268" r:id="rId35"/>
    <p:sldId id="294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  <p:sldId id="330" r:id="rId70"/>
    <p:sldId id="331" r:id="rId71"/>
    <p:sldId id="370" r:id="rId72"/>
    <p:sldId id="403" r:id="rId73"/>
    <p:sldId id="371" r:id="rId74"/>
    <p:sldId id="404" r:id="rId75"/>
    <p:sldId id="372" r:id="rId76"/>
    <p:sldId id="373" r:id="rId77"/>
    <p:sldId id="374" r:id="rId78"/>
    <p:sldId id="405" r:id="rId79"/>
    <p:sldId id="375" r:id="rId80"/>
    <p:sldId id="406" r:id="rId81"/>
    <p:sldId id="397" r:id="rId82"/>
    <p:sldId id="398" r:id="rId83"/>
    <p:sldId id="399" r:id="rId84"/>
    <p:sldId id="400" r:id="rId85"/>
    <p:sldId id="401" r:id="rId86"/>
    <p:sldId id="376" r:id="rId87"/>
    <p:sldId id="377" r:id="rId88"/>
    <p:sldId id="378" r:id="rId89"/>
    <p:sldId id="379" r:id="rId90"/>
    <p:sldId id="380" r:id="rId91"/>
    <p:sldId id="381" r:id="rId92"/>
    <p:sldId id="382" r:id="rId93"/>
    <p:sldId id="383" r:id="rId94"/>
    <p:sldId id="384" r:id="rId95"/>
    <p:sldId id="385" r:id="rId96"/>
    <p:sldId id="409" r:id="rId97"/>
    <p:sldId id="387" r:id="rId98"/>
    <p:sldId id="386" r:id="rId99"/>
    <p:sldId id="388" r:id="rId100"/>
    <p:sldId id="332" r:id="rId101"/>
    <p:sldId id="389" r:id="rId102"/>
    <p:sldId id="402" r:id="rId103"/>
    <p:sldId id="391" r:id="rId104"/>
    <p:sldId id="392" r:id="rId105"/>
    <p:sldId id="393" r:id="rId106"/>
    <p:sldId id="396" r:id="rId107"/>
    <p:sldId id="395" r:id="rId108"/>
    <p:sldId id="394" r:id="rId109"/>
    <p:sldId id="339" r:id="rId110"/>
    <p:sldId id="340" r:id="rId111"/>
    <p:sldId id="341" r:id="rId112"/>
    <p:sldId id="342" r:id="rId113"/>
    <p:sldId id="343" r:id="rId114"/>
    <p:sldId id="344" r:id="rId115"/>
    <p:sldId id="345" r:id="rId116"/>
    <p:sldId id="346" r:id="rId117"/>
    <p:sldId id="347" r:id="rId118"/>
    <p:sldId id="348" r:id="rId119"/>
    <p:sldId id="349" r:id="rId120"/>
    <p:sldId id="350" r:id="rId121"/>
    <p:sldId id="351" r:id="rId122"/>
    <p:sldId id="352" r:id="rId123"/>
    <p:sldId id="353" r:id="rId124"/>
    <p:sldId id="354" r:id="rId125"/>
    <p:sldId id="355" r:id="rId126"/>
    <p:sldId id="356" r:id="rId127"/>
    <p:sldId id="357" r:id="rId128"/>
    <p:sldId id="358" r:id="rId129"/>
    <p:sldId id="360" r:id="rId130"/>
    <p:sldId id="361" r:id="rId131"/>
    <p:sldId id="362" r:id="rId132"/>
    <p:sldId id="363" r:id="rId133"/>
    <p:sldId id="364" r:id="rId134"/>
    <p:sldId id="365" r:id="rId135"/>
    <p:sldId id="366" r:id="rId136"/>
    <p:sldId id="367" r:id="rId137"/>
    <p:sldId id="368" r:id="rId138"/>
    <p:sldId id="369" r:id="rId1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33FF"/>
    <a:srgbClr val="3366FF"/>
    <a:srgbClr val="6699FF"/>
    <a:srgbClr val="CC0000"/>
    <a:srgbClr val="9900CC"/>
    <a:srgbClr val="FF9933"/>
    <a:srgbClr val="FFCC66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664" autoAdjust="0"/>
    <p:restoredTop sz="94660"/>
  </p:normalViewPr>
  <p:slideViewPr>
    <p:cSldViewPr>
      <p:cViewPr>
        <p:scale>
          <a:sx n="66" d="100"/>
          <a:sy n="66" d="100"/>
        </p:scale>
        <p:origin x="-174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5A2F79A-17BB-4775-9E9F-68A815DED0BC}" type="datetimeFigureOut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142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718DA33-53A0-441C-A23C-8F32E581A5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ru-RU" smtClean="0"/>
              <a:t>Pt</a:t>
            </a: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47AA1-2BEF-479D-89F9-55536E08572D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344B9-386B-4036-9401-95D75631E8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A88E9-DE83-4605-A5C4-842432E76BF0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B891D-CE98-4EDB-B356-A67D4F8F8C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C9A83-3D97-4EF6-81B9-0AFB0FB669DB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FEE18-1C79-423E-9081-468D1F4D5E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6AB0E-A678-43B1-ADC0-149278CD95B7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AB5F6-1FC0-4567-8771-CE4ECF4202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678BA-27C6-4682-A31D-F2A88A49CAB5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6535B-82FE-4C28-989F-12202A660D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74615-D82C-4552-8BA0-DD9C9C28D510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6466C-082C-40B5-961C-ECEF47C579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0AFAE-9FB6-4D15-9E98-C03730B11306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D3EE6-5606-4000-AA49-2C3DC99B44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02986-814F-41E7-8896-A0D2C6BEAB31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84FBD-D6BE-4190-828E-4142869245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6D400-9EB8-404C-9608-1FFD8FB9122F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19023-42FC-450F-AB17-488C29E802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2D5BD-22B7-4E0C-9F77-E6F39E72DB37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706A9-325C-43FA-AEDB-D996E6D948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E649C-616C-40CB-8BB1-A2428A65E6A4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585FA-E820-418D-B4C1-7C6452166C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92CC5C78-98DB-46E3-8543-6699E736DF8C}" type="datetime1">
              <a:rPr lang="ru-RU" altLang="ru-RU"/>
              <a:pPr>
                <a:defRPr/>
              </a:pPr>
              <a:t>07.04.2020</a:t>
            </a:fld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FA54F3F-9881-4BFB-8674-E7A10B2578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2.bin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bse.sci-lib.com/article102770.html" TargetMode="External"/><Relationship Id="rId2" Type="http://schemas.openxmlformats.org/officeDocument/2006/relationships/hyperlink" Target="http://la-lanthanum.inf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-iodine.info/" TargetMode="External"/><Relationship Id="rId4" Type="http://schemas.openxmlformats.org/officeDocument/2006/relationships/hyperlink" Target="http://bse.sci-lib.com/article057025.html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eu-europium.info/" TargetMode="External"/><Relationship Id="rId13" Type="http://schemas.openxmlformats.org/officeDocument/2006/relationships/hyperlink" Target="http://er-erbium.info/" TargetMode="External"/><Relationship Id="rId3" Type="http://schemas.openxmlformats.org/officeDocument/2006/relationships/hyperlink" Target="http://ce-cerium.info/" TargetMode="External"/><Relationship Id="rId7" Type="http://schemas.openxmlformats.org/officeDocument/2006/relationships/hyperlink" Target="http://sm-samarium.info/" TargetMode="External"/><Relationship Id="rId12" Type="http://schemas.openxmlformats.org/officeDocument/2006/relationships/hyperlink" Target="http://ho-holmium.info/" TargetMode="External"/><Relationship Id="rId2" Type="http://schemas.openxmlformats.org/officeDocument/2006/relationships/hyperlink" Target="http://la-lanthanum.info/" TargetMode="External"/><Relationship Id="rId16" Type="http://schemas.openxmlformats.org/officeDocument/2006/relationships/hyperlink" Target="http://lu-lutetium.info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m-promethium.info/" TargetMode="External"/><Relationship Id="rId11" Type="http://schemas.openxmlformats.org/officeDocument/2006/relationships/hyperlink" Target="http://dy-dysprosium.info/" TargetMode="External"/><Relationship Id="rId5" Type="http://schemas.openxmlformats.org/officeDocument/2006/relationships/hyperlink" Target="http://nd-neodymium.info/" TargetMode="External"/><Relationship Id="rId15" Type="http://schemas.openxmlformats.org/officeDocument/2006/relationships/hyperlink" Target="http://yb-ytterbium.info/" TargetMode="External"/><Relationship Id="rId10" Type="http://schemas.openxmlformats.org/officeDocument/2006/relationships/hyperlink" Target="http://tb-terbium.info/" TargetMode="External"/><Relationship Id="rId4" Type="http://schemas.openxmlformats.org/officeDocument/2006/relationships/hyperlink" Target="http://pr-praseodymium.info/" TargetMode="External"/><Relationship Id="rId9" Type="http://schemas.openxmlformats.org/officeDocument/2006/relationships/hyperlink" Target="http://gd-gadolinium.info/" TargetMode="External"/><Relationship Id="rId14" Type="http://schemas.openxmlformats.org/officeDocument/2006/relationships/hyperlink" Target="http://tm-thulium.info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la-lanthanum.info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ce-cerium.info/" TargetMode="External"/><Relationship Id="rId13" Type="http://schemas.openxmlformats.org/officeDocument/2006/relationships/hyperlink" Target="http://tm-thulium.info/" TargetMode="External"/><Relationship Id="rId18" Type="http://schemas.openxmlformats.org/officeDocument/2006/relationships/hyperlink" Target="http://pr-praseodymium.info/" TargetMode="External"/><Relationship Id="rId3" Type="http://schemas.openxmlformats.org/officeDocument/2006/relationships/hyperlink" Target="http://selenium.atomistry.com/" TargetMode="External"/><Relationship Id="rId21" Type="http://schemas.openxmlformats.org/officeDocument/2006/relationships/hyperlink" Target="http://bse.sci-lib.com/article093323.html" TargetMode="External"/><Relationship Id="rId7" Type="http://schemas.openxmlformats.org/officeDocument/2006/relationships/hyperlink" Target="http://bse.sci-lib.com/article113381.html" TargetMode="External"/><Relationship Id="rId12" Type="http://schemas.openxmlformats.org/officeDocument/2006/relationships/hyperlink" Target="http://ho-holmium.info/" TargetMode="External"/><Relationship Id="rId17" Type="http://schemas.openxmlformats.org/officeDocument/2006/relationships/hyperlink" Target="http://sm-samarium.info/" TargetMode="External"/><Relationship Id="rId2" Type="http://schemas.openxmlformats.org/officeDocument/2006/relationships/hyperlink" Target="http://la-lanthanum.info/" TargetMode="External"/><Relationship Id="rId16" Type="http://schemas.openxmlformats.org/officeDocument/2006/relationships/hyperlink" Target="http://lu-lutetium.info/" TargetMode="External"/><Relationship Id="rId20" Type="http://schemas.openxmlformats.org/officeDocument/2006/relationships/hyperlink" Target="http://u-uranium.info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bse.sci-lib.com/article007873.html" TargetMode="External"/><Relationship Id="rId11" Type="http://schemas.openxmlformats.org/officeDocument/2006/relationships/hyperlink" Target="http://bse.sci-lib.com/article073754.html" TargetMode="External"/><Relationship Id="rId5" Type="http://schemas.openxmlformats.org/officeDocument/2006/relationships/hyperlink" Target="http://gd-gadolinium.info/" TargetMode="External"/><Relationship Id="rId15" Type="http://schemas.openxmlformats.org/officeDocument/2006/relationships/hyperlink" Target="http://bse.sci-lib.com/article069393.html" TargetMode="External"/><Relationship Id="rId10" Type="http://schemas.openxmlformats.org/officeDocument/2006/relationships/hyperlink" Target="http://tb-terbium.info/" TargetMode="External"/><Relationship Id="rId19" Type="http://schemas.openxmlformats.org/officeDocument/2006/relationships/hyperlink" Target="http://eu-europium.info/" TargetMode="External"/><Relationship Id="rId4" Type="http://schemas.openxmlformats.org/officeDocument/2006/relationships/hyperlink" Target="http://yb-ytterbium.info/" TargetMode="External"/><Relationship Id="rId9" Type="http://schemas.openxmlformats.org/officeDocument/2006/relationships/hyperlink" Target="http://er-erbium.info/" TargetMode="External"/><Relationship Id="rId14" Type="http://schemas.openxmlformats.org/officeDocument/2006/relationships/hyperlink" Target="http://th-thorium.info/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://c-carbon.info/" TargetMode="External"/><Relationship Id="rId3" Type="http://schemas.openxmlformats.org/officeDocument/2006/relationships/hyperlink" Target="http://ag-silver.info/" TargetMode="External"/><Relationship Id="rId7" Type="http://schemas.openxmlformats.org/officeDocument/2006/relationships/hyperlink" Target="http://n-nitrogen.info/" TargetMode="External"/><Relationship Id="rId2" Type="http://schemas.openxmlformats.org/officeDocument/2006/relationships/hyperlink" Target="http://la-lanthanum.info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xygen.atomistry.com/" TargetMode="External"/><Relationship Id="rId5" Type="http://schemas.openxmlformats.org/officeDocument/2006/relationships/hyperlink" Target="http://nd-neodymium.info/" TargetMode="External"/><Relationship Id="rId4" Type="http://schemas.openxmlformats.org/officeDocument/2006/relationships/hyperlink" Target="http://pr-praseodymium.info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A353477-BAD2-4D41-8460-4908DC021D32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508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Общая характеристика металлов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463" y="836613"/>
            <a:ext cx="8999537" cy="59055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Физические свойства</a:t>
            </a:r>
            <a:endParaRPr lang="en-US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algn="l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Металлический блеск.</a:t>
            </a:r>
          </a:p>
          <a:p>
            <a:pPr marL="609600" indent="-609600" algn="l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Высокая отражательная способность в видимой части спектра.</a:t>
            </a:r>
          </a:p>
          <a:p>
            <a:pPr marL="609600" indent="-609600" algn="l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Непрозрачны даже в очень тонких слоях.</a:t>
            </a:r>
          </a:p>
          <a:p>
            <a:pPr marL="609600" indent="-609600" algn="l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Плотная структура. </a:t>
            </a:r>
          </a:p>
          <a:p>
            <a:pPr marL="609600" indent="-609600" algn="l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Пластичность, ковкость. Структуры металлов нежесткие, сдвигаются друг относительно друга (кроме </a:t>
            </a:r>
            <a:r>
              <a:rPr lang="en-US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Sb, Bi).</a:t>
            </a: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algn="l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Высокие тепло- и электропроводность</a:t>
            </a:r>
          </a:p>
          <a:p>
            <a:pPr marL="609600" indent="-609600" algn="l" eaLnBrk="1" hangingPunct="1">
              <a:lnSpc>
                <a:spcPct val="80000"/>
              </a:lnSpc>
              <a:buFontTx/>
              <a:buAutoNum type="arabicPeriod"/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Классификация</a:t>
            </a:r>
            <a:endParaRPr lang="en-US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algn="l" eaLnBrk="1" hangingPunct="1">
              <a:lnSpc>
                <a:spcPct val="80000"/>
              </a:lnSpc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1. По удельной плотности  (тяжелые, легкие)</a:t>
            </a:r>
          </a:p>
          <a:p>
            <a:pPr marL="609600" indent="-609600" algn="l" eaLnBrk="1" hangingPunct="1">
              <a:lnSpc>
                <a:spcPct val="80000"/>
              </a:lnSpc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2. По температурам плавления (тугоплавкие,  легкоплавкие)</a:t>
            </a:r>
          </a:p>
          <a:p>
            <a:pPr marL="609600" indent="-609600" algn="l" eaLnBrk="1" hangingPunct="1">
              <a:lnSpc>
                <a:spcPct val="80000"/>
              </a:lnSpc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3.По твердости(самый мягкий – </a:t>
            </a:r>
            <a:r>
              <a:rPr lang="en-US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Li, 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самый твердый – </a:t>
            </a:r>
            <a:r>
              <a:rPr lang="en-US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Cr).</a:t>
            </a: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9426DF-6096-454B-83C2-DBB1081DD969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115888"/>
            <a:ext cx="91440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8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Диаграмма в случае образования химического соединения (интерметаллическое соединение)</a:t>
            </a: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900113" y="5589588"/>
            <a:ext cx="7056437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/>
              <a:t>Диаграмма соединения двух диаграмм с эвтектиками:</a:t>
            </a:r>
          </a:p>
          <a:p>
            <a:pPr algn="ctr"/>
            <a:r>
              <a:rPr lang="ru-RU" altLang="ru-RU" b="1"/>
              <a:t>А и </a:t>
            </a:r>
            <a:r>
              <a:rPr lang="en-US" altLang="ru-RU" b="1"/>
              <a:t>A</a:t>
            </a:r>
            <a:r>
              <a:rPr lang="en-US" altLang="ru-RU" b="1" baseline="-25000"/>
              <a:t>m</a:t>
            </a:r>
            <a:r>
              <a:rPr lang="en-US" altLang="ru-RU" b="1"/>
              <a:t>B</a:t>
            </a:r>
            <a:r>
              <a:rPr lang="en-US" altLang="ru-RU" b="1" baseline="-25000"/>
              <a:t>m</a:t>
            </a:r>
          </a:p>
          <a:p>
            <a:pPr algn="ctr"/>
            <a:r>
              <a:rPr lang="en-US" altLang="ru-RU" b="1"/>
              <a:t>B </a:t>
            </a:r>
            <a:r>
              <a:rPr lang="ru-RU" altLang="ru-RU" b="1"/>
              <a:t>и </a:t>
            </a:r>
            <a:r>
              <a:rPr lang="en-US" altLang="ru-RU" b="1"/>
              <a:t>A</a:t>
            </a:r>
            <a:r>
              <a:rPr lang="en-US" altLang="ru-RU" b="1" baseline="-25000"/>
              <a:t>m</a:t>
            </a:r>
            <a:r>
              <a:rPr lang="en-US" altLang="ru-RU" b="1"/>
              <a:t>B</a:t>
            </a:r>
            <a:r>
              <a:rPr lang="en-US" altLang="ru-RU" b="1" baseline="-25000"/>
              <a:t>m</a:t>
            </a:r>
            <a:endParaRPr lang="ru-RU" altLang="ru-RU" b="1" baseline="-25000"/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981075"/>
            <a:ext cx="6264275" cy="464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1EEFE2-B450-40BB-8048-F78294880130}" type="slidenum">
              <a:rPr lang="ru-RU" altLang="ru-RU" smtClean="0"/>
              <a:pPr/>
              <a:t>100</a:t>
            </a:fld>
            <a:endParaRPr lang="ru-RU" altLang="ru-RU" smtClean="0"/>
          </a:p>
        </p:txBody>
      </p:sp>
      <p:sp>
        <p:nvSpPr>
          <p:cNvPr id="105475" name="Rectangle 4"/>
          <p:cNvSpPr>
            <a:spLocks noChangeArrowheads="1"/>
          </p:cNvSpPr>
          <p:nvPr/>
        </p:nvSpPr>
        <p:spPr bwMode="auto">
          <a:xfrm>
            <a:off x="395288" y="549275"/>
            <a:ext cx="8424862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 b="1" u="sng"/>
              <a:t>Подгруппа </a:t>
            </a:r>
            <a:r>
              <a:rPr lang="en-US" altLang="ru-RU" sz="3200" b="1" u="sng"/>
              <a:t>IIB</a:t>
            </a:r>
            <a:r>
              <a:rPr lang="ru-RU" altLang="ru-RU" sz="3200" b="1" u="sng"/>
              <a:t>:</a:t>
            </a:r>
            <a:endParaRPr lang="en-US" altLang="ru-RU" sz="3200" b="1" u="sng"/>
          </a:p>
          <a:p>
            <a:endParaRPr lang="ru-RU" altLang="ru-RU" sz="1200" b="1" u="sng"/>
          </a:p>
          <a:p>
            <a:r>
              <a:rPr lang="ru-RU" altLang="ru-RU" sz="3200"/>
              <a:t>                  </a:t>
            </a:r>
            <a:r>
              <a:rPr lang="en-US" altLang="ru-RU" sz="3200"/>
              <a:t>Zn (II) &lt; Cd (II) &lt; Hg (II)</a:t>
            </a:r>
            <a:endParaRPr lang="ru-RU" altLang="ru-RU" sz="3200"/>
          </a:p>
        </p:txBody>
      </p:sp>
      <p:sp>
        <p:nvSpPr>
          <p:cNvPr id="105476" name="Line 5"/>
          <p:cNvSpPr>
            <a:spLocks noChangeShapeType="1"/>
          </p:cNvSpPr>
          <p:nvPr/>
        </p:nvSpPr>
        <p:spPr bwMode="auto">
          <a:xfrm>
            <a:off x="2411413" y="1844675"/>
            <a:ext cx="3960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5477" name="Text Box 6"/>
          <p:cNvSpPr txBox="1">
            <a:spLocks noChangeArrowheads="1"/>
          </p:cNvSpPr>
          <p:nvPr/>
        </p:nvSpPr>
        <p:spPr bwMode="auto">
          <a:xfrm>
            <a:off x="395288" y="1989138"/>
            <a:ext cx="84248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400"/>
              <a:t>     Рост поляризующего действия из-за увеличения деформируемости электронной оболочки.</a:t>
            </a:r>
          </a:p>
        </p:txBody>
      </p:sp>
      <p:sp>
        <p:nvSpPr>
          <p:cNvPr id="105478" name="Rectangle 7"/>
          <p:cNvSpPr>
            <a:spLocks noChangeArrowheads="1"/>
          </p:cNvSpPr>
          <p:nvPr/>
        </p:nvSpPr>
        <p:spPr bwMode="auto">
          <a:xfrm>
            <a:off x="2268538" y="3357563"/>
            <a:ext cx="4394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3200"/>
              <a:t>Hg (II) &lt; Cd (II) &lt; Zn (II)</a:t>
            </a:r>
            <a:endParaRPr lang="ru-RU" altLang="ru-RU" sz="3200"/>
          </a:p>
        </p:txBody>
      </p:sp>
      <p:sp>
        <p:nvSpPr>
          <p:cNvPr id="105479" name="Line 8"/>
          <p:cNvSpPr>
            <a:spLocks noChangeShapeType="1"/>
          </p:cNvSpPr>
          <p:nvPr/>
        </p:nvSpPr>
        <p:spPr bwMode="auto">
          <a:xfrm>
            <a:off x="2555875" y="4076700"/>
            <a:ext cx="3960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5480" name="Text Box 9"/>
          <p:cNvSpPr txBox="1">
            <a:spLocks noChangeArrowheads="1"/>
          </p:cNvSpPr>
          <p:nvPr/>
        </p:nvSpPr>
        <p:spPr bwMode="auto">
          <a:xfrm>
            <a:off x="395288" y="4292600"/>
            <a:ext cx="84248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400"/>
              <a:t>     Рост поляризующего действия из-за уменьшения радиуса атома.</a:t>
            </a:r>
          </a:p>
        </p:txBody>
      </p:sp>
      <p:sp>
        <p:nvSpPr>
          <p:cNvPr id="105481" name="Text Box 10"/>
          <p:cNvSpPr txBox="1">
            <a:spLocks noChangeArrowheads="1"/>
          </p:cNvSpPr>
          <p:nvPr/>
        </p:nvSpPr>
        <p:spPr bwMode="auto">
          <a:xfrm>
            <a:off x="755650" y="5084763"/>
            <a:ext cx="54721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800"/>
              <a:t>Hg (I) </a:t>
            </a:r>
            <a:r>
              <a:rPr lang="ru-RU" altLang="ru-RU" sz="2800"/>
              <a:t>   </a:t>
            </a:r>
            <a:r>
              <a:rPr lang="en-US" altLang="ru-RU" sz="2800"/>
              <a:t>: </a:t>
            </a:r>
            <a:r>
              <a:rPr lang="ru-RU" altLang="ru-RU" sz="2800"/>
              <a:t>      </a:t>
            </a:r>
            <a:r>
              <a:rPr lang="en-US" altLang="ru-RU" sz="2800"/>
              <a:t>[-Hg-Hg-]</a:t>
            </a:r>
            <a:r>
              <a:rPr lang="en-US" altLang="ru-RU" sz="2800" baseline="30000"/>
              <a:t>2+</a:t>
            </a:r>
            <a:endParaRPr lang="ru-RU" alt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E05110-F315-4A25-B010-4F90672B383C}" type="slidenum">
              <a:rPr lang="ru-RU" altLang="ru-RU" smtClean="0"/>
              <a:pPr/>
              <a:t>101</a:t>
            </a:fld>
            <a:endParaRPr lang="ru-RU" altLang="ru-RU" smtClean="0"/>
          </a:p>
        </p:txBody>
      </p:sp>
      <p:sp>
        <p:nvSpPr>
          <p:cNvPr id="106499" name="Text Box 5"/>
          <p:cNvSpPr txBox="1">
            <a:spLocks noChangeArrowheads="1"/>
          </p:cNvSpPr>
          <p:nvPr/>
        </p:nvSpPr>
        <p:spPr bwMode="auto">
          <a:xfrm>
            <a:off x="0" y="115888"/>
            <a:ext cx="8893175" cy="575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>
                <a:solidFill>
                  <a:srgbClr val="003366"/>
                </a:solidFill>
              </a:rPr>
              <a:t>Подгруппа цинка</a:t>
            </a:r>
            <a:endParaRPr lang="en-US" altLang="ru-RU" sz="3200" b="1">
              <a:solidFill>
                <a:srgbClr val="003366"/>
              </a:solidFill>
            </a:endParaRPr>
          </a:p>
          <a:p>
            <a:pPr algn="ctr"/>
            <a:endParaRPr lang="en-US" altLang="ru-RU" sz="3200" b="1">
              <a:solidFill>
                <a:srgbClr val="003366"/>
              </a:solidFill>
            </a:endParaRPr>
          </a:p>
          <a:p>
            <a:r>
              <a:rPr lang="en-US" altLang="ru-RU" sz="3200" b="1"/>
              <a:t>Zn</a:t>
            </a:r>
            <a:r>
              <a:rPr lang="ru-RU" altLang="ru-RU" sz="3200" b="1"/>
              <a:t>(</a:t>
            </a:r>
            <a:r>
              <a:rPr lang="en-US" altLang="ru-RU" sz="3200" b="1"/>
              <a:t>II</a:t>
            </a:r>
            <a:r>
              <a:rPr lang="ru-RU" altLang="ru-RU" sz="3200" b="1"/>
              <a:t>), </a:t>
            </a:r>
            <a:r>
              <a:rPr lang="en-US" altLang="ru-RU" sz="3200" b="1"/>
              <a:t>Cd</a:t>
            </a:r>
            <a:r>
              <a:rPr lang="ru-RU" altLang="ru-RU" sz="3200" b="1"/>
              <a:t>(</a:t>
            </a:r>
            <a:r>
              <a:rPr lang="en-US" altLang="ru-RU" sz="3200" b="1"/>
              <a:t>II</a:t>
            </a:r>
            <a:r>
              <a:rPr lang="ru-RU" altLang="ru-RU" sz="3200" b="1"/>
              <a:t>), </a:t>
            </a:r>
            <a:r>
              <a:rPr lang="en-US" altLang="ru-RU" sz="3200" b="1"/>
              <a:t>Hg</a:t>
            </a:r>
            <a:r>
              <a:rPr lang="ru-RU" altLang="ru-RU" sz="3200" b="1"/>
              <a:t>(</a:t>
            </a:r>
            <a:r>
              <a:rPr lang="en-US" altLang="ru-RU" sz="3200" b="1"/>
              <a:t>II</a:t>
            </a:r>
            <a:r>
              <a:rPr lang="ru-RU" altLang="ru-RU" sz="3200" b="1"/>
              <a:t>)   -    </a:t>
            </a:r>
            <a:r>
              <a:rPr lang="en-US" altLang="ru-RU" sz="3200" b="1"/>
              <a:t>nd</a:t>
            </a:r>
            <a:r>
              <a:rPr lang="ru-RU" altLang="ru-RU" sz="3200" b="1" baseline="30000"/>
              <a:t>10</a:t>
            </a:r>
            <a:r>
              <a:rPr lang="ru-RU" altLang="ru-RU" sz="3200" b="1"/>
              <a:t>,    </a:t>
            </a:r>
            <a:r>
              <a:rPr lang="ru-RU" altLang="ru-RU" sz="3200"/>
              <a:t>отсутствует эффект стабилизации КП    (ЭСКП  =  0)</a:t>
            </a:r>
            <a:endParaRPr lang="en-US" altLang="ru-RU" sz="3200"/>
          </a:p>
          <a:p>
            <a:endParaRPr lang="ru-RU" altLang="ru-RU" sz="1000"/>
          </a:p>
          <a:p>
            <a:r>
              <a:rPr lang="ru-RU" altLang="ru-RU" sz="3200"/>
              <a:t>Деформируемость электронной</a:t>
            </a:r>
            <a:r>
              <a:rPr lang="ru-RU" altLang="ru-RU" sz="3200" b="1"/>
              <a:t> d-</a:t>
            </a:r>
            <a:r>
              <a:rPr lang="ru-RU" altLang="ru-RU" sz="3200"/>
              <a:t>оболочки увеличивается сверху вниз в подгруппе, что увеличивается,  что увеличивает ковалентность связи в соединениях ртути.</a:t>
            </a:r>
            <a:endParaRPr lang="en-US" altLang="ru-RU" sz="3200"/>
          </a:p>
          <a:p>
            <a:endParaRPr lang="ru-RU" altLang="ru-RU" sz="1000" b="1"/>
          </a:p>
          <a:p>
            <a:r>
              <a:rPr lang="ru-RU" altLang="ru-RU" sz="3200"/>
              <a:t>Цинк тоже образует ковалентные соединения (МОС).  Кадмий уступает цинку и тем более ртути по степени ковалентности в соединениях. 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CB47566-23D7-479F-A389-DDE5350CBCB2}" type="slidenum">
              <a:rPr lang="ru-RU" altLang="ru-RU" smtClean="0"/>
              <a:pPr/>
              <a:t>102</a:t>
            </a:fld>
            <a:endParaRPr lang="ru-RU" altLang="ru-RU" smtClean="0"/>
          </a:p>
        </p:txBody>
      </p:sp>
      <p:sp>
        <p:nvSpPr>
          <p:cNvPr id="107523" name="Text Box 2"/>
          <p:cNvSpPr txBox="1">
            <a:spLocks noChangeArrowheads="1"/>
          </p:cNvSpPr>
          <p:nvPr/>
        </p:nvSpPr>
        <p:spPr bwMode="auto">
          <a:xfrm>
            <a:off x="179388" y="115888"/>
            <a:ext cx="8785225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/>
              <a:t>Провал ковалентности  в случае кадмия объясняется тем, что поляризующее действие в ряду</a:t>
            </a:r>
            <a:r>
              <a:rPr lang="ru-RU" altLang="ru-RU" sz="2800" b="1"/>
              <a:t>  Zn  -  </a:t>
            </a:r>
            <a:r>
              <a:rPr lang="en-US" altLang="ru-RU" sz="2800" b="1"/>
              <a:t>Cd</a:t>
            </a:r>
            <a:r>
              <a:rPr lang="ru-RU" altLang="ru-RU" sz="2800" b="1"/>
              <a:t>  -  </a:t>
            </a:r>
            <a:r>
              <a:rPr lang="en-US" altLang="ru-RU" sz="2800" b="1"/>
              <a:t>Hg</a:t>
            </a:r>
            <a:r>
              <a:rPr lang="ru-RU" altLang="ru-RU" sz="2800" b="1"/>
              <a:t>    </a:t>
            </a:r>
            <a:r>
              <a:rPr lang="ru-RU" altLang="ru-RU" sz="2800"/>
              <a:t>нерегулярно:</a:t>
            </a:r>
            <a:endParaRPr lang="en-US" altLang="ru-RU" sz="2800"/>
          </a:p>
          <a:p>
            <a:endParaRPr lang="en-US" altLang="ru-RU" sz="2800"/>
          </a:p>
          <a:p>
            <a:r>
              <a:rPr lang="en-US" altLang="ru-RU" sz="2800" b="1"/>
              <a:t>Zn</a:t>
            </a:r>
            <a:r>
              <a:rPr lang="ru-RU" altLang="ru-RU" sz="2800" b="1"/>
              <a:t>  </a:t>
            </a:r>
            <a:r>
              <a:rPr lang="ru-RU" altLang="ru-RU" sz="2800" b="1">
                <a:cs typeface="Times New Roman" pitchFamily="18" charset="0"/>
              </a:rPr>
              <a:t>→</a:t>
            </a:r>
            <a:r>
              <a:rPr lang="ru-RU" altLang="ru-RU" sz="2800" b="1"/>
              <a:t>   </a:t>
            </a:r>
            <a:r>
              <a:rPr lang="en-US" altLang="ru-RU" sz="2800" b="1"/>
              <a:t>Cd</a:t>
            </a:r>
            <a:r>
              <a:rPr lang="ru-RU" altLang="ru-RU" sz="2800" b="1"/>
              <a:t>   </a:t>
            </a:r>
            <a:r>
              <a:rPr lang="ru-RU" altLang="ru-RU" sz="2800" b="1">
                <a:cs typeface="Times New Roman" pitchFamily="18" charset="0"/>
              </a:rPr>
              <a:t>→</a:t>
            </a:r>
            <a:r>
              <a:rPr lang="ru-RU" altLang="ru-RU" sz="2800" b="1"/>
              <a:t>   </a:t>
            </a:r>
            <a:r>
              <a:rPr lang="en-US" altLang="ru-RU" sz="2800" b="1"/>
              <a:t>Hg</a:t>
            </a:r>
            <a:r>
              <a:rPr lang="ru-RU" altLang="ru-RU" sz="2800" b="1"/>
              <a:t>    </a:t>
            </a:r>
            <a:r>
              <a:rPr lang="ru-RU" altLang="ru-RU" sz="2800"/>
              <a:t>-  рост поляризующего действия из-за увеличения деформируемости электронной оболочки.</a:t>
            </a:r>
            <a:endParaRPr lang="en-US" altLang="ru-RU" sz="2800"/>
          </a:p>
          <a:p>
            <a:r>
              <a:rPr lang="en-US" altLang="ru-RU" sz="2800" b="1"/>
              <a:t>Hg</a:t>
            </a:r>
            <a:r>
              <a:rPr lang="ru-RU" altLang="ru-RU" sz="2800" b="1"/>
              <a:t>  </a:t>
            </a:r>
            <a:r>
              <a:rPr lang="ru-RU" altLang="ru-RU" sz="2800"/>
              <a:t> </a:t>
            </a:r>
            <a:r>
              <a:rPr lang="ru-RU" altLang="ru-RU" sz="2800" b="1"/>
              <a:t>→  </a:t>
            </a:r>
            <a:r>
              <a:rPr lang="en-US" altLang="ru-RU" sz="2800" b="1"/>
              <a:t>Cd</a:t>
            </a:r>
            <a:r>
              <a:rPr lang="ru-RU" altLang="ru-RU" sz="2800" b="1"/>
              <a:t>  </a:t>
            </a:r>
            <a:r>
              <a:rPr lang="ru-RU" altLang="ru-RU" sz="2800"/>
              <a:t> </a:t>
            </a:r>
            <a:r>
              <a:rPr lang="ru-RU" altLang="ru-RU" sz="2800" b="1"/>
              <a:t>→  </a:t>
            </a:r>
            <a:r>
              <a:rPr lang="en-US" altLang="ru-RU" sz="2800" b="1"/>
              <a:t>Zn</a:t>
            </a:r>
            <a:r>
              <a:rPr lang="ru-RU" altLang="ru-RU" sz="2800" b="1"/>
              <a:t>     </a:t>
            </a:r>
            <a:r>
              <a:rPr lang="ru-RU" altLang="ru-RU" sz="2800"/>
              <a:t>-   рост поляризующего действия из-за уменьшения  радиуса атома.</a:t>
            </a:r>
            <a:endParaRPr lang="en-US" altLang="ru-RU" sz="2800"/>
          </a:p>
          <a:p>
            <a:endParaRPr lang="ru-RU" altLang="ru-RU" sz="1600"/>
          </a:p>
          <a:p>
            <a:r>
              <a:rPr lang="ru-RU" altLang="ru-RU" sz="2800"/>
              <a:t>Немонотонный рост поляризующего действия в подгруппе цинка проявляется в изменении строения и свойств оксидов,гидроксидов, галогенидов, КС и МОС.</a:t>
            </a:r>
            <a:r>
              <a:rPr lang="ru-RU" altLang="ru-RU" sz="2800" b="1"/>
              <a:t> </a:t>
            </a:r>
            <a:r>
              <a:rPr lang="ru-RU" altLang="ru-RU" sz="2800"/>
              <a:t>Для ртути известны соединения</a:t>
            </a:r>
            <a:r>
              <a:rPr lang="ru-RU" altLang="ru-RU" sz="2800" b="1"/>
              <a:t>  H</a:t>
            </a:r>
            <a:r>
              <a:rPr lang="en-US" altLang="ru-RU" sz="2800" b="1"/>
              <a:t>g</a:t>
            </a:r>
            <a:r>
              <a:rPr lang="ru-RU" altLang="ru-RU" sz="2800" b="1"/>
              <a:t>(</a:t>
            </a:r>
            <a:r>
              <a:rPr lang="en-US" altLang="ru-RU" sz="2800" b="1"/>
              <a:t>I</a:t>
            </a:r>
            <a:r>
              <a:rPr lang="ru-RU" altLang="ru-RU" sz="2800" b="1"/>
              <a:t>) </a:t>
            </a:r>
            <a:r>
              <a:rPr lang="en-US" altLang="ru-RU" sz="2800"/>
              <a:t>c</a:t>
            </a:r>
            <a:r>
              <a:rPr lang="ru-RU" altLang="ru-RU" sz="2800"/>
              <a:t> группировкой</a:t>
            </a:r>
            <a:r>
              <a:rPr lang="ru-RU" altLang="ru-RU" sz="2800" b="1"/>
              <a:t>  [</a:t>
            </a:r>
            <a:r>
              <a:rPr lang="en-US" altLang="ru-RU" sz="2800" b="1"/>
              <a:t>H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/>
              <a:t> – </a:t>
            </a:r>
            <a:r>
              <a:rPr lang="en-US" altLang="ru-RU" sz="2800" b="1"/>
              <a:t>Hg</a:t>
            </a:r>
            <a:r>
              <a:rPr lang="ru-RU" altLang="ru-RU" sz="2800" b="1"/>
              <a:t> – </a:t>
            </a:r>
            <a:r>
              <a:rPr lang="en-US" altLang="ru-RU" sz="2800" b="1"/>
              <a:t>Hg </a:t>
            </a:r>
            <a:r>
              <a:rPr lang="ru-RU" altLang="ru-RU" sz="2800" b="1"/>
              <a:t>– </a:t>
            </a:r>
            <a:r>
              <a:rPr lang="en-US" altLang="ru-RU" sz="2800" b="1"/>
              <a:t>OH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]</a:t>
            </a:r>
            <a:r>
              <a:rPr lang="ru-RU" altLang="ru-RU" sz="2800" b="1" baseline="30000"/>
              <a:t>2+</a:t>
            </a:r>
            <a:r>
              <a:rPr lang="ru-RU" altLang="ru-RU" sz="2800"/>
              <a:t>. 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B632853-0BA2-443B-8F2D-03BCF85FB5C7}" type="slidenum">
              <a:rPr lang="ru-RU" altLang="ru-RU" smtClean="0"/>
              <a:pPr/>
              <a:t>103</a:t>
            </a:fld>
            <a:endParaRPr lang="ru-RU" altLang="ru-RU" smtClean="0"/>
          </a:p>
        </p:txBody>
      </p:sp>
      <p:sp>
        <p:nvSpPr>
          <p:cNvPr id="108547" name="Text Box 4"/>
          <p:cNvSpPr txBox="1">
            <a:spLocks noChangeArrowheads="1"/>
          </p:cNvSpPr>
          <p:nvPr/>
        </p:nvSpPr>
        <p:spPr bwMode="auto">
          <a:xfrm>
            <a:off x="179388" y="333375"/>
            <a:ext cx="8640762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/>
              <a:t>Из диаграмм Латимера следует, что термодинамическая вероятность реализации  С.О.  +2  и +1  для ртути примерно одинакова:</a:t>
            </a:r>
            <a:endParaRPr lang="en-US" altLang="ru-RU" sz="3200"/>
          </a:p>
          <a:p>
            <a:endParaRPr lang="en-US" altLang="ru-RU" sz="3200"/>
          </a:p>
          <a:p>
            <a:r>
              <a:rPr lang="en-US" altLang="ru-RU" sz="3200" b="1"/>
              <a:t>                    +0.92                         +0.79</a:t>
            </a:r>
          </a:p>
          <a:p>
            <a:pPr algn="ctr"/>
            <a:r>
              <a:rPr lang="en-US" altLang="ru-RU" sz="3200" b="1"/>
              <a:t>Hg</a:t>
            </a:r>
            <a:r>
              <a:rPr lang="ru-RU" altLang="ru-RU" sz="3200" b="1" baseline="30000"/>
              <a:t>2+</a:t>
            </a:r>
            <a:r>
              <a:rPr lang="ru-RU" altLang="ru-RU" sz="3200" b="1"/>
              <a:t>       →</a:t>
            </a:r>
            <a:r>
              <a:rPr lang="en-US" altLang="ru-RU" sz="3200" b="1"/>
              <a:t>             Hg</a:t>
            </a:r>
            <a:r>
              <a:rPr lang="en-US" altLang="ru-RU" sz="3200" b="1" baseline="-25000"/>
              <a:t>2</a:t>
            </a:r>
            <a:r>
              <a:rPr lang="en-US" altLang="ru-RU" sz="3200" b="1" baseline="30000"/>
              <a:t>2+</a:t>
            </a:r>
            <a:r>
              <a:rPr lang="en-US" altLang="ru-RU" sz="3200" b="1"/>
              <a:t>        →        Hg</a:t>
            </a:r>
            <a:r>
              <a:rPr lang="en-US" altLang="ru-RU" sz="3200" b="1" baseline="30000"/>
              <a:t>0</a:t>
            </a:r>
            <a:r>
              <a:rPr lang="ru-RU" altLang="ru-RU" sz="3200" b="1"/>
              <a:t>   </a:t>
            </a:r>
            <a:r>
              <a:rPr lang="en-US" altLang="ru-RU" sz="3200" b="1"/>
              <a:t> </a:t>
            </a:r>
          </a:p>
          <a:p>
            <a:r>
              <a:rPr lang="en-US" altLang="ru-RU" sz="3200" b="1"/>
              <a:t>                                                 </a:t>
            </a:r>
            <a:endParaRPr lang="ru-RU" altLang="ru-RU" sz="3200" b="1"/>
          </a:p>
        </p:txBody>
      </p:sp>
      <p:sp>
        <p:nvSpPr>
          <p:cNvPr id="108548" name="Text Box 5"/>
          <p:cNvSpPr txBox="1">
            <a:spLocks noChangeArrowheads="1"/>
          </p:cNvSpPr>
          <p:nvPr/>
        </p:nvSpPr>
        <p:spPr bwMode="auto">
          <a:xfrm>
            <a:off x="3563938" y="4365625"/>
            <a:ext cx="18002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b="1"/>
              <a:t>+0.85 B</a:t>
            </a:r>
            <a:endParaRPr lang="ru-RU" altLang="ru-RU" sz="3200"/>
          </a:p>
        </p:txBody>
      </p:sp>
      <p:sp>
        <p:nvSpPr>
          <p:cNvPr id="108549" name="Line 6"/>
          <p:cNvSpPr>
            <a:spLocks noChangeShapeType="1"/>
          </p:cNvSpPr>
          <p:nvPr/>
        </p:nvSpPr>
        <p:spPr bwMode="auto">
          <a:xfrm>
            <a:off x="1331913" y="4149725"/>
            <a:ext cx="6119812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8550" name="Line 7"/>
          <p:cNvSpPr>
            <a:spLocks noChangeShapeType="1"/>
          </p:cNvSpPr>
          <p:nvPr/>
        </p:nvSpPr>
        <p:spPr bwMode="auto">
          <a:xfrm flipV="1">
            <a:off x="7451725" y="3573463"/>
            <a:ext cx="0" cy="57626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8551" name="Line 8"/>
          <p:cNvSpPr>
            <a:spLocks noChangeShapeType="1"/>
          </p:cNvSpPr>
          <p:nvPr/>
        </p:nvSpPr>
        <p:spPr bwMode="auto">
          <a:xfrm>
            <a:off x="1331913" y="3644900"/>
            <a:ext cx="0" cy="50323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617394-71F1-4766-AECD-D49E81C1E9AD}" type="slidenum">
              <a:rPr lang="ru-RU" altLang="ru-RU" smtClean="0"/>
              <a:pPr/>
              <a:t>104</a:t>
            </a:fld>
            <a:endParaRPr lang="ru-RU" altLang="ru-RU" smtClean="0"/>
          </a:p>
        </p:txBody>
      </p:sp>
      <p:sp>
        <p:nvSpPr>
          <p:cNvPr id="109571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878522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000" b="1">
                <a:solidFill>
                  <a:srgbClr val="003366"/>
                </a:solidFill>
              </a:rPr>
              <a:t>Растворение  металлов</a:t>
            </a:r>
            <a:endParaRPr lang="en-US" altLang="ru-RU" sz="3000" b="1">
              <a:solidFill>
                <a:srgbClr val="003366"/>
              </a:solidFill>
            </a:endParaRPr>
          </a:p>
          <a:p>
            <a:pPr algn="ctr"/>
            <a:endParaRPr lang="ru-RU" altLang="ru-RU" sz="3000" b="1">
              <a:solidFill>
                <a:srgbClr val="003366"/>
              </a:solidFill>
            </a:endParaRPr>
          </a:p>
          <a:p>
            <a:r>
              <a:rPr lang="ru-RU" altLang="ru-RU" sz="3000"/>
              <a:t>Защитная пленка на поверхности</a:t>
            </a:r>
            <a:r>
              <a:rPr lang="ru-RU" altLang="ru-RU" sz="3000" b="1"/>
              <a:t>  Zn  </a:t>
            </a:r>
            <a:r>
              <a:rPr lang="ru-RU" altLang="ru-RU" sz="3000"/>
              <a:t>и</a:t>
            </a:r>
            <a:r>
              <a:rPr lang="ru-RU" altLang="ru-RU" sz="3000" b="1"/>
              <a:t>   С</a:t>
            </a:r>
            <a:r>
              <a:rPr lang="en-US" altLang="ru-RU" sz="3000" b="1"/>
              <a:t>d</a:t>
            </a:r>
            <a:r>
              <a:rPr lang="ru-RU" altLang="ru-RU" sz="3000" b="1"/>
              <a:t>   </a:t>
            </a:r>
            <a:r>
              <a:rPr lang="ru-RU" altLang="ru-RU" sz="3000"/>
              <a:t>делает невозможным вытеснение этими металлами водорода из</a:t>
            </a:r>
            <a:r>
              <a:rPr lang="ru-RU" altLang="ru-RU" sz="3000" b="1"/>
              <a:t> Н</a:t>
            </a:r>
            <a:r>
              <a:rPr lang="ru-RU" altLang="ru-RU" sz="3000" b="1" baseline="-25000"/>
              <a:t>2</a:t>
            </a:r>
            <a:r>
              <a:rPr lang="ru-RU" altLang="ru-RU" sz="3000" b="1"/>
              <a:t>О</a:t>
            </a:r>
            <a:r>
              <a:rPr lang="ru-RU" altLang="ru-RU" sz="3000"/>
              <a:t>.</a:t>
            </a:r>
            <a:r>
              <a:rPr lang="ru-RU" altLang="ru-RU" sz="3000" b="1"/>
              <a:t> </a:t>
            </a:r>
            <a:r>
              <a:rPr lang="ru-RU" altLang="ru-RU" sz="3000"/>
              <a:t>Однако при нагревании протекает реакция:</a:t>
            </a:r>
            <a:endParaRPr lang="en-US" altLang="ru-RU" sz="3000"/>
          </a:p>
          <a:p>
            <a:r>
              <a:rPr lang="en-US" altLang="ru-RU" sz="3000" b="1"/>
              <a:t>                                             t</a:t>
            </a:r>
            <a:endParaRPr lang="ru-RU" altLang="ru-RU" sz="3000" b="1"/>
          </a:p>
          <a:p>
            <a:pPr algn="ctr"/>
            <a:r>
              <a:rPr lang="ru-RU" altLang="ru-RU" sz="3000" b="1"/>
              <a:t>Zn</a:t>
            </a:r>
            <a:r>
              <a:rPr lang="en-US" altLang="ru-RU" sz="3000" b="1"/>
              <a:t>    +   H</a:t>
            </a:r>
            <a:r>
              <a:rPr lang="en-US" altLang="ru-RU" sz="3000" b="1" baseline="-25000"/>
              <a:t>2</a:t>
            </a:r>
            <a:r>
              <a:rPr lang="en-US" altLang="ru-RU" sz="3000" b="1"/>
              <a:t>O   →   ZnO   +    H</a:t>
            </a:r>
            <a:r>
              <a:rPr lang="en-US" altLang="ru-RU" sz="3000" b="1" baseline="-25000"/>
              <a:t>2</a:t>
            </a:r>
          </a:p>
          <a:p>
            <a:pPr algn="ctr"/>
            <a:endParaRPr lang="en-US" altLang="ru-RU" sz="1000" b="1" baseline="-25000"/>
          </a:p>
          <a:p>
            <a:pPr algn="ctr"/>
            <a:endParaRPr lang="en-US" altLang="ru-RU" sz="1000" b="1" baseline="-25000"/>
          </a:p>
          <a:p>
            <a:r>
              <a:rPr lang="en-US" altLang="ru-RU" sz="3000" b="1"/>
              <a:t>Zn</a:t>
            </a:r>
            <a:r>
              <a:rPr lang="ru-RU" altLang="ru-RU" sz="3000" b="1"/>
              <a:t> </a:t>
            </a:r>
            <a:r>
              <a:rPr lang="ru-RU" altLang="ru-RU" sz="3000"/>
              <a:t>и </a:t>
            </a:r>
            <a:r>
              <a:rPr lang="ru-RU" altLang="ru-RU" sz="3000" b="1"/>
              <a:t> </a:t>
            </a:r>
            <a:r>
              <a:rPr lang="en-US" altLang="ru-RU" sz="3000" b="1"/>
              <a:t>Cd</a:t>
            </a:r>
            <a:r>
              <a:rPr lang="ru-RU" altLang="ru-RU" sz="3000" b="1"/>
              <a:t> </a:t>
            </a:r>
            <a:r>
              <a:rPr lang="ru-RU" altLang="ru-RU" sz="3000"/>
              <a:t>растворяются  в  разб.</a:t>
            </a:r>
            <a:r>
              <a:rPr lang="ru-RU" altLang="ru-RU" sz="3000" b="1"/>
              <a:t> </a:t>
            </a:r>
            <a:r>
              <a:rPr lang="en-US" altLang="ru-RU" sz="3000" b="1"/>
              <a:t>HCl</a:t>
            </a:r>
            <a:r>
              <a:rPr lang="ru-RU" altLang="ru-RU" sz="3000" b="1"/>
              <a:t> </a:t>
            </a:r>
            <a:r>
              <a:rPr lang="ru-RU" altLang="ru-RU" sz="3000"/>
              <a:t> и </a:t>
            </a:r>
            <a:r>
              <a:rPr lang="ru-RU" altLang="ru-RU" sz="3000" b="1"/>
              <a:t>  </a:t>
            </a:r>
            <a:r>
              <a:rPr lang="en-US" altLang="ru-RU" sz="3000" b="1"/>
              <a:t>H</a:t>
            </a:r>
            <a:r>
              <a:rPr lang="ru-RU" altLang="ru-RU" sz="3000" b="1" baseline="-25000"/>
              <a:t>2</a:t>
            </a:r>
            <a:r>
              <a:rPr lang="en-US" altLang="ru-RU" sz="3000" b="1"/>
              <a:t>SO</a:t>
            </a:r>
            <a:r>
              <a:rPr lang="ru-RU" altLang="ru-RU" sz="3000" b="1" baseline="-25000"/>
              <a:t>4</a:t>
            </a:r>
            <a:r>
              <a:rPr lang="ru-RU" altLang="ru-RU" sz="3000"/>
              <a:t>,</a:t>
            </a:r>
            <a:r>
              <a:rPr lang="ru-RU" altLang="ru-RU" sz="3000" b="1"/>
              <a:t>  </a:t>
            </a:r>
            <a:r>
              <a:rPr lang="en-US" altLang="ru-RU" sz="3000"/>
              <a:t>a</a:t>
            </a:r>
            <a:r>
              <a:rPr lang="ru-RU" altLang="ru-RU" sz="3000" b="1"/>
              <a:t>  </a:t>
            </a:r>
            <a:r>
              <a:rPr lang="en-US" altLang="ru-RU" sz="3000" b="1"/>
              <a:t>Hg</a:t>
            </a:r>
            <a:r>
              <a:rPr lang="ru-RU" altLang="ru-RU" sz="3000" b="1"/>
              <a:t>   </a:t>
            </a:r>
            <a:r>
              <a:rPr lang="ru-RU" altLang="ru-RU" sz="3000"/>
              <a:t>нет.</a:t>
            </a:r>
          </a:p>
          <a:p>
            <a:r>
              <a:rPr lang="ru-RU" altLang="ru-RU" sz="3000" b="1"/>
              <a:t>           </a:t>
            </a:r>
          </a:p>
          <a:p>
            <a:pPr algn="ctr"/>
            <a:r>
              <a:rPr lang="ru-RU" altLang="ru-RU" sz="3000" b="1"/>
              <a:t>Э +   2 HCl  =  Э</a:t>
            </a:r>
            <a:r>
              <a:rPr lang="en-US" altLang="ru-RU" sz="3000" b="1"/>
              <a:t>Cl</a:t>
            </a:r>
            <a:r>
              <a:rPr lang="ru-RU" altLang="ru-RU" sz="3000" b="1" baseline="-25000"/>
              <a:t>2</a:t>
            </a:r>
            <a:r>
              <a:rPr lang="en-US" altLang="ru-RU" sz="3000" b="1"/>
              <a:t>  </a:t>
            </a:r>
            <a:r>
              <a:rPr lang="ru-RU" altLang="ru-RU" sz="3000" b="1"/>
              <a:t>+   </a:t>
            </a:r>
            <a:r>
              <a:rPr lang="en-US" altLang="ru-RU" sz="3000" b="1"/>
              <a:t>H</a:t>
            </a:r>
            <a:r>
              <a:rPr lang="ru-RU" altLang="ru-RU" sz="3000" b="1" baseline="-25000"/>
              <a:t>2</a:t>
            </a:r>
            <a:r>
              <a:rPr lang="ru-RU" altLang="ru-RU" sz="3000" b="1"/>
              <a:t> </a:t>
            </a:r>
            <a:r>
              <a:rPr lang="ru-RU" altLang="ru-RU" sz="3000"/>
              <a:t>(</a:t>
            </a:r>
            <a:r>
              <a:rPr lang="en-US" altLang="ru-RU" sz="3000"/>
              <a:t>Cd</a:t>
            </a:r>
            <a:r>
              <a:rPr lang="ru-RU" altLang="ru-RU" sz="3000"/>
              <a:t> – медленно)</a:t>
            </a:r>
            <a:endParaRPr lang="en-US" altLang="ru-RU" sz="3000"/>
          </a:p>
          <a:p>
            <a:pPr algn="ctr"/>
            <a:endParaRPr lang="ru-RU" altLang="ru-RU" sz="1000"/>
          </a:p>
          <a:p>
            <a:pPr algn="ctr"/>
            <a:r>
              <a:rPr lang="ru-RU" altLang="ru-RU" sz="3000" b="1"/>
              <a:t>Э  +  H</a:t>
            </a:r>
            <a:r>
              <a:rPr lang="en-US" altLang="ru-RU" sz="3000" b="1" baseline="-25000"/>
              <a:t>2</a:t>
            </a:r>
            <a:r>
              <a:rPr lang="en-US" altLang="ru-RU" sz="3000" b="1"/>
              <a:t>SO</a:t>
            </a:r>
            <a:r>
              <a:rPr lang="en-US" altLang="ru-RU" sz="3000" b="1" baseline="-25000"/>
              <a:t>4</a:t>
            </a:r>
            <a:r>
              <a:rPr lang="en-US" altLang="ru-RU" sz="3000" b="1"/>
              <a:t>  =  </a:t>
            </a:r>
            <a:r>
              <a:rPr lang="ru-RU" altLang="ru-RU" sz="3000" b="1"/>
              <a:t>Э</a:t>
            </a:r>
            <a:r>
              <a:rPr lang="en-US" altLang="ru-RU" sz="3000" b="1"/>
              <a:t>SO</a:t>
            </a:r>
            <a:r>
              <a:rPr lang="en-US" altLang="ru-RU" sz="3000" b="1" baseline="-25000"/>
              <a:t>4</a:t>
            </a:r>
            <a:r>
              <a:rPr lang="en-US" altLang="ru-RU" sz="3000" b="1"/>
              <a:t> +   H</a:t>
            </a:r>
            <a:r>
              <a:rPr lang="en-US" altLang="ru-RU" sz="3000" b="1" baseline="-25000"/>
              <a:t>2</a:t>
            </a:r>
            <a:endParaRPr lang="ru-RU" altLang="ru-RU" sz="3000" b="1" baseline="-2500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30C4E1-D49C-45DF-BF8B-6D6F34A53664}" type="slidenum">
              <a:rPr lang="ru-RU" altLang="ru-RU" smtClean="0"/>
              <a:pPr/>
              <a:t>105</a:t>
            </a:fld>
            <a:endParaRPr lang="ru-RU" altLang="ru-RU" smtClean="0"/>
          </a:p>
        </p:txBody>
      </p:sp>
      <p:sp>
        <p:nvSpPr>
          <p:cNvPr id="110595" name="Text Box 4"/>
          <p:cNvSpPr txBox="1">
            <a:spLocks noChangeArrowheads="1"/>
          </p:cNvSpPr>
          <p:nvPr/>
        </p:nvSpPr>
        <p:spPr bwMode="auto">
          <a:xfrm>
            <a:off x="71438" y="285750"/>
            <a:ext cx="8964612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200" b="1"/>
              <a:t>В кислотах-окислителях растворяются все 3 металла:</a:t>
            </a:r>
            <a:endParaRPr lang="en-US" altLang="ru-RU" sz="2200" b="1"/>
          </a:p>
          <a:p>
            <a:endParaRPr lang="ru-RU" altLang="ru-RU" sz="2200" b="1"/>
          </a:p>
          <a:p>
            <a:pPr algn="ctr"/>
            <a:r>
              <a:rPr lang="ru-RU" altLang="ru-RU" sz="2400" b="1">
                <a:solidFill>
                  <a:srgbClr val="9900CC"/>
                </a:solidFill>
              </a:rPr>
              <a:t>Э</a:t>
            </a:r>
            <a:r>
              <a:rPr lang="en-US" altLang="ru-RU" sz="2400" b="1">
                <a:solidFill>
                  <a:srgbClr val="9900CC"/>
                </a:solidFill>
              </a:rPr>
              <a:t> (Cd,Hg</a:t>
            </a:r>
            <a:r>
              <a:rPr lang="en-US" altLang="ru-RU" sz="2400" b="1" baseline="30000">
                <a:solidFill>
                  <a:srgbClr val="9900CC"/>
                </a:solidFill>
              </a:rPr>
              <a:t>2+</a:t>
            </a:r>
            <a:r>
              <a:rPr lang="en-US" altLang="ru-RU" sz="2400" b="1">
                <a:solidFill>
                  <a:srgbClr val="9900CC"/>
                </a:solidFill>
              </a:rPr>
              <a:t>)   +  2 H</a:t>
            </a:r>
            <a:r>
              <a:rPr lang="en-US" altLang="ru-RU" sz="2400" b="1" baseline="-25000">
                <a:solidFill>
                  <a:srgbClr val="9900CC"/>
                </a:solidFill>
              </a:rPr>
              <a:t>2</a:t>
            </a:r>
            <a:r>
              <a:rPr lang="en-US" altLang="ru-RU" sz="2400" b="1">
                <a:solidFill>
                  <a:srgbClr val="9900CC"/>
                </a:solidFill>
              </a:rPr>
              <a:t>SO</a:t>
            </a:r>
            <a:r>
              <a:rPr lang="en-US" altLang="ru-RU" sz="2400" b="1" baseline="-25000">
                <a:solidFill>
                  <a:srgbClr val="9900CC"/>
                </a:solidFill>
              </a:rPr>
              <a:t>4</a:t>
            </a:r>
            <a:r>
              <a:rPr lang="ru-RU" altLang="ru-RU" sz="2400" b="1" baseline="-25000">
                <a:solidFill>
                  <a:srgbClr val="9900CC"/>
                </a:solidFill>
              </a:rPr>
              <a:t>конц</a:t>
            </a:r>
            <a:r>
              <a:rPr lang="en-US" altLang="ru-RU" sz="2400" b="1" baseline="-25000">
                <a:solidFill>
                  <a:srgbClr val="9900CC"/>
                </a:solidFill>
              </a:rPr>
              <a:t> </a:t>
            </a:r>
            <a:r>
              <a:rPr lang="en-US" altLang="ru-RU" sz="2400" b="1">
                <a:solidFill>
                  <a:srgbClr val="9900CC"/>
                </a:solidFill>
              </a:rPr>
              <a:t>  →  </a:t>
            </a:r>
            <a:r>
              <a:rPr lang="ru-RU" altLang="ru-RU" sz="2400" b="1">
                <a:solidFill>
                  <a:srgbClr val="9900CC"/>
                </a:solidFill>
              </a:rPr>
              <a:t>Э</a:t>
            </a:r>
            <a:r>
              <a:rPr lang="en-US" altLang="ru-RU" sz="2400" b="1">
                <a:solidFill>
                  <a:srgbClr val="9900CC"/>
                </a:solidFill>
              </a:rPr>
              <a:t>SO</a:t>
            </a:r>
            <a:r>
              <a:rPr lang="en-US" altLang="ru-RU" sz="2400" b="1" baseline="-25000">
                <a:solidFill>
                  <a:srgbClr val="9900CC"/>
                </a:solidFill>
              </a:rPr>
              <a:t>4</a:t>
            </a:r>
            <a:r>
              <a:rPr lang="en-US" altLang="ru-RU" sz="2400" b="1">
                <a:solidFill>
                  <a:srgbClr val="9900CC"/>
                </a:solidFill>
              </a:rPr>
              <a:t>   +   SO</a:t>
            </a:r>
            <a:r>
              <a:rPr lang="en-US" altLang="ru-RU" sz="2400" b="1" baseline="-25000">
                <a:solidFill>
                  <a:srgbClr val="9900CC"/>
                </a:solidFill>
              </a:rPr>
              <a:t>2</a:t>
            </a:r>
            <a:r>
              <a:rPr lang="en-US" altLang="ru-RU" sz="2400" b="1">
                <a:solidFill>
                  <a:srgbClr val="9900CC"/>
                </a:solidFill>
              </a:rPr>
              <a:t>    +   2 H</a:t>
            </a:r>
            <a:r>
              <a:rPr lang="en-US" altLang="ru-RU" sz="2400" b="1" baseline="-25000">
                <a:solidFill>
                  <a:srgbClr val="9900CC"/>
                </a:solidFill>
              </a:rPr>
              <a:t>2</a:t>
            </a:r>
            <a:r>
              <a:rPr lang="en-US" altLang="ru-RU" sz="2400" b="1">
                <a:solidFill>
                  <a:srgbClr val="9900CC"/>
                </a:solidFill>
              </a:rPr>
              <a:t>O</a:t>
            </a:r>
          </a:p>
          <a:p>
            <a:pPr algn="ctr"/>
            <a:endParaRPr lang="en-US" altLang="ru-RU" sz="2400" b="1"/>
          </a:p>
          <a:p>
            <a:pPr algn="ctr"/>
            <a:r>
              <a:rPr lang="en-US" altLang="ru-RU" sz="2400" b="1"/>
              <a:t>4 Zn    +    5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</a:t>
            </a:r>
            <a:r>
              <a:rPr lang="ru-RU" altLang="ru-RU" sz="2400" b="1" baseline="-25000"/>
              <a:t>конц</a:t>
            </a:r>
            <a:r>
              <a:rPr lang="en-US" altLang="ru-RU" sz="2400" b="1"/>
              <a:t>    →   4 ZnSO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 +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    +  4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 </a:t>
            </a:r>
          </a:p>
          <a:p>
            <a:pPr algn="ctr"/>
            <a:endParaRPr lang="en-US" altLang="ru-RU" sz="2400" b="1"/>
          </a:p>
          <a:p>
            <a:pPr algn="ctr"/>
            <a:r>
              <a:rPr lang="en-US" altLang="ru-RU" sz="2400" b="1"/>
              <a:t>Zn   +   4 HNO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</a:t>
            </a:r>
            <a:r>
              <a:rPr lang="en-US" altLang="ru-RU" sz="2400" b="1" baseline="-25000"/>
              <a:t>конц</a:t>
            </a:r>
            <a:r>
              <a:rPr lang="en-US" altLang="ru-RU" sz="2400" b="1"/>
              <a:t>    →     Zn(NO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)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 +  2 NO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 +   2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</a:p>
          <a:p>
            <a:pPr algn="ctr"/>
            <a:endParaRPr lang="en-US" altLang="ru-RU" sz="2400" b="1"/>
          </a:p>
          <a:p>
            <a:pPr algn="ctr"/>
            <a:r>
              <a:rPr lang="en-US" altLang="ru-RU" sz="2400" b="1"/>
              <a:t>3 Zn    +  8 HNO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 </a:t>
            </a:r>
            <a:r>
              <a:rPr lang="en-US" altLang="ru-RU" sz="2400" b="1" baseline="-25000"/>
              <a:t>(30%)</a:t>
            </a:r>
            <a:r>
              <a:rPr lang="en-US" altLang="ru-RU" sz="2400" b="1"/>
              <a:t>  →  3 Zn(NO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)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+  2 NO   +  4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</a:p>
          <a:p>
            <a:pPr algn="ctr"/>
            <a:endParaRPr lang="en-US" altLang="ru-RU" sz="2400" b="1"/>
          </a:p>
          <a:p>
            <a:pPr algn="ctr"/>
            <a:r>
              <a:rPr lang="en-US" altLang="ru-RU" sz="2400" b="1"/>
              <a:t>4 Zn  +  10 HNO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</a:t>
            </a:r>
            <a:r>
              <a:rPr lang="en-US" altLang="ru-RU" sz="2400" b="1" baseline="-25000"/>
              <a:t>(5%)</a:t>
            </a:r>
            <a:r>
              <a:rPr lang="en-US" altLang="ru-RU" sz="2400" b="1"/>
              <a:t>  →   4 Zn(NO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)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+  NH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 +  3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</a:p>
          <a:p>
            <a:pPr algn="ctr"/>
            <a:endParaRPr lang="en-US" altLang="ru-RU" sz="2400" b="1"/>
          </a:p>
          <a:p>
            <a:pPr algn="ctr"/>
            <a:r>
              <a:rPr lang="en-US" altLang="ru-RU" sz="2400" b="1">
                <a:solidFill>
                  <a:srgbClr val="003366"/>
                </a:solidFill>
              </a:rPr>
              <a:t>Hg   +   4 HNO</a:t>
            </a:r>
            <a:r>
              <a:rPr lang="en-US" altLang="ru-RU" sz="2400" b="1" baseline="-25000">
                <a:solidFill>
                  <a:srgbClr val="003366"/>
                </a:solidFill>
              </a:rPr>
              <a:t>3 конц</a:t>
            </a:r>
            <a:r>
              <a:rPr lang="en-US" altLang="ru-RU" sz="2400" b="1">
                <a:solidFill>
                  <a:srgbClr val="003366"/>
                </a:solidFill>
              </a:rPr>
              <a:t>   →  Hg(NO</a:t>
            </a:r>
            <a:r>
              <a:rPr lang="en-US" altLang="ru-RU" sz="2400" b="1" baseline="-25000">
                <a:solidFill>
                  <a:srgbClr val="003366"/>
                </a:solidFill>
              </a:rPr>
              <a:t>3</a:t>
            </a:r>
            <a:r>
              <a:rPr lang="en-US" altLang="ru-RU" sz="2400" b="1">
                <a:solidFill>
                  <a:srgbClr val="003366"/>
                </a:solidFill>
              </a:rPr>
              <a:t>)</a:t>
            </a:r>
            <a:r>
              <a:rPr lang="en-US" altLang="ru-RU" sz="2400" b="1" baseline="-25000">
                <a:solidFill>
                  <a:srgbClr val="003366"/>
                </a:solidFill>
              </a:rPr>
              <a:t>2</a:t>
            </a:r>
            <a:r>
              <a:rPr lang="en-US" altLang="ru-RU" sz="2400" b="1">
                <a:solidFill>
                  <a:srgbClr val="003366"/>
                </a:solidFill>
              </a:rPr>
              <a:t>    +   2 NO</a:t>
            </a:r>
            <a:r>
              <a:rPr lang="en-US" altLang="ru-RU" sz="2400" b="1" baseline="-25000">
                <a:solidFill>
                  <a:srgbClr val="003366"/>
                </a:solidFill>
              </a:rPr>
              <a:t>2</a:t>
            </a:r>
            <a:r>
              <a:rPr lang="en-US" altLang="ru-RU" sz="2400" b="1">
                <a:solidFill>
                  <a:srgbClr val="003366"/>
                </a:solidFill>
              </a:rPr>
              <a:t>   +   2 H</a:t>
            </a:r>
            <a:r>
              <a:rPr lang="en-US" altLang="ru-RU" sz="2400" b="1" baseline="-25000">
                <a:solidFill>
                  <a:srgbClr val="003366"/>
                </a:solidFill>
              </a:rPr>
              <a:t>2</a:t>
            </a:r>
            <a:r>
              <a:rPr lang="en-US" altLang="ru-RU" sz="2400" b="1">
                <a:solidFill>
                  <a:srgbClr val="003366"/>
                </a:solidFill>
              </a:rPr>
              <a:t>O</a:t>
            </a:r>
          </a:p>
          <a:p>
            <a:pPr algn="ctr"/>
            <a:endParaRPr lang="en-US" altLang="ru-RU" sz="2400" b="1">
              <a:solidFill>
                <a:srgbClr val="003366"/>
              </a:solidFill>
            </a:endParaRPr>
          </a:p>
          <a:p>
            <a:pPr algn="ctr"/>
            <a:r>
              <a:rPr lang="en-US" altLang="ru-RU" sz="2400" b="1">
                <a:solidFill>
                  <a:srgbClr val="003366"/>
                </a:solidFill>
              </a:rPr>
              <a:t>3 Hg    +   8 HNO</a:t>
            </a:r>
            <a:r>
              <a:rPr lang="en-US" altLang="ru-RU" sz="2400" b="1" baseline="-25000">
                <a:solidFill>
                  <a:srgbClr val="003366"/>
                </a:solidFill>
              </a:rPr>
              <a:t>3</a:t>
            </a:r>
            <a:r>
              <a:rPr lang="en-US" altLang="ru-RU" sz="2400" b="1">
                <a:solidFill>
                  <a:srgbClr val="003366"/>
                </a:solidFill>
              </a:rPr>
              <a:t> </a:t>
            </a:r>
            <a:r>
              <a:rPr lang="en-US" altLang="ru-RU" sz="2400" b="1" baseline="-25000">
                <a:solidFill>
                  <a:srgbClr val="003366"/>
                </a:solidFill>
              </a:rPr>
              <a:t>разб.</a:t>
            </a:r>
            <a:r>
              <a:rPr lang="en-US" altLang="ru-RU" sz="2400" b="1">
                <a:solidFill>
                  <a:srgbClr val="003366"/>
                </a:solidFill>
              </a:rPr>
              <a:t>    →   3 Hg(NO</a:t>
            </a:r>
            <a:r>
              <a:rPr lang="en-US" altLang="ru-RU" sz="2400" b="1" baseline="-25000">
                <a:solidFill>
                  <a:srgbClr val="003366"/>
                </a:solidFill>
              </a:rPr>
              <a:t>3</a:t>
            </a:r>
            <a:r>
              <a:rPr lang="en-US" altLang="ru-RU" sz="2400" b="1">
                <a:solidFill>
                  <a:srgbClr val="003366"/>
                </a:solidFill>
              </a:rPr>
              <a:t>)</a:t>
            </a:r>
            <a:r>
              <a:rPr lang="en-US" altLang="ru-RU" sz="2400" b="1" baseline="-25000">
                <a:solidFill>
                  <a:srgbClr val="003366"/>
                </a:solidFill>
              </a:rPr>
              <a:t>2</a:t>
            </a:r>
            <a:r>
              <a:rPr lang="en-US" altLang="ru-RU" sz="2400" b="1">
                <a:solidFill>
                  <a:srgbClr val="003366"/>
                </a:solidFill>
              </a:rPr>
              <a:t>   +  2 NO   +  4 H</a:t>
            </a:r>
            <a:r>
              <a:rPr lang="en-US" altLang="ru-RU" sz="2400" b="1" baseline="-25000">
                <a:solidFill>
                  <a:srgbClr val="003366"/>
                </a:solidFill>
              </a:rPr>
              <a:t>2</a:t>
            </a:r>
            <a:r>
              <a:rPr lang="en-US" altLang="ru-RU" sz="2400" b="1">
                <a:solidFill>
                  <a:srgbClr val="003366"/>
                </a:solidFill>
              </a:rPr>
              <a:t>O</a:t>
            </a:r>
          </a:p>
          <a:p>
            <a:pPr algn="ctr"/>
            <a:endParaRPr lang="en-US" altLang="ru-RU" sz="2400" b="1">
              <a:solidFill>
                <a:srgbClr val="003366"/>
              </a:solidFill>
            </a:endParaRPr>
          </a:p>
          <a:p>
            <a:pPr algn="ctr"/>
            <a:r>
              <a:rPr lang="en-US" altLang="ru-RU" sz="2400" b="1">
                <a:solidFill>
                  <a:srgbClr val="003366"/>
                </a:solidFill>
              </a:rPr>
              <a:t>6 Hg  +  8 HNO</a:t>
            </a:r>
            <a:r>
              <a:rPr lang="en-US" altLang="ru-RU" sz="2400" b="1" baseline="-25000">
                <a:solidFill>
                  <a:srgbClr val="003366"/>
                </a:solidFill>
              </a:rPr>
              <a:t>3 разб </a:t>
            </a:r>
            <a:r>
              <a:rPr lang="en-US" altLang="ru-RU" sz="2400" b="1">
                <a:solidFill>
                  <a:srgbClr val="003366"/>
                </a:solidFill>
              </a:rPr>
              <a:t> →   3 Hg</a:t>
            </a:r>
            <a:r>
              <a:rPr lang="en-US" altLang="ru-RU" sz="2400" b="1" baseline="-25000">
                <a:solidFill>
                  <a:srgbClr val="003366"/>
                </a:solidFill>
              </a:rPr>
              <a:t>2</a:t>
            </a:r>
            <a:r>
              <a:rPr lang="en-US" altLang="ru-RU" sz="2400" b="1">
                <a:solidFill>
                  <a:srgbClr val="003366"/>
                </a:solidFill>
              </a:rPr>
              <a:t>(NO</a:t>
            </a:r>
            <a:r>
              <a:rPr lang="en-US" altLang="ru-RU" sz="2400" b="1" baseline="-25000">
                <a:solidFill>
                  <a:srgbClr val="003366"/>
                </a:solidFill>
              </a:rPr>
              <a:t>3</a:t>
            </a:r>
            <a:r>
              <a:rPr lang="en-US" altLang="ru-RU" sz="2400" b="1">
                <a:solidFill>
                  <a:srgbClr val="003366"/>
                </a:solidFill>
              </a:rPr>
              <a:t>)</a:t>
            </a:r>
            <a:r>
              <a:rPr lang="en-US" altLang="ru-RU" sz="2400" b="1" baseline="-25000">
                <a:solidFill>
                  <a:srgbClr val="003366"/>
                </a:solidFill>
              </a:rPr>
              <a:t>2</a:t>
            </a:r>
            <a:r>
              <a:rPr lang="en-US" altLang="ru-RU" sz="2400" b="1">
                <a:solidFill>
                  <a:srgbClr val="003366"/>
                </a:solidFill>
              </a:rPr>
              <a:t>  +  2 NO   +  4 H</a:t>
            </a:r>
            <a:r>
              <a:rPr lang="en-US" altLang="ru-RU" sz="2400" b="1" baseline="-25000">
                <a:solidFill>
                  <a:srgbClr val="003366"/>
                </a:solidFill>
              </a:rPr>
              <a:t>2</a:t>
            </a:r>
            <a:r>
              <a:rPr lang="en-US" altLang="ru-RU" sz="2400" b="1">
                <a:solidFill>
                  <a:srgbClr val="003366"/>
                </a:solidFill>
              </a:rPr>
              <a:t>O</a:t>
            </a:r>
            <a:endParaRPr lang="ru-RU" altLang="ru-RU" sz="2400" b="1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6CF3BA-1BFB-4FBD-93C1-8CD99FF047FC}" type="slidenum">
              <a:rPr lang="ru-RU" altLang="ru-RU" smtClean="0"/>
              <a:pPr/>
              <a:t>106</a:t>
            </a:fld>
            <a:endParaRPr lang="ru-RU" altLang="ru-RU" smtClean="0"/>
          </a:p>
        </p:txBody>
      </p:sp>
      <p:sp>
        <p:nvSpPr>
          <p:cNvPr id="111619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8964612" cy="576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/>
              <a:t>Цинк растворяется в аммиаке:</a:t>
            </a:r>
            <a:endParaRPr lang="en-US" altLang="ru-RU" sz="2800"/>
          </a:p>
          <a:p>
            <a:endParaRPr lang="ru-RU" altLang="ru-RU" sz="2800" b="1"/>
          </a:p>
          <a:p>
            <a:pPr algn="ctr"/>
            <a:r>
              <a:rPr lang="ru-RU" altLang="ru-RU" sz="2800" b="1"/>
              <a:t> </a:t>
            </a:r>
            <a:r>
              <a:rPr lang="en-US" altLang="ru-RU" sz="2800" b="1"/>
              <a:t>Zn</a:t>
            </a:r>
            <a:r>
              <a:rPr lang="ru-RU" altLang="ru-RU" sz="2800" b="1"/>
              <a:t>  +  4 </a:t>
            </a:r>
            <a:r>
              <a:rPr lang="en-US" altLang="ru-RU" sz="2800" b="1"/>
              <a:t>NH</a:t>
            </a:r>
            <a:r>
              <a:rPr lang="ru-RU" altLang="ru-RU" sz="2800" b="1" baseline="-25000"/>
              <a:t>3</a:t>
            </a:r>
            <a:r>
              <a:rPr lang="en-US" altLang="ru-RU" sz="2800" b="1"/>
              <a:t>H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/>
              <a:t>  =  [</a:t>
            </a:r>
            <a:r>
              <a:rPr lang="en-US" altLang="ru-RU" sz="2800" b="1"/>
              <a:t>Zn</a:t>
            </a:r>
            <a:r>
              <a:rPr lang="ru-RU" altLang="ru-RU" sz="2800" b="1"/>
              <a:t>(</a:t>
            </a:r>
            <a:r>
              <a:rPr lang="en-US" altLang="ru-RU" sz="2800" b="1"/>
              <a:t>NH</a:t>
            </a:r>
            <a:r>
              <a:rPr lang="ru-RU" altLang="ru-RU" sz="2800" b="1" baseline="-25000"/>
              <a:t>3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4</a:t>
            </a:r>
            <a:r>
              <a:rPr lang="ru-RU" altLang="ru-RU" sz="2800" b="1"/>
              <a:t>](</a:t>
            </a:r>
            <a:r>
              <a:rPr lang="en-US" altLang="ru-RU" sz="2800" b="1"/>
              <a:t>OH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  +  </a:t>
            </a:r>
            <a:r>
              <a:rPr lang="en-US" altLang="ru-RU" sz="2800" b="1"/>
              <a:t>H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  +  2 </a:t>
            </a:r>
            <a:r>
              <a:rPr lang="en-US" altLang="ru-RU" sz="2800" b="1"/>
              <a:t>H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</a:p>
          <a:p>
            <a:endParaRPr lang="ru-RU" altLang="ru-RU" sz="2800" b="1"/>
          </a:p>
          <a:p>
            <a:r>
              <a:rPr lang="ru-RU" altLang="ru-RU" sz="2800"/>
              <a:t>Цинк   -  амфотерен:</a:t>
            </a:r>
            <a:endParaRPr lang="en-US" altLang="ru-RU" sz="2800"/>
          </a:p>
          <a:p>
            <a:endParaRPr lang="en-US" altLang="ru-RU" sz="2800"/>
          </a:p>
          <a:p>
            <a:pPr algn="ctr"/>
            <a:r>
              <a:rPr lang="en-US" altLang="ru-RU" sz="2800" b="1"/>
              <a:t>Zn(OH)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   +    2 NaOH    =   Na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[Zn(OH)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]</a:t>
            </a:r>
          </a:p>
          <a:p>
            <a:endParaRPr lang="ru-RU" altLang="ru-RU" sz="2800" b="1"/>
          </a:p>
          <a:p>
            <a:r>
              <a:rPr lang="ru-RU" altLang="ru-RU" sz="2800"/>
              <a:t>В сильнощелочной среде цинк является сильным восстановителем:</a:t>
            </a:r>
            <a:endParaRPr lang="en-US" altLang="ru-RU" sz="2800"/>
          </a:p>
          <a:p>
            <a:endParaRPr lang="en-US" altLang="ru-RU" sz="1000"/>
          </a:p>
          <a:p>
            <a:r>
              <a:rPr lang="en-US" altLang="ru-RU" sz="2800" b="1"/>
              <a:t>E</a:t>
            </a:r>
            <a:r>
              <a:rPr lang="en-US" altLang="ru-RU" sz="2800" b="1" baseline="30000"/>
              <a:t>0 </a:t>
            </a:r>
            <a:r>
              <a:rPr lang="en-US" altLang="ru-RU" sz="2800" b="1" baseline="-25000"/>
              <a:t>[Zn(OH)</a:t>
            </a:r>
            <a:r>
              <a:rPr lang="en-US" altLang="ru-RU" sz="2800" b="1" baseline="-50000"/>
              <a:t>4</a:t>
            </a:r>
            <a:r>
              <a:rPr lang="en-US" altLang="ru-RU" sz="2800" b="1" baseline="-25000"/>
              <a:t>]</a:t>
            </a:r>
            <a:r>
              <a:rPr lang="en-US" altLang="ru-RU" sz="2800" b="1" baseline="-4000"/>
              <a:t>2-</a:t>
            </a:r>
            <a:r>
              <a:rPr lang="en-US" altLang="ru-RU" sz="2800" b="1" baseline="-25000"/>
              <a:t>/Zn</a:t>
            </a:r>
            <a:r>
              <a:rPr lang="en-US" altLang="ru-RU" sz="2800" b="1" baseline="-4000"/>
              <a:t>0</a:t>
            </a:r>
            <a:r>
              <a:rPr lang="en-US" altLang="ru-RU" sz="2800" b="1"/>
              <a:t>    =   -1.22 B</a:t>
            </a:r>
          </a:p>
          <a:p>
            <a:endParaRPr lang="en-US" altLang="ru-RU" sz="2800" b="1"/>
          </a:p>
          <a:p>
            <a:pPr algn="ctr"/>
            <a:r>
              <a:rPr lang="en-US" altLang="ru-RU" sz="2600" b="1"/>
              <a:t>4 Zn + NaNO</a:t>
            </a:r>
            <a:r>
              <a:rPr lang="en-US" altLang="ru-RU" sz="2600" b="1" baseline="-25000"/>
              <a:t>3</a:t>
            </a:r>
            <a:r>
              <a:rPr lang="en-US" altLang="ru-RU" sz="2600" b="1"/>
              <a:t> + 7 NaOH +  6 H</a:t>
            </a:r>
            <a:r>
              <a:rPr lang="en-US" altLang="ru-RU" sz="2600" b="1" baseline="-25000"/>
              <a:t>2</a:t>
            </a:r>
            <a:r>
              <a:rPr lang="en-US" altLang="ru-RU" sz="2600" b="1"/>
              <a:t>O = 4 Na</a:t>
            </a:r>
            <a:r>
              <a:rPr lang="en-US" altLang="ru-RU" sz="2600" b="1" baseline="-25000"/>
              <a:t>2</a:t>
            </a:r>
            <a:r>
              <a:rPr lang="en-US" altLang="ru-RU" sz="2600" b="1"/>
              <a:t>[Zn(OH)</a:t>
            </a:r>
            <a:r>
              <a:rPr lang="en-US" altLang="ru-RU" sz="2600" b="1" baseline="-25000"/>
              <a:t>4</a:t>
            </a:r>
            <a:r>
              <a:rPr lang="en-US" altLang="ru-RU" sz="2600" b="1"/>
              <a:t>]  + NH</a:t>
            </a:r>
            <a:r>
              <a:rPr lang="en-US" altLang="ru-RU" sz="2600" b="1" baseline="-25000"/>
              <a:t>3</a:t>
            </a:r>
            <a:r>
              <a:rPr lang="ru-RU" altLang="ru-RU" sz="2600"/>
              <a:t> 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0E88FA-CC0B-4644-B42C-AC39C2954741}" type="slidenum">
              <a:rPr lang="ru-RU" altLang="ru-RU" smtClean="0"/>
              <a:pPr/>
              <a:t>107</a:t>
            </a:fld>
            <a:endParaRPr lang="ru-RU" altLang="ru-RU" smtClean="0"/>
          </a:p>
        </p:txBody>
      </p:sp>
      <p:sp>
        <p:nvSpPr>
          <p:cNvPr id="112643" name="Text Box 4"/>
          <p:cNvSpPr txBox="1">
            <a:spLocks noChangeArrowheads="1"/>
          </p:cNvSpPr>
          <p:nvPr/>
        </p:nvSpPr>
        <p:spPr bwMode="auto">
          <a:xfrm>
            <a:off x="250825" y="115888"/>
            <a:ext cx="8713788" cy="618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/>
              <a:t>Устойчивы КС с π-акцепторными лигандами</a:t>
            </a:r>
            <a:r>
              <a:rPr lang="ru-RU" altLang="ru-RU" sz="3200" b="1"/>
              <a:t> </a:t>
            </a:r>
            <a:r>
              <a:rPr lang="ru-RU" altLang="ru-RU" sz="3200"/>
              <a:t>(</a:t>
            </a:r>
            <a:r>
              <a:rPr lang="en-US" altLang="ru-RU" sz="3200" b="1"/>
              <a:t>CN</a:t>
            </a:r>
            <a:r>
              <a:rPr lang="ru-RU" altLang="ru-RU" sz="3200" b="1" baseline="30000"/>
              <a:t>-</a:t>
            </a:r>
            <a:r>
              <a:rPr lang="ru-RU" altLang="ru-RU" sz="3200"/>
              <a:t>):</a:t>
            </a:r>
          </a:p>
          <a:p>
            <a:pPr algn="ctr"/>
            <a:r>
              <a:rPr lang="ru-RU" altLang="ru-RU" sz="3200" b="1"/>
              <a:t>Э</a:t>
            </a:r>
            <a:r>
              <a:rPr lang="ru-RU" altLang="ru-RU" sz="3200" b="1" baseline="30000"/>
              <a:t>2+</a:t>
            </a:r>
            <a:r>
              <a:rPr lang="ru-RU" altLang="ru-RU" sz="3200" b="1"/>
              <a:t>  +  2 </a:t>
            </a:r>
            <a:r>
              <a:rPr lang="en-US" altLang="ru-RU" sz="3200" b="1"/>
              <a:t>KCN  =   Э(CN)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   +  2 K</a:t>
            </a:r>
            <a:r>
              <a:rPr lang="en-US" altLang="ru-RU" sz="3200" b="1" baseline="30000"/>
              <a:t>+</a:t>
            </a:r>
          </a:p>
          <a:p>
            <a:pPr algn="ctr"/>
            <a:endParaRPr lang="ru-RU" altLang="ru-RU" sz="1200" b="1"/>
          </a:p>
          <a:p>
            <a:pPr algn="ctr"/>
            <a:r>
              <a:rPr lang="ru-RU" altLang="ru-RU" sz="3200" b="1"/>
              <a:t>Э</a:t>
            </a:r>
            <a:r>
              <a:rPr lang="en-US" altLang="ru-RU" sz="3200" b="1"/>
              <a:t>(CN)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   +   2 KCN   =  K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[Э(CN)</a:t>
            </a:r>
            <a:r>
              <a:rPr lang="en-US" altLang="ru-RU" sz="3200" b="1" baseline="-25000"/>
              <a:t>4</a:t>
            </a:r>
            <a:r>
              <a:rPr lang="en-US" altLang="ru-RU" sz="3200" b="1"/>
              <a:t>]</a:t>
            </a:r>
          </a:p>
          <a:p>
            <a:endParaRPr lang="ru-RU" altLang="ru-RU" sz="1200" b="1"/>
          </a:p>
          <a:p>
            <a:r>
              <a:rPr lang="ru-RU" altLang="ru-RU" sz="3200"/>
              <a:t>Вследствие усиления способности к  </a:t>
            </a:r>
            <a:r>
              <a:rPr lang="en-US" altLang="ru-RU" sz="3200"/>
              <a:t>                         </a:t>
            </a:r>
            <a:r>
              <a:rPr lang="ru-RU" altLang="ru-RU" sz="3200"/>
              <a:t>π-дативному взаимодействию в ряду</a:t>
            </a:r>
            <a:r>
              <a:rPr lang="ru-RU" altLang="ru-RU" sz="3200" b="1"/>
              <a:t> </a:t>
            </a:r>
            <a:endParaRPr lang="en-US" altLang="ru-RU" sz="3200" b="1"/>
          </a:p>
          <a:p>
            <a:r>
              <a:rPr lang="ru-RU" altLang="ru-RU" sz="3200" b="1"/>
              <a:t> Zn</a:t>
            </a:r>
            <a:r>
              <a:rPr lang="ru-RU" altLang="ru-RU" sz="3200" b="1" baseline="30000"/>
              <a:t>2+</a:t>
            </a:r>
            <a:r>
              <a:rPr lang="ru-RU" altLang="ru-RU" sz="3200" b="1"/>
              <a:t> </a:t>
            </a:r>
            <a:r>
              <a:rPr lang="ru-RU" altLang="ru-RU" sz="3200" b="1">
                <a:cs typeface="Times New Roman" pitchFamily="18" charset="0"/>
              </a:rPr>
              <a:t>→</a:t>
            </a:r>
            <a:r>
              <a:rPr lang="ru-RU" altLang="ru-RU" sz="3200" b="1"/>
              <a:t>  </a:t>
            </a:r>
            <a:r>
              <a:rPr lang="en-US" altLang="ru-RU" sz="3200" b="1"/>
              <a:t>Cd</a:t>
            </a:r>
            <a:r>
              <a:rPr lang="ru-RU" altLang="ru-RU" sz="3200" b="1" baseline="30000"/>
              <a:t>2+</a:t>
            </a:r>
            <a:r>
              <a:rPr lang="ru-RU" altLang="ru-RU" sz="3200" b="1"/>
              <a:t> </a:t>
            </a:r>
            <a:r>
              <a:rPr lang="ru-RU" altLang="ru-RU" sz="3200" b="1">
                <a:cs typeface="Times New Roman" pitchFamily="18" charset="0"/>
              </a:rPr>
              <a:t>→</a:t>
            </a:r>
            <a:r>
              <a:rPr lang="ru-RU" altLang="ru-RU" sz="3200" b="1"/>
              <a:t>  </a:t>
            </a:r>
            <a:r>
              <a:rPr lang="en-US" altLang="ru-RU" sz="3200" b="1"/>
              <a:t>Hg</a:t>
            </a:r>
            <a:r>
              <a:rPr lang="ru-RU" altLang="ru-RU" sz="3200" b="1" baseline="30000"/>
              <a:t>2+</a:t>
            </a:r>
            <a:r>
              <a:rPr lang="ru-RU" altLang="ru-RU" sz="3200" b="1"/>
              <a:t>   </a:t>
            </a:r>
            <a:r>
              <a:rPr lang="ru-RU" altLang="ru-RU" sz="3200"/>
              <a:t>устойчивость КС растет.</a:t>
            </a:r>
            <a:endParaRPr lang="en-US" altLang="ru-RU" sz="3200"/>
          </a:p>
          <a:p>
            <a:endParaRPr lang="ru-RU" altLang="ru-RU" sz="1200"/>
          </a:p>
          <a:p>
            <a:r>
              <a:rPr lang="ru-RU" altLang="ru-RU" sz="3200"/>
              <a:t>По той же причине растет устойчивость КС в ряду лигандов:</a:t>
            </a:r>
            <a:r>
              <a:rPr lang="en-US" altLang="ru-RU" sz="3200"/>
              <a:t>  </a:t>
            </a:r>
            <a:r>
              <a:rPr lang="en-US" altLang="ru-RU" sz="3200" b="1"/>
              <a:t>F</a:t>
            </a:r>
            <a:r>
              <a:rPr lang="en-US" altLang="ru-RU" sz="3200" b="1" baseline="30000"/>
              <a:t>-</a:t>
            </a:r>
            <a:r>
              <a:rPr lang="en-US" altLang="ru-RU" sz="3200" b="1"/>
              <a:t>  </a:t>
            </a:r>
            <a:r>
              <a:rPr lang="en-US" altLang="ru-RU" sz="3200" b="1">
                <a:cs typeface="Times New Roman" pitchFamily="18" charset="0"/>
              </a:rPr>
              <a:t>→</a:t>
            </a:r>
            <a:r>
              <a:rPr lang="en-US" altLang="ru-RU" sz="3200" b="1"/>
              <a:t>   Cl</a:t>
            </a:r>
            <a:r>
              <a:rPr lang="en-US" altLang="ru-RU" sz="3200" b="1" baseline="30000"/>
              <a:t>-</a:t>
            </a:r>
            <a:r>
              <a:rPr lang="en-US" altLang="ru-RU" sz="3200" b="1"/>
              <a:t>   </a:t>
            </a:r>
            <a:r>
              <a:rPr lang="en-US" altLang="ru-RU" sz="3200" b="1">
                <a:cs typeface="Times New Roman" pitchFamily="18" charset="0"/>
              </a:rPr>
              <a:t>→</a:t>
            </a:r>
            <a:r>
              <a:rPr lang="en-US" altLang="ru-RU" sz="3200" b="1"/>
              <a:t>   Br</a:t>
            </a:r>
            <a:r>
              <a:rPr lang="en-US" altLang="ru-RU" sz="3200" b="1" baseline="30000"/>
              <a:t>-</a:t>
            </a:r>
            <a:r>
              <a:rPr lang="en-US" altLang="ru-RU" sz="3200" b="1"/>
              <a:t>  </a:t>
            </a:r>
            <a:r>
              <a:rPr lang="en-US" altLang="ru-RU" sz="3200" b="1">
                <a:cs typeface="Times New Roman" pitchFamily="18" charset="0"/>
              </a:rPr>
              <a:t>→</a:t>
            </a:r>
            <a:r>
              <a:rPr lang="en-US" altLang="ru-RU" sz="3200" b="1"/>
              <a:t>  I</a:t>
            </a:r>
            <a:r>
              <a:rPr lang="en-US" altLang="ru-RU" sz="3200" b="1" baseline="30000"/>
              <a:t>-</a:t>
            </a:r>
            <a:r>
              <a:rPr lang="ru-RU" altLang="ru-RU" sz="3200" b="1"/>
              <a:t>  </a:t>
            </a:r>
            <a:endParaRPr lang="en-US" altLang="ru-RU" sz="3200" b="1"/>
          </a:p>
          <a:p>
            <a:endParaRPr lang="en-US" altLang="ru-RU" sz="1200" b="1"/>
          </a:p>
          <a:p>
            <a:r>
              <a:rPr lang="ru-RU" altLang="ru-RU" sz="3200" b="1"/>
              <a:t>(Hg)</a:t>
            </a:r>
            <a:r>
              <a:rPr lang="en-US" altLang="ru-RU" sz="3200" b="1"/>
              <a:t>:</a:t>
            </a:r>
          </a:p>
          <a:p>
            <a:pPr algn="ctr"/>
            <a:r>
              <a:rPr lang="en-US" altLang="ru-RU" sz="3200" b="1"/>
              <a:t>2 KI     +     HgI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      →     K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[HgI</a:t>
            </a:r>
            <a:r>
              <a:rPr lang="en-US" altLang="ru-RU" sz="3200" b="1" baseline="-25000"/>
              <a:t>4</a:t>
            </a:r>
            <a:r>
              <a:rPr lang="en-US" altLang="ru-RU" sz="3200" b="1"/>
              <a:t>]</a:t>
            </a:r>
            <a:r>
              <a:rPr lang="en-US" altLang="ru-RU" sz="3200"/>
              <a:t> </a:t>
            </a:r>
            <a:endParaRPr lang="ru-RU" altLang="ru-RU" sz="320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3CF00E-0D5A-4F66-A9F3-3F5A4172830D}" type="slidenum">
              <a:rPr lang="ru-RU" altLang="ru-RU" smtClean="0"/>
              <a:pPr/>
              <a:t>108</a:t>
            </a:fld>
            <a:endParaRPr lang="ru-RU" altLang="ru-RU" smtClean="0"/>
          </a:p>
        </p:txBody>
      </p:sp>
      <p:sp>
        <p:nvSpPr>
          <p:cNvPr id="113667" name="Text Box 4"/>
          <p:cNvSpPr txBox="1">
            <a:spLocks noChangeArrowheads="1"/>
          </p:cNvSpPr>
          <p:nvPr/>
        </p:nvSpPr>
        <p:spPr bwMode="auto">
          <a:xfrm>
            <a:off x="71438" y="549275"/>
            <a:ext cx="8893175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b="1"/>
              <a:t>HgS</a:t>
            </a:r>
            <a:r>
              <a:rPr lang="ru-RU" altLang="ru-RU" sz="3200" b="1"/>
              <a:t>   </a:t>
            </a:r>
            <a:r>
              <a:rPr lang="ru-RU" altLang="ru-RU" sz="3200"/>
              <a:t>растворяется в растворах  основных сульфидов:</a:t>
            </a:r>
            <a:endParaRPr lang="en-US" altLang="ru-RU" sz="3200"/>
          </a:p>
          <a:p>
            <a:endParaRPr lang="en-US" altLang="ru-RU" sz="3200"/>
          </a:p>
          <a:p>
            <a:r>
              <a:rPr lang="en-US" altLang="ru-RU" sz="3200" b="1"/>
              <a:t>K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S  +  HgS  =  K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[HgS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] </a:t>
            </a:r>
            <a:r>
              <a:rPr lang="en-US" altLang="ru-RU" sz="2800"/>
              <a:t>(</a:t>
            </a:r>
            <a:r>
              <a:rPr lang="ru-RU" altLang="ru-RU" sz="2800"/>
              <a:t>дитиомеркурат</a:t>
            </a:r>
            <a:r>
              <a:rPr lang="en-US" altLang="ru-RU" sz="2800"/>
              <a:t>(II) </a:t>
            </a:r>
            <a:r>
              <a:rPr lang="ru-RU" altLang="ru-RU" sz="2800"/>
              <a:t>калия</a:t>
            </a:r>
            <a:r>
              <a:rPr lang="en-US" altLang="ru-RU" sz="2800"/>
              <a:t>).</a:t>
            </a:r>
          </a:p>
          <a:p>
            <a:endParaRPr lang="ru-RU" altLang="ru-RU" sz="2800"/>
          </a:p>
          <a:p>
            <a:r>
              <a:rPr lang="ru-RU" altLang="ru-RU" sz="3200"/>
              <a:t>Соединения</a:t>
            </a:r>
            <a:r>
              <a:rPr lang="en-US" altLang="ru-RU" sz="3200"/>
              <a:t>  </a:t>
            </a:r>
            <a:r>
              <a:rPr lang="ru-RU" altLang="ru-RU" sz="3200"/>
              <a:t> ртути(I)</a:t>
            </a:r>
            <a:r>
              <a:rPr lang="en-US" altLang="ru-RU" sz="3200"/>
              <a:t> диспропорцио</a:t>
            </a:r>
            <a:r>
              <a:rPr lang="ru-RU" altLang="ru-RU" sz="3200"/>
              <a:t>нируют:</a:t>
            </a:r>
            <a:endParaRPr lang="en-US" altLang="ru-RU" sz="3200"/>
          </a:p>
          <a:p>
            <a:endParaRPr lang="ru-RU" altLang="ru-RU" sz="3200"/>
          </a:p>
          <a:p>
            <a:pPr algn="ctr"/>
            <a:r>
              <a:rPr lang="ru-RU" altLang="ru-RU" sz="3200" b="1"/>
              <a:t> </a:t>
            </a:r>
            <a:r>
              <a:rPr lang="en-US" altLang="ru-RU" sz="3200" b="1"/>
              <a:t>Hg</a:t>
            </a:r>
            <a:r>
              <a:rPr lang="en-US" altLang="ru-RU" sz="3200" b="1" baseline="-25000"/>
              <a:t>2</a:t>
            </a:r>
            <a:r>
              <a:rPr lang="en-US" altLang="ru-RU" sz="3200" b="1" baseline="30000"/>
              <a:t>2+</a:t>
            </a:r>
            <a:r>
              <a:rPr lang="en-US" altLang="ru-RU" sz="3200" b="1"/>
              <a:t>        →</a:t>
            </a:r>
            <a:r>
              <a:rPr lang="ru-RU" altLang="ru-RU" sz="3200" b="1"/>
              <a:t>     </a:t>
            </a:r>
            <a:r>
              <a:rPr lang="en-US" altLang="ru-RU" sz="3200" b="1"/>
              <a:t> Hg</a:t>
            </a:r>
            <a:r>
              <a:rPr lang="en-US" altLang="ru-RU" sz="3200" b="1" baseline="30000"/>
              <a:t>0</a:t>
            </a:r>
            <a:r>
              <a:rPr lang="en-US" altLang="ru-RU" sz="3200" b="1"/>
              <a:t>     +      Hg</a:t>
            </a:r>
            <a:r>
              <a:rPr lang="en-US" altLang="ru-RU" sz="3200" b="1" baseline="30000"/>
              <a:t>2+</a:t>
            </a:r>
            <a:r>
              <a:rPr lang="ru-RU" altLang="ru-RU" sz="3200"/>
              <a:t> 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D4CABD-43AD-43E0-A140-99B895265AC2}" type="slidenum">
              <a:rPr lang="ru-RU" altLang="ru-RU" smtClean="0"/>
              <a:pPr/>
              <a:t>109</a:t>
            </a:fld>
            <a:endParaRPr lang="ru-RU" altLang="ru-RU" smtClean="0"/>
          </a:p>
        </p:txBody>
      </p:sp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684213" y="404813"/>
            <a:ext cx="8064500" cy="445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4400" b="1" u="sng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Химия элементов </a:t>
            </a:r>
            <a:r>
              <a:rPr lang="en-US" altLang="ru-RU" sz="4400" b="1" u="sng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III A </a:t>
            </a:r>
            <a:r>
              <a:rPr lang="ru-RU" altLang="ru-RU" sz="4400" b="1" u="sng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подгруппы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ru-RU" altLang="ru-RU" sz="3600" b="1" u="sng" smtClean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3600" b="1" u="sng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ПОСТПЕРЕХОДНЫЕ ЭЛЕМЕНТЫ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60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(</a:t>
            </a:r>
            <a:r>
              <a:rPr lang="en-US" altLang="ru-RU" sz="60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Ga, In, Tl</a:t>
            </a:r>
            <a:r>
              <a:rPr lang="ru-RU" altLang="ru-RU" sz="60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28B81F-C886-44F3-A456-D9FE944091EF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6769100" cy="7064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Металлохимия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92150"/>
            <a:ext cx="8785225" cy="5832475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ru-RU" altLang="ru-RU" sz="2200" b="1" smtClean="0"/>
              <a:t>На основе анализа диаграмм можно выделить несколько типов металлов: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n-US" altLang="ru-RU" sz="2200" b="1" smtClean="0"/>
              <a:t>	</a:t>
            </a:r>
            <a:r>
              <a:rPr lang="ru-RU" altLang="ru-RU" sz="2200" b="1" smtClean="0"/>
              <a:t>1. М взаимно растворяются в жидком состоянии, а в твердом образуют эвтектику (Е).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n-US" altLang="ru-RU" sz="2200" b="1" smtClean="0"/>
              <a:t>	</a:t>
            </a:r>
            <a:r>
              <a:rPr lang="ru-RU" altLang="ru-RU" sz="2200" b="1" smtClean="0"/>
              <a:t>2. М не взаимодействуют друг с другом ни в жидком, ни в твердом состояниях.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n-US" altLang="ru-RU" sz="2200" b="1" smtClean="0"/>
              <a:t>	</a:t>
            </a:r>
            <a:r>
              <a:rPr lang="ru-RU" altLang="ru-RU" sz="2200" b="1" smtClean="0"/>
              <a:t>3. М образуют друг с другом жидкие и твердые растворы любого состава.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n-US" altLang="ru-RU" sz="2200" b="1" smtClean="0"/>
              <a:t>	</a:t>
            </a:r>
            <a:r>
              <a:rPr lang="ru-RU" altLang="ru-RU" sz="2200" b="1" smtClean="0"/>
              <a:t>4. М образуют между собой одно или несколько металлических соединений (ИМС).</a:t>
            </a:r>
            <a:endParaRPr lang="en-US" altLang="ru-RU" sz="2200" b="1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ru-RU" altLang="ru-RU" sz="1000" b="1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ru-RU" altLang="ru-RU" sz="2200" b="1" smtClean="0"/>
              <a:t>В основе геометрического анализа диаграмм лежат два принципа:</a:t>
            </a:r>
            <a:endParaRPr lang="en-US" altLang="ru-RU" sz="2200" b="1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ru-RU" altLang="ru-RU" sz="1000" b="1" smtClean="0"/>
          </a:p>
          <a:p>
            <a:pPr marL="800100" lvl="1" indent="-342900" eaLnBrk="1" hangingPunct="1">
              <a:lnSpc>
                <a:spcPct val="80000"/>
              </a:lnSpc>
              <a:buFontTx/>
              <a:buAutoNum type="arabicPeriod"/>
            </a:pPr>
            <a:r>
              <a:rPr lang="ru-RU" altLang="ru-RU" sz="2200" b="1" smtClean="0"/>
              <a:t>Принцип непрерывности. При непрерывном изменении параметров системы изменяются непрерывно свойства фаз и системы в целом (не возникают новые фазы и не исчезают старые).</a:t>
            </a:r>
          </a:p>
          <a:p>
            <a:pPr marL="800100" lvl="1" indent="-342900" eaLnBrk="1" hangingPunct="1">
              <a:lnSpc>
                <a:spcPct val="80000"/>
              </a:lnSpc>
              <a:buFontTx/>
              <a:buAutoNum type="arabicPeriod"/>
            </a:pPr>
            <a:r>
              <a:rPr lang="ru-RU" altLang="ru-RU" sz="2200" b="1" smtClean="0"/>
              <a:t>Принцип соответствия. Каждой фазе, фазовому равновесию на диаграмме соответствует определенный геометрический образ.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3FA64C-E9AA-4D4D-815B-F7B1078DF3AA}" type="slidenum">
              <a:rPr lang="ru-RU" altLang="ru-RU" smtClean="0"/>
              <a:pPr/>
              <a:t>110</a:t>
            </a:fld>
            <a:endParaRPr lang="ru-RU" altLang="ru-RU" smtClean="0"/>
          </a:p>
        </p:txBody>
      </p:sp>
      <p:sp>
        <p:nvSpPr>
          <p:cNvPr id="115715" name="Text Box 2"/>
          <p:cNvSpPr txBox="1">
            <a:spLocks noChangeArrowheads="1"/>
          </p:cNvSpPr>
          <p:nvPr/>
        </p:nvSpPr>
        <p:spPr bwMode="auto">
          <a:xfrm>
            <a:off x="323850" y="188913"/>
            <a:ext cx="8064500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000" b="1">
                <a:cs typeface="Times New Roman" pitchFamily="18" charset="0"/>
              </a:rPr>
              <a:t>«ПОСТПЕРЕХОДНЫЕ» - следуют непосредственно за декадой переходных </a:t>
            </a:r>
            <a:r>
              <a:rPr lang="en-US" altLang="ru-RU" sz="2000" b="1">
                <a:cs typeface="Times New Roman" pitchFamily="18" charset="0"/>
              </a:rPr>
              <a:t>3d, 4d, 5d - </a:t>
            </a:r>
            <a:r>
              <a:rPr lang="ru-RU" altLang="ru-RU" sz="2000" b="1">
                <a:cs typeface="Times New Roman" pitchFamily="18" charset="0"/>
              </a:rPr>
              <a:t>элементов</a:t>
            </a:r>
          </a:p>
          <a:p>
            <a:pPr algn="just">
              <a:spcBef>
                <a:spcPct val="50000"/>
              </a:spcBef>
            </a:pPr>
            <a:r>
              <a:rPr lang="ru-RU" altLang="ru-RU" sz="2000" b="1">
                <a:cs typeface="Times New Roman" pitchFamily="18" charset="0"/>
              </a:rPr>
              <a:t>«ПОСТПЕРЕХОДНЫЕ»</a:t>
            </a:r>
            <a:r>
              <a:rPr lang="en-US" altLang="ru-RU" sz="2000" b="1">
                <a:cs typeface="Times New Roman" pitchFamily="18" charset="0"/>
              </a:rPr>
              <a:t> -</a:t>
            </a:r>
            <a:r>
              <a:rPr lang="ru-RU" altLang="ru-RU" sz="2000" b="1">
                <a:cs typeface="Times New Roman" pitchFamily="18" charset="0"/>
              </a:rPr>
              <a:t> Валентным электронам предшествует полностью сформированная 18-ти электронная легко деформируемая оболочка</a:t>
            </a:r>
          </a:p>
          <a:p>
            <a:pPr algn="just">
              <a:spcBef>
                <a:spcPct val="50000"/>
              </a:spcBef>
            </a:pPr>
            <a:r>
              <a:rPr lang="ru-RU" altLang="ru-RU" sz="2000" b="1">
                <a:cs typeface="Times New Roman" pitchFamily="18" charset="0"/>
              </a:rPr>
              <a:t>«ТИПИЧЕСКИЕ»(</a:t>
            </a:r>
            <a:r>
              <a:rPr lang="en-US" altLang="ru-RU" sz="2000" b="1">
                <a:cs typeface="Times New Roman" pitchFamily="18" charset="0"/>
              </a:rPr>
              <a:t>B, Al) - </a:t>
            </a:r>
            <a:r>
              <a:rPr lang="ru-RU" altLang="ru-RU" sz="2000" b="1">
                <a:cs typeface="Times New Roman" pitchFamily="18" charset="0"/>
              </a:rPr>
              <a:t>Валентным электронам предшествует</a:t>
            </a:r>
            <a:r>
              <a:rPr lang="en-US" altLang="ru-RU" sz="2000" b="1">
                <a:cs typeface="Times New Roman" pitchFamily="18" charset="0"/>
              </a:rPr>
              <a:t> </a:t>
            </a:r>
            <a:r>
              <a:rPr lang="ru-RU" altLang="ru-RU" sz="2000" b="1">
                <a:cs typeface="Times New Roman" pitchFamily="18" charset="0"/>
              </a:rPr>
              <a:t> жесткая малодеформируемая электронная оболочка благородного газа</a:t>
            </a:r>
          </a:p>
          <a:p>
            <a:pPr algn="ctr">
              <a:spcBef>
                <a:spcPct val="50000"/>
              </a:spcBef>
            </a:pPr>
            <a:r>
              <a:rPr lang="ru-RU" altLang="ru-RU" sz="2000" b="1">
                <a:cs typeface="Times New Roman" pitchFamily="18" charset="0"/>
              </a:rPr>
              <a:t>НАБЛЮДАЕТСЯ НАРУШЕНИЕ ПРИНЦИПА МОНОТОННОСТИ СВОЙСТВ </a:t>
            </a:r>
          </a:p>
        </p:txBody>
      </p:sp>
      <p:sp>
        <p:nvSpPr>
          <p:cNvPr id="115716" name="Line 3"/>
          <p:cNvSpPr>
            <a:spLocks noChangeShapeType="1"/>
          </p:cNvSpPr>
          <p:nvPr/>
        </p:nvSpPr>
        <p:spPr bwMode="auto">
          <a:xfrm flipH="1">
            <a:off x="2411413" y="3500438"/>
            <a:ext cx="0" cy="2305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5717" name="Line 4"/>
          <p:cNvSpPr>
            <a:spLocks noChangeShapeType="1"/>
          </p:cNvSpPr>
          <p:nvPr/>
        </p:nvSpPr>
        <p:spPr bwMode="auto">
          <a:xfrm>
            <a:off x="2411413" y="5805488"/>
            <a:ext cx="3673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5718" name="Oval 5"/>
          <p:cNvSpPr>
            <a:spLocks noChangeArrowheads="1"/>
          </p:cNvSpPr>
          <p:nvPr/>
        </p:nvSpPr>
        <p:spPr bwMode="auto">
          <a:xfrm>
            <a:off x="2916238" y="5157788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5719" name="Oval 6"/>
          <p:cNvSpPr>
            <a:spLocks noChangeArrowheads="1"/>
          </p:cNvSpPr>
          <p:nvPr/>
        </p:nvSpPr>
        <p:spPr bwMode="auto">
          <a:xfrm>
            <a:off x="3348038" y="472440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5720" name="Oval 7"/>
          <p:cNvSpPr>
            <a:spLocks noChangeArrowheads="1"/>
          </p:cNvSpPr>
          <p:nvPr/>
        </p:nvSpPr>
        <p:spPr bwMode="auto">
          <a:xfrm>
            <a:off x="3924300" y="4437063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5721" name="Oval 8"/>
          <p:cNvSpPr>
            <a:spLocks noChangeArrowheads="1"/>
          </p:cNvSpPr>
          <p:nvPr/>
        </p:nvSpPr>
        <p:spPr bwMode="auto">
          <a:xfrm>
            <a:off x="4643438" y="4292600"/>
            <a:ext cx="71437" cy="71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5722" name="Oval 9"/>
          <p:cNvSpPr>
            <a:spLocks noChangeArrowheads="1"/>
          </p:cNvSpPr>
          <p:nvPr/>
        </p:nvSpPr>
        <p:spPr bwMode="auto">
          <a:xfrm>
            <a:off x="2700338" y="4652963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5723" name="Oval 10"/>
          <p:cNvSpPr>
            <a:spLocks noChangeArrowheads="1"/>
          </p:cNvSpPr>
          <p:nvPr/>
        </p:nvSpPr>
        <p:spPr bwMode="auto">
          <a:xfrm>
            <a:off x="2916238" y="5157788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5724" name="Oval 11"/>
          <p:cNvSpPr>
            <a:spLocks noChangeArrowheads="1"/>
          </p:cNvSpPr>
          <p:nvPr/>
        </p:nvSpPr>
        <p:spPr bwMode="auto">
          <a:xfrm>
            <a:off x="2700338" y="4652963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5725" name="Oval 12"/>
          <p:cNvSpPr>
            <a:spLocks noChangeArrowheads="1"/>
          </p:cNvSpPr>
          <p:nvPr/>
        </p:nvSpPr>
        <p:spPr bwMode="auto">
          <a:xfrm>
            <a:off x="3492500" y="5373688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5726" name="Oval 13"/>
          <p:cNvSpPr>
            <a:spLocks noChangeArrowheads="1"/>
          </p:cNvSpPr>
          <p:nvPr/>
        </p:nvSpPr>
        <p:spPr bwMode="auto">
          <a:xfrm>
            <a:off x="4067175" y="5516563"/>
            <a:ext cx="71438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5727" name="Oval 14"/>
          <p:cNvSpPr>
            <a:spLocks noChangeArrowheads="1"/>
          </p:cNvSpPr>
          <p:nvPr/>
        </p:nvSpPr>
        <p:spPr bwMode="auto">
          <a:xfrm>
            <a:off x="4932363" y="5589588"/>
            <a:ext cx="71437" cy="714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15728" name="Freeform 15"/>
          <p:cNvSpPr>
            <a:spLocks/>
          </p:cNvSpPr>
          <p:nvPr/>
        </p:nvSpPr>
        <p:spPr bwMode="auto">
          <a:xfrm>
            <a:off x="2916238" y="4292600"/>
            <a:ext cx="1800225" cy="865188"/>
          </a:xfrm>
          <a:custGeom>
            <a:avLst/>
            <a:gdLst>
              <a:gd name="T0" fmla="*/ 0 w 1134"/>
              <a:gd name="T1" fmla="*/ 2147483647 h 545"/>
              <a:gd name="T2" fmla="*/ 2147483647 w 1134"/>
              <a:gd name="T3" fmla="*/ 2147483647 h 545"/>
              <a:gd name="T4" fmla="*/ 2147483647 w 1134"/>
              <a:gd name="T5" fmla="*/ 2147483647 h 545"/>
              <a:gd name="T6" fmla="*/ 2147483647 w 1134"/>
              <a:gd name="T7" fmla="*/ 0 h 545"/>
              <a:gd name="T8" fmla="*/ 0 60000 65536"/>
              <a:gd name="T9" fmla="*/ 0 60000 65536"/>
              <a:gd name="T10" fmla="*/ 0 60000 65536"/>
              <a:gd name="T11" fmla="*/ 0 60000 65536"/>
              <a:gd name="T12" fmla="*/ 0 w 1134"/>
              <a:gd name="T13" fmla="*/ 0 h 545"/>
              <a:gd name="T14" fmla="*/ 1134 w 1134"/>
              <a:gd name="T15" fmla="*/ 545 h 54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34" h="545">
                <a:moveTo>
                  <a:pt x="0" y="545"/>
                </a:moveTo>
                <a:cubicBezTo>
                  <a:pt x="102" y="446"/>
                  <a:pt x="204" y="348"/>
                  <a:pt x="317" y="272"/>
                </a:cubicBezTo>
                <a:cubicBezTo>
                  <a:pt x="430" y="196"/>
                  <a:pt x="544" y="136"/>
                  <a:pt x="680" y="91"/>
                </a:cubicBezTo>
                <a:cubicBezTo>
                  <a:pt x="816" y="46"/>
                  <a:pt x="1058" y="15"/>
                  <a:pt x="113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5729" name="Freeform 16"/>
          <p:cNvSpPr>
            <a:spLocks/>
          </p:cNvSpPr>
          <p:nvPr/>
        </p:nvSpPr>
        <p:spPr bwMode="auto">
          <a:xfrm>
            <a:off x="2700338" y="4724400"/>
            <a:ext cx="2232025" cy="865188"/>
          </a:xfrm>
          <a:custGeom>
            <a:avLst/>
            <a:gdLst>
              <a:gd name="T0" fmla="*/ 0 w 1406"/>
              <a:gd name="T1" fmla="*/ 0 h 545"/>
              <a:gd name="T2" fmla="*/ 2147483647 w 1406"/>
              <a:gd name="T3" fmla="*/ 2147483647 h 545"/>
              <a:gd name="T4" fmla="*/ 2147483647 w 1406"/>
              <a:gd name="T5" fmla="*/ 2147483647 h 545"/>
              <a:gd name="T6" fmla="*/ 2147483647 w 1406"/>
              <a:gd name="T7" fmla="*/ 2147483647 h 545"/>
              <a:gd name="T8" fmla="*/ 2147483647 w 1406"/>
              <a:gd name="T9" fmla="*/ 2147483647 h 5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06"/>
              <a:gd name="T16" fmla="*/ 0 h 545"/>
              <a:gd name="T17" fmla="*/ 1406 w 1406"/>
              <a:gd name="T18" fmla="*/ 545 h 5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06" h="545">
                <a:moveTo>
                  <a:pt x="0" y="0"/>
                </a:moveTo>
                <a:cubicBezTo>
                  <a:pt x="22" y="98"/>
                  <a:pt x="45" y="197"/>
                  <a:pt x="136" y="273"/>
                </a:cubicBezTo>
                <a:cubicBezTo>
                  <a:pt x="227" y="349"/>
                  <a:pt x="415" y="416"/>
                  <a:pt x="544" y="454"/>
                </a:cubicBezTo>
                <a:cubicBezTo>
                  <a:pt x="673" y="492"/>
                  <a:pt x="763" y="484"/>
                  <a:pt x="907" y="499"/>
                </a:cubicBezTo>
                <a:cubicBezTo>
                  <a:pt x="1051" y="514"/>
                  <a:pt x="1323" y="537"/>
                  <a:pt x="1406" y="54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5730" name="Text Box 17"/>
          <p:cNvSpPr txBox="1">
            <a:spLocks noChangeArrowheads="1"/>
          </p:cNvSpPr>
          <p:nvPr/>
        </p:nvSpPr>
        <p:spPr bwMode="auto">
          <a:xfrm>
            <a:off x="1692275" y="3644900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ru-RU" b="1">
                <a:cs typeface="Times New Roman" pitchFamily="18" charset="0"/>
              </a:rPr>
              <a:t>Δ</a:t>
            </a:r>
            <a:r>
              <a:rPr lang="en-US" altLang="ru-RU" b="1">
                <a:cs typeface="Times New Roman" pitchFamily="18" charset="0"/>
              </a:rPr>
              <a:t>G</a:t>
            </a:r>
            <a:endParaRPr lang="el-GR" altLang="ru-RU" b="1">
              <a:cs typeface="Times New Roman" pitchFamily="18" charset="0"/>
            </a:endParaRPr>
          </a:p>
        </p:txBody>
      </p:sp>
      <p:sp>
        <p:nvSpPr>
          <p:cNvPr id="115731" name="Text Box 18"/>
          <p:cNvSpPr txBox="1">
            <a:spLocks noChangeArrowheads="1"/>
          </p:cNvSpPr>
          <p:nvPr/>
        </p:nvSpPr>
        <p:spPr bwMode="auto">
          <a:xfrm>
            <a:off x="2484438" y="5084763"/>
            <a:ext cx="576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solidFill>
                  <a:srgbClr val="FF0000"/>
                </a:solidFill>
                <a:cs typeface="Times New Roman" pitchFamily="18" charset="0"/>
              </a:rPr>
              <a:t>Al</a:t>
            </a:r>
            <a:endParaRPr lang="ru-RU" altLang="ru-RU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5732" name="Text Box 19"/>
          <p:cNvSpPr txBox="1">
            <a:spLocks noChangeArrowheads="1"/>
          </p:cNvSpPr>
          <p:nvPr/>
        </p:nvSpPr>
        <p:spPr bwMode="auto">
          <a:xfrm>
            <a:off x="3059113" y="4365625"/>
            <a:ext cx="576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cs typeface="Times New Roman" pitchFamily="18" charset="0"/>
              </a:rPr>
              <a:t>Ga</a:t>
            </a:r>
            <a:endParaRPr lang="ru-RU" altLang="ru-RU" b="1">
              <a:cs typeface="Times New Roman" pitchFamily="18" charset="0"/>
            </a:endParaRPr>
          </a:p>
        </p:txBody>
      </p:sp>
      <p:sp>
        <p:nvSpPr>
          <p:cNvPr id="115733" name="Text Box 20"/>
          <p:cNvSpPr txBox="1">
            <a:spLocks noChangeArrowheads="1"/>
          </p:cNvSpPr>
          <p:nvPr/>
        </p:nvSpPr>
        <p:spPr bwMode="auto">
          <a:xfrm>
            <a:off x="3708400" y="4149725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cs typeface="Times New Roman" pitchFamily="18" charset="0"/>
              </a:rPr>
              <a:t>In</a:t>
            </a:r>
            <a:endParaRPr lang="ru-RU" altLang="ru-RU" b="1">
              <a:cs typeface="Times New Roman" pitchFamily="18" charset="0"/>
            </a:endParaRPr>
          </a:p>
        </p:txBody>
      </p:sp>
      <p:sp>
        <p:nvSpPr>
          <p:cNvPr id="115734" name="Text Box 21"/>
          <p:cNvSpPr txBox="1">
            <a:spLocks noChangeArrowheads="1"/>
          </p:cNvSpPr>
          <p:nvPr/>
        </p:nvSpPr>
        <p:spPr bwMode="auto">
          <a:xfrm>
            <a:off x="4427538" y="3933825"/>
            <a:ext cx="576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cs typeface="Times New Roman" pitchFamily="18" charset="0"/>
              </a:rPr>
              <a:t>Tl</a:t>
            </a:r>
            <a:endParaRPr lang="ru-RU" altLang="ru-RU" b="1">
              <a:cs typeface="Times New Roman" pitchFamily="18" charset="0"/>
            </a:endParaRPr>
          </a:p>
        </p:txBody>
      </p:sp>
      <p:sp>
        <p:nvSpPr>
          <p:cNvPr id="115735" name="Text Box 22"/>
          <p:cNvSpPr txBox="1">
            <a:spLocks noChangeArrowheads="1"/>
          </p:cNvSpPr>
          <p:nvPr/>
        </p:nvSpPr>
        <p:spPr bwMode="auto">
          <a:xfrm>
            <a:off x="2411413" y="4292600"/>
            <a:ext cx="576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solidFill>
                  <a:srgbClr val="FF0000"/>
                </a:solidFill>
                <a:cs typeface="Times New Roman" pitchFamily="18" charset="0"/>
              </a:rPr>
              <a:t>B</a:t>
            </a:r>
            <a:endParaRPr lang="ru-RU" altLang="ru-RU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5736" name="Text Box 23"/>
          <p:cNvSpPr txBox="1">
            <a:spLocks noChangeArrowheads="1"/>
          </p:cNvSpPr>
          <p:nvPr/>
        </p:nvSpPr>
        <p:spPr bwMode="auto">
          <a:xfrm>
            <a:off x="3203575" y="5013325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solidFill>
                  <a:srgbClr val="FF0000"/>
                </a:solidFill>
                <a:cs typeface="Times New Roman" pitchFamily="18" charset="0"/>
              </a:rPr>
              <a:t>Sc</a:t>
            </a:r>
            <a:endParaRPr lang="ru-RU" altLang="ru-RU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5737" name="Text Box 24"/>
          <p:cNvSpPr txBox="1">
            <a:spLocks noChangeArrowheads="1"/>
          </p:cNvSpPr>
          <p:nvPr/>
        </p:nvSpPr>
        <p:spPr bwMode="auto">
          <a:xfrm>
            <a:off x="3924300" y="5084763"/>
            <a:ext cx="576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solidFill>
                  <a:srgbClr val="FF0000"/>
                </a:solidFill>
                <a:cs typeface="Times New Roman" pitchFamily="18" charset="0"/>
              </a:rPr>
              <a:t>Y</a:t>
            </a:r>
            <a:endParaRPr lang="ru-RU" altLang="ru-RU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5738" name="Text Box 25"/>
          <p:cNvSpPr txBox="1">
            <a:spLocks noChangeArrowheads="1"/>
          </p:cNvSpPr>
          <p:nvPr/>
        </p:nvSpPr>
        <p:spPr bwMode="auto">
          <a:xfrm>
            <a:off x="4643438" y="5229225"/>
            <a:ext cx="576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solidFill>
                  <a:srgbClr val="FF0000"/>
                </a:solidFill>
                <a:cs typeface="Times New Roman" pitchFamily="18" charset="0"/>
              </a:rPr>
              <a:t>La</a:t>
            </a:r>
            <a:endParaRPr lang="ru-RU" altLang="ru-RU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5739" name="Text Box 26"/>
          <p:cNvSpPr txBox="1">
            <a:spLocks noChangeArrowheads="1"/>
          </p:cNvSpPr>
          <p:nvPr/>
        </p:nvSpPr>
        <p:spPr bwMode="auto">
          <a:xfrm>
            <a:off x="827088" y="4437063"/>
            <a:ext cx="7921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cs typeface="Times New Roman" pitchFamily="18" charset="0"/>
              </a:rPr>
              <a:t>Э</a:t>
            </a:r>
            <a:r>
              <a:rPr lang="en-US" altLang="ru-RU" b="1">
                <a:cs typeface="Times New Roman" pitchFamily="18" charset="0"/>
              </a:rPr>
              <a:t>Cl</a:t>
            </a:r>
            <a:r>
              <a:rPr lang="en-US" altLang="ru-RU" b="1" baseline="-25000">
                <a:cs typeface="Times New Roman" pitchFamily="18" charset="0"/>
              </a:rPr>
              <a:t>3</a:t>
            </a:r>
            <a:endParaRPr lang="el-GR" altLang="ru-RU" b="1" baseline="-25000">
              <a:cs typeface="Times New Roman" pitchFamily="18" charset="0"/>
            </a:endParaRPr>
          </a:p>
        </p:txBody>
      </p:sp>
      <p:sp>
        <p:nvSpPr>
          <p:cNvPr id="115740" name="Line 27"/>
          <p:cNvSpPr>
            <a:spLocks noChangeShapeType="1"/>
          </p:cNvSpPr>
          <p:nvPr/>
        </p:nvSpPr>
        <p:spPr bwMode="auto">
          <a:xfrm>
            <a:off x="1476375" y="4652963"/>
            <a:ext cx="719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5741" name="Text Box 28"/>
          <p:cNvSpPr txBox="1">
            <a:spLocks noChangeArrowheads="1"/>
          </p:cNvSpPr>
          <p:nvPr/>
        </p:nvSpPr>
        <p:spPr bwMode="auto">
          <a:xfrm>
            <a:off x="5795963" y="4508500"/>
            <a:ext cx="2663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cs typeface="Times New Roman" pitchFamily="18" charset="0"/>
              </a:rPr>
              <a:t>Вторичная периодичность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14A8DB-91DA-44A8-BAEC-57E4F33B4F5E}" type="slidenum">
              <a:rPr lang="ru-RU" altLang="ru-RU" smtClean="0"/>
              <a:pPr/>
              <a:t>111</a:t>
            </a:fld>
            <a:endParaRPr lang="ru-RU" altLang="ru-RU" smtClean="0"/>
          </a:p>
        </p:txBody>
      </p:sp>
      <p:sp>
        <p:nvSpPr>
          <p:cNvPr id="116739" name="Text Box 2"/>
          <p:cNvSpPr txBox="1">
            <a:spLocks noChangeArrowheads="1"/>
          </p:cNvSpPr>
          <p:nvPr/>
        </p:nvSpPr>
        <p:spPr bwMode="auto">
          <a:xfrm>
            <a:off x="684213" y="1700213"/>
            <a:ext cx="28082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b="1">
                <a:cs typeface="Times New Roman" pitchFamily="18" charset="0"/>
              </a:rPr>
              <a:t>ПОСТПЕРЕХОДНЫЕ ЭЛЕМЕНТЫ</a:t>
            </a:r>
          </a:p>
        </p:txBody>
      </p:sp>
      <p:sp>
        <p:nvSpPr>
          <p:cNvPr id="116740" name="Text Box 3"/>
          <p:cNvSpPr txBox="1">
            <a:spLocks noChangeArrowheads="1"/>
          </p:cNvSpPr>
          <p:nvPr/>
        </p:nvSpPr>
        <p:spPr bwMode="auto">
          <a:xfrm>
            <a:off x="5435600" y="1700213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 b="1">
                <a:cs typeface="Times New Roman" pitchFamily="18" charset="0"/>
              </a:rPr>
              <a:t>d -</a:t>
            </a:r>
            <a:r>
              <a:rPr lang="ru-RU" altLang="ru-RU" sz="2400" b="1">
                <a:cs typeface="Times New Roman" pitchFamily="18" charset="0"/>
              </a:rPr>
              <a:t> ЭЛЕМЕНТЫ</a:t>
            </a:r>
          </a:p>
        </p:txBody>
      </p:sp>
      <p:sp>
        <p:nvSpPr>
          <p:cNvPr id="116741" name="Text Box 4"/>
          <p:cNvSpPr txBox="1">
            <a:spLocks noChangeArrowheads="1"/>
          </p:cNvSpPr>
          <p:nvPr/>
        </p:nvSpPr>
        <p:spPr bwMode="auto">
          <a:xfrm>
            <a:off x="3419475" y="260350"/>
            <a:ext cx="2808288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cs typeface="Times New Roman" pitchFamily="18" charset="0"/>
              </a:rPr>
              <a:t>ПОВЫШЕНИЕ УСТОЙЧИВОЙ СТЕПЕНИ ОКИСЛЕНИЯ</a:t>
            </a:r>
          </a:p>
        </p:txBody>
      </p:sp>
      <p:sp>
        <p:nvSpPr>
          <p:cNvPr id="116742" name="Line 5"/>
          <p:cNvSpPr>
            <a:spLocks noChangeShapeType="1"/>
          </p:cNvSpPr>
          <p:nvPr/>
        </p:nvSpPr>
        <p:spPr bwMode="auto">
          <a:xfrm>
            <a:off x="5292725" y="1557338"/>
            <a:ext cx="0" cy="165576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6743" name="Line 6"/>
          <p:cNvSpPr>
            <a:spLocks noChangeShapeType="1"/>
          </p:cNvSpPr>
          <p:nvPr/>
        </p:nvSpPr>
        <p:spPr bwMode="auto">
          <a:xfrm flipV="1">
            <a:off x="4427538" y="1557338"/>
            <a:ext cx="0" cy="165576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6744" name="Line 7"/>
          <p:cNvSpPr>
            <a:spLocks noChangeShapeType="1"/>
          </p:cNvSpPr>
          <p:nvPr/>
        </p:nvSpPr>
        <p:spPr bwMode="auto">
          <a:xfrm>
            <a:off x="4859338" y="148431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6745" name="Text Box 8"/>
          <p:cNvSpPr txBox="1">
            <a:spLocks noChangeArrowheads="1"/>
          </p:cNvSpPr>
          <p:nvPr/>
        </p:nvSpPr>
        <p:spPr bwMode="auto">
          <a:xfrm>
            <a:off x="3348038" y="1700213"/>
            <a:ext cx="86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cs typeface="Times New Roman" pitchFamily="18" charset="0"/>
              </a:rPr>
              <a:t>Ga(III)</a:t>
            </a:r>
            <a:endParaRPr lang="ru-RU" altLang="ru-RU" b="1">
              <a:cs typeface="Times New Roman" pitchFamily="18" charset="0"/>
            </a:endParaRPr>
          </a:p>
        </p:txBody>
      </p:sp>
      <p:sp>
        <p:nvSpPr>
          <p:cNvPr id="116746" name="Text Box 9"/>
          <p:cNvSpPr txBox="1">
            <a:spLocks noChangeArrowheads="1"/>
          </p:cNvSpPr>
          <p:nvPr/>
        </p:nvSpPr>
        <p:spPr bwMode="auto">
          <a:xfrm>
            <a:off x="3419475" y="2133600"/>
            <a:ext cx="86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cs typeface="Times New Roman" pitchFamily="18" charset="0"/>
              </a:rPr>
              <a:t>In(III)</a:t>
            </a:r>
            <a:endParaRPr lang="ru-RU" altLang="ru-RU" b="1">
              <a:cs typeface="Times New Roman" pitchFamily="18" charset="0"/>
            </a:endParaRPr>
          </a:p>
        </p:txBody>
      </p:sp>
      <p:sp>
        <p:nvSpPr>
          <p:cNvPr id="116747" name="Text Box 10"/>
          <p:cNvSpPr txBox="1">
            <a:spLocks noChangeArrowheads="1"/>
          </p:cNvSpPr>
          <p:nvPr/>
        </p:nvSpPr>
        <p:spPr bwMode="auto">
          <a:xfrm>
            <a:off x="3492500" y="2636838"/>
            <a:ext cx="863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b="1">
                <a:cs typeface="Times New Roman" pitchFamily="18" charset="0"/>
              </a:rPr>
              <a:t>Tl(I)</a:t>
            </a:r>
            <a:endParaRPr lang="ru-RU" altLang="ru-RU" b="1">
              <a:cs typeface="Times New Roman" pitchFamily="18" charset="0"/>
            </a:endParaRPr>
          </a:p>
        </p:txBody>
      </p:sp>
      <p:sp>
        <p:nvSpPr>
          <p:cNvPr id="116748" name="Text Box 11"/>
          <p:cNvSpPr txBox="1">
            <a:spLocks noChangeArrowheads="1"/>
          </p:cNvSpPr>
          <p:nvPr/>
        </p:nvSpPr>
        <p:spPr bwMode="auto">
          <a:xfrm>
            <a:off x="1116013" y="3141663"/>
            <a:ext cx="33829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u="sng">
                <a:cs typeface="Times New Roman" pitchFamily="18" charset="0"/>
              </a:rPr>
              <a:t>ПРИЧИНА:</a:t>
            </a:r>
          </a:p>
          <a:p>
            <a:pPr algn="ctr">
              <a:spcBef>
                <a:spcPct val="50000"/>
              </a:spcBef>
            </a:pPr>
            <a:r>
              <a:rPr lang="ru-RU" altLang="ru-RU" b="1">
                <a:cs typeface="Times New Roman" pitchFamily="18" charset="0"/>
              </a:rPr>
              <a:t>Эффект «инертной пары»</a:t>
            </a:r>
            <a:r>
              <a:rPr lang="en-US" altLang="ru-RU" b="1">
                <a:cs typeface="Times New Roman" pitchFamily="18" charset="0"/>
              </a:rPr>
              <a:t> </a:t>
            </a:r>
            <a:r>
              <a:rPr lang="en-US" altLang="ru-RU" sz="2400" b="1">
                <a:solidFill>
                  <a:srgbClr val="FF0000"/>
                </a:solidFill>
                <a:cs typeface="Times New Roman" pitchFamily="18" charset="0"/>
              </a:rPr>
              <a:t>6s</a:t>
            </a:r>
            <a:r>
              <a:rPr lang="en-US" altLang="ru-RU" sz="2400" b="1" baseline="30000">
                <a:solidFill>
                  <a:srgbClr val="FF0000"/>
                </a:solidFill>
                <a:cs typeface="Times New Roman" pitchFamily="18" charset="0"/>
              </a:rPr>
              <a:t>2</a:t>
            </a:r>
            <a:endParaRPr lang="ru-RU" altLang="ru-RU" sz="2400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6749" name="Text Box 12"/>
          <p:cNvSpPr txBox="1">
            <a:spLocks noChangeArrowheads="1"/>
          </p:cNvSpPr>
          <p:nvPr/>
        </p:nvSpPr>
        <p:spPr bwMode="auto">
          <a:xfrm>
            <a:off x="1331913" y="4581525"/>
            <a:ext cx="7056437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cs typeface="Times New Roman" pitchFamily="18" charset="0"/>
              </a:rPr>
              <a:t>ФОРМАЛЬНО возможна реализация СО=+2 в комплексных соединениях, где Э имеет СО= +1 и +3</a:t>
            </a:r>
          </a:p>
          <a:p>
            <a:pPr algn="ctr">
              <a:spcBef>
                <a:spcPct val="50000"/>
              </a:spcBef>
            </a:pPr>
            <a:r>
              <a:rPr lang="ru-RU" altLang="ru-RU" sz="2400" b="1">
                <a:cs typeface="Times New Roman" pitchFamily="18" charset="0"/>
              </a:rPr>
              <a:t>Э</a:t>
            </a:r>
            <a:r>
              <a:rPr lang="ru-RU" altLang="ru-RU" sz="2400" b="1" baseline="30000">
                <a:cs typeface="Times New Roman" pitchFamily="18" charset="0"/>
              </a:rPr>
              <a:t>+1</a:t>
            </a:r>
            <a:r>
              <a:rPr lang="en-US" altLang="ru-RU" sz="2400" b="1">
                <a:cs typeface="Times New Roman" pitchFamily="18" charset="0"/>
              </a:rPr>
              <a:t>[</a:t>
            </a:r>
            <a:r>
              <a:rPr lang="ru-RU" altLang="ru-RU" sz="2400" b="1">
                <a:cs typeface="Times New Roman" pitchFamily="18" charset="0"/>
              </a:rPr>
              <a:t>Э</a:t>
            </a:r>
            <a:r>
              <a:rPr lang="en-US" altLang="ru-RU" sz="2400" b="1" baseline="30000">
                <a:cs typeface="Times New Roman" pitchFamily="18" charset="0"/>
              </a:rPr>
              <a:t>+</a:t>
            </a:r>
            <a:r>
              <a:rPr lang="ru-RU" altLang="ru-RU" sz="2400" b="1" baseline="30000">
                <a:cs typeface="Times New Roman" pitchFamily="18" charset="0"/>
              </a:rPr>
              <a:t>3</a:t>
            </a:r>
            <a:r>
              <a:rPr lang="en-US" altLang="ru-RU" sz="2400" b="1">
                <a:cs typeface="Times New Roman" pitchFamily="18" charset="0"/>
              </a:rPr>
              <a:t>Cl</a:t>
            </a:r>
            <a:r>
              <a:rPr lang="en-US" altLang="ru-RU" sz="2400" b="1" baseline="-25000">
                <a:cs typeface="Times New Roman" pitchFamily="18" charset="0"/>
              </a:rPr>
              <a:t>4</a:t>
            </a:r>
            <a:r>
              <a:rPr lang="en-US" altLang="ru-RU" sz="2400" b="1">
                <a:cs typeface="Times New Roman" pitchFamily="18" charset="0"/>
              </a:rPr>
              <a:t>]</a:t>
            </a:r>
            <a:endParaRPr lang="ru-RU" altLang="ru-RU" sz="2400" b="1">
              <a:cs typeface="Times New Roman" pitchFamily="18" charset="0"/>
            </a:endParaRPr>
          </a:p>
        </p:txBody>
      </p:sp>
      <p:sp>
        <p:nvSpPr>
          <p:cNvPr id="116750" name="Text Box 13"/>
          <p:cNvSpPr txBox="1">
            <a:spLocks noChangeArrowheads="1"/>
          </p:cNvSpPr>
          <p:nvPr/>
        </p:nvSpPr>
        <p:spPr bwMode="auto">
          <a:xfrm>
            <a:off x="827088" y="5876925"/>
            <a:ext cx="4897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2800" b="1">
                <a:solidFill>
                  <a:schemeClr val="accent2"/>
                </a:solidFill>
                <a:cs typeface="Times New Roman" pitchFamily="18" charset="0"/>
              </a:rPr>
              <a:t>Ga </a:t>
            </a:r>
            <a:r>
              <a:rPr lang="ru-RU" altLang="ru-RU" sz="2800" b="1">
                <a:solidFill>
                  <a:schemeClr val="accent2"/>
                </a:solidFill>
                <a:cs typeface="Times New Roman" pitchFamily="18" charset="0"/>
              </a:rPr>
              <a:t>,</a:t>
            </a:r>
            <a:r>
              <a:rPr lang="en-US" altLang="ru-RU" sz="2800" b="1">
                <a:solidFill>
                  <a:schemeClr val="accent2"/>
                </a:solidFill>
                <a:cs typeface="Times New Roman" pitchFamily="18" charset="0"/>
              </a:rPr>
              <a:t> In </a:t>
            </a:r>
            <a:r>
              <a:rPr lang="ru-RU" altLang="ru-RU" sz="2800" b="1">
                <a:solidFill>
                  <a:schemeClr val="accent2"/>
                </a:solidFill>
                <a:cs typeface="Times New Roman" pitchFamily="18" charset="0"/>
              </a:rPr>
              <a:t>,</a:t>
            </a:r>
            <a:r>
              <a:rPr lang="en-US" altLang="ru-RU" sz="2800" b="1">
                <a:solidFill>
                  <a:schemeClr val="accent2"/>
                </a:solidFill>
                <a:cs typeface="Times New Roman" pitchFamily="18" charset="0"/>
              </a:rPr>
              <a:t> Tl</a:t>
            </a:r>
          </a:p>
        </p:txBody>
      </p:sp>
      <p:sp>
        <p:nvSpPr>
          <p:cNvPr id="116751" name="Line 14"/>
          <p:cNvSpPr>
            <a:spLocks noChangeShapeType="1"/>
          </p:cNvSpPr>
          <p:nvPr/>
        </p:nvSpPr>
        <p:spPr bwMode="auto">
          <a:xfrm>
            <a:off x="684213" y="6381750"/>
            <a:ext cx="4681537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6752" name="Text Box 15"/>
          <p:cNvSpPr txBox="1">
            <a:spLocks noChangeArrowheads="1"/>
          </p:cNvSpPr>
          <p:nvPr/>
        </p:nvSpPr>
        <p:spPr bwMode="auto">
          <a:xfrm>
            <a:off x="5435600" y="6092825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cs typeface="Times New Roman" pitchFamily="18" charset="0"/>
              </a:rPr>
              <a:t>Рост металличности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9AE74AA-478D-41E8-A900-EC41C51BA932}" type="slidenum">
              <a:rPr lang="ru-RU" altLang="ru-RU" smtClean="0"/>
              <a:pPr/>
              <a:t>112</a:t>
            </a:fld>
            <a:endParaRPr lang="ru-RU" altLang="ru-RU" smtClean="0"/>
          </a:p>
        </p:txBody>
      </p:sp>
      <p:sp>
        <p:nvSpPr>
          <p:cNvPr id="117763" name="Rectangle 2"/>
          <p:cNvSpPr>
            <a:spLocks noChangeArrowheads="1"/>
          </p:cNvSpPr>
          <p:nvPr/>
        </p:nvSpPr>
        <p:spPr bwMode="auto">
          <a:xfrm>
            <a:off x="68263" y="188913"/>
            <a:ext cx="8283575" cy="626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Ga , In ,Tl - </a:t>
            </a:r>
            <a:r>
              <a:rPr lang="ru-RU" altLang="ru-RU" sz="2400">
                <a:cs typeface="Times New Roman" pitchFamily="18" charset="0"/>
              </a:rPr>
              <a:t> мягкие, легкоплавкин, серебристо-белые металлы</a:t>
            </a:r>
          </a:p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На воздухе </a:t>
            </a: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Ga 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и</a:t>
            </a: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 In 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(подобно </a:t>
            </a: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Al)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 </a:t>
            </a:r>
            <a:r>
              <a:rPr lang="ru-RU" altLang="ru-RU" sz="2400">
                <a:cs typeface="Times New Roman" pitchFamily="18" charset="0"/>
              </a:rPr>
              <a:t>покрываются тонкой </a:t>
            </a:r>
          </a:p>
          <a:p>
            <a:pPr algn="just">
              <a:lnSpc>
                <a:spcPct val="70000"/>
              </a:lnSpc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оксидной пленкой</a:t>
            </a:r>
          </a:p>
          <a:p>
            <a:pPr algn="just">
              <a:spcBef>
                <a:spcPct val="50000"/>
              </a:spcBef>
            </a:pP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Tl</a:t>
            </a:r>
            <a:r>
              <a:rPr lang="en-US" altLang="ru-RU" sz="2400">
                <a:cs typeface="Times New Roman" pitchFamily="18" charset="0"/>
              </a:rPr>
              <a:t> </a:t>
            </a:r>
            <a:r>
              <a:rPr lang="ru-RU" altLang="ru-RU" sz="2400">
                <a:cs typeface="Times New Roman" pitchFamily="18" charset="0"/>
              </a:rPr>
              <a:t>медленно окисляется: </a:t>
            </a:r>
            <a:r>
              <a:rPr lang="en-US" altLang="ru-RU" sz="2400">
                <a:cs typeface="Times New Roman" pitchFamily="18" charset="0"/>
              </a:rPr>
              <a:t>Tl + O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= Tl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</a:p>
          <a:p>
            <a:pPr algn="just">
              <a:spcBef>
                <a:spcPct val="50000"/>
              </a:spcBef>
            </a:pPr>
            <a:r>
              <a:rPr lang="ru-RU" altLang="ru-RU" sz="2400" b="1" u="sng">
                <a:solidFill>
                  <a:schemeClr val="accent2"/>
                </a:solidFill>
                <a:cs typeface="Times New Roman" pitchFamily="18" charset="0"/>
              </a:rPr>
              <a:t>РАСТВОРЕНИЕ МЕТАЛЛОВ:</a:t>
            </a:r>
          </a:p>
          <a:p>
            <a:pPr algn="just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а)растворение в кислотах</a:t>
            </a:r>
          </a:p>
          <a:p>
            <a:pPr algn="just">
              <a:spcBef>
                <a:spcPct val="50000"/>
              </a:spcBef>
            </a:pP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Э </a:t>
            </a:r>
            <a:r>
              <a:rPr lang="ru-RU" altLang="ru-RU" sz="2400">
                <a:cs typeface="Times New Roman" pitchFamily="18" charset="0"/>
              </a:rPr>
              <a:t>+ разбавленные минеральные кислоты = соли </a:t>
            </a: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Ga</a:t>
            </a:r>
            <a:r>
              <a:rPr lang="ru-RU" altLang="ru-RU" sz="2400" baseline="30000">
                <a:solidFill>
                  <a:schemeClr val="accent2"/>
                </a:solidFill>
                <a:cs typeface="Times New Roman" pitchFamily="18" charset="0"/>
              </a:rPr>
              <a:t>+3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,</a:t>
            </a: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In</a:t>
            </a:r>
            <a:r>
              <a:rPr lang="ru-RU" altLang="ru-RU" sz="2400" baseline="30000">
                <a:solidFill>
                  <a:schemeClr val="accent2"/>
                </a:solidFill>
                <a:cs typeface="Times New Roman" pitchFamily="18" charset="0"/>
              </a:rPr>
              <a:t>+3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, </a:t>
            </a: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Tl</a:t>
            </a:r>
            <a:r>
              <a:rPr lang="en-US" altLang="ru-RU" sz="2400" baseline="30000">
                <a:solidFill>
                  <a:schemeClr val="accent2"/>
                </a:solidFill>
                <a:cs typeface="Times New Roman" pitchFamily="18" charset="0"/>
              </a:rPr>
              <a:t>+1</a:t>
            </a:r>
          </a:p>
          <a:p>
            <a:pPr algn="just">
              <a:spcBef>
                <a:spcPct val="50000"/>
              </a:spcBef>
            </a:pP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Tl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 </a:t>
            </a:r>
            <a:r>
              <a:rPr lang="en-US" altLang="ru-RU" sz="2400">
                <a:cs typeface="Times New Roman" pitchFamily="18" charset="0"/>
              </a:rPr>
              <a:t>+ HF = TlF</a:t>
            </a:r>
          </a:p>
          <a:p>
            <a:pPr algn="just">
              <a:spcBef>
                <a:spcPct val="50000"/>
              </a:spcBef>
            </a:pP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Tl</a:t>
            </a:r>
            <a:r>
              <a:rPr lang="en-US" altLang="ru-RU" sz="2400">
                <a:cs typeface="Times New Roman" pitchFamily="18" charset="0"/>
              </a:rPr>
              <a:t> + HCl, HBr, HI = TlHal ↓ (</a:t>
            </a:r>
            <a:r>
              <a:rPr lang="ru-RU" altLang="ru-RU" sz="2400">
                <a:cs typeface="Times New Roman" pitchFamily="18" charset="0"/>
              </a:rPr>
              <a:t>не растворимые галогениды)</a:t>
            </a:r>
          </a:p>
          <a:p>
            <a:pPr algn="just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б)растворение в щелочах (</a:t>
            </a:r>
            <a:r>
              <a:rPr lang="en-US" altLang="ru-RU" sz="2400">
                <a:cs typeface="Times New Roman" pitchFamily="18" charset="0"/>
              </a:rPr>
              <a:t>Ga – </a:t>
            </a:r>
            <a:r>
              <a:rPr lang="ru-RU" altLang="ru-RU" sz="2400">
                <a:cs typeface="Times New Roman" pitchFamily="18" charset="0"/>
              </a:rPr>
              <a:t>легко (</a:t>
            </a:r>
            <a:r>
              <a:rPr lang="en-US" altLang="ru-RU" sz="2400">
                <a:cs typeface="Times New Roman" pitchFamily="18" charset="0"/>
              </a:rPr>
              <a:t>Al)</a:t>
            </a:r>
            <a:r>
              <a:rPr lang="ru-RU" altLang="ru-RU" sz="2400">
                <a:cs typeface="Times New Roman" pitchFamily="18" charset="0"/>
              </a:rPr>
              <a:t>,</a:t>
            </a:r>
            <a:r>
              <a:rPr lang="en-US" altLang="ru-RU" sz="2400">
                <a:cs typeface="Times New Roman" pitchFamily="18" charset="0"/>
              </a:rPr>
              <a:t>  In</a:t>
            </a:r>
            <a:r>
              <a:rPr lang="ru-RU" altLang="ru-RU" sz="2400">
                <a:cs typeface="Times New Roman" pitchFamily="18" charset="0"/>
              </a:rPr>
              <a:t> – с трудом</a:t>
            </a:r>
            <a:r>
              <a:rPr lang="en-US" altLang="ru-RU" sz="2400">
                <a:cs typeface="Times New Roman" pitchFamily="18" charset="0"/>
              </a:rPr>
              <a:t>  </a:t>
            </a:r>
          </a:p>
          <a:p>
            <a:pPr algn="just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				   Tl</a:t>
            </a:r>
            <a:r>
              <a:rPr lang="ru-RU" altLang="ru-RU" sz="2400">
                <a:cs typeface="Times New Roman" pitchFamily="18" charset="0"/>
              </a:rPr>
              <a:t> – не растворим</a:t>
            </a:r>
            <a:r>
              <a:rPr lang="en-US" altLang="ru-RU" sz="2400">
                <a:cs typeface="Times New Roman" pitchFamily="18" charset="0"/>
              </a:rPr>
              <a:t>)</a:t>
            </a:r>
            <a:endParaRPr lang="ru-RU" altLang="ru-RU" sz="2400">
              <a:cs typeface="Times New Roman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2</a:t>
            </a:r>
            <a:r>
              <a:rPr lang="ru-RU" altLang="ru-RU" sz="2400">
                <a:cs typeface="Times New Roman" pitchFamily="18" charset="0"/>
              </a:rPr>
              <a:t>Э </a:t>
            </a:r>
            <a:r>
              <a:rPr lang="en-US" altLang="ru-RU" sz="2400">
                <a:cs typeface="Times New Roman" pitchFamily="18" charset="0"/>
              </a:rPr>
              <a:t>+ 2 NaOH + 6H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 = 2Na[Ga(OH)</a:t>
            </a:r>
            <a:r>
              <a:rPr lang="en-US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] + 3H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461A6BD-304C-4A46-BDFD-219478E39DB1}" type="slidenum">
              <a:rPr lang="ru-RU" altLang="ru-RU" smtClean="0"/>
              <a:pPr/>
              <a:t>113</a:t>
            </a:fld>
            <a:endParaRPr lang="ru-RU" altLang="ru-RU" smtClean="0"/>
          </a:p>
        </p:txBody>
      </p:sp>
      <p:sp>
        <p:nvSpPr>
          <p:cNvPr id="118787" name="Text Box 2"/>
          <p:cNvSpPr txBox="1">
            <a:spLocks noChangeArrowheads="1"/>
          </p:cNvSpPr>
          <p:nvPr/>
        </p:nvSpPr>
        <p:spPr bwMode="auto">
          <a:xfrm>
            <a:off x="250825" y="260350"/>
            <a:ext cx="8713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b="1" u="sng">
                <a:cs typeface="Times New Roman" pitchFamily="18" charset="0"/>
              </a:rPr>
              <a:t>ОКСИДЫ </a:t>
            </a:r>
            <a:r>
              <a:rPr lang="ru-RU" altLang="ru-RU" sz="2800">
                <a:cs typeface="Times New Roman" pitchFamily="18" charset="0"/>
              </a:rPr>
              <a:t>  Э</a:t>
            </a:r>
            <a:r>
              <a:rPr lang="ru-RU" altLang="ru-RU" sz="2800" baseline="-25000">
                <a:cs typeface="Times New Roman" pitchFamily="18" charset="0"/>
              </a:rPr>
              <a:t>2</a:t>
            </a:r>
            <a:r>
              <a:rPr lang="ru-RU" altLang="ru-RU" sz="2800">
                <a:cs typeface="Times New Roman" pitchFamily="18" charset="0"/>
              </a:rPr>
              <a:t>О</a:t>
            </a:r>
            <a:r>
              <a:rPr lang="ru-RU" altLang="ru-RU" sz="2800" baseline="-25000">
                <a:cs typeface="Times New Roman" pitchFamily="18" charset="0"/>
              </a:rPr>
              <a:t>3</a:t>
            </a:r>
          </a:p>
        </p:txBody>
      </p:sp>
      <p:sp>
        <p:nvSpPr>
          <p:cNvPr id="118788" name="Text Box 3"/>
          <p:cNvSpPr txBox="1">
            <a:spLocks noChangeArrowheads="1"/>
          </p:cNvSpPr>
          <p:nvPr/>
        </p:nvSpPr>
        <p:spPr bwMode="auto">
          <a:xfrm>
            <a:off x="250825" y="1052513"/>
            <a:ext cx="8066088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Нелетучи, тугоплавки, не растворимы в воде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Термическая устойчивость уменьшается в ряду </a:t>
            </a:r>
            <a:r>
              <a:rPr lang="en-US" altLang="ru-RU" sz="2400">
                <a:cs typeface="Times New Roman" pitchFamily="18" charset="0"/>
              </a:rPr>
              <a:t>Ga</a:t>
            </a:r>
            <a:r>
              <a:rPr lang="ru-RU" altLang="ru-RU" sz="2400" baseline="-25000">
                <a:cs typeface="Times New Roman" pitchFamily="18" charset="0"/>
              </a:rPr>
              <a:t>2</a:t>
            </a:r>
            <a:r>
              <a:rPr lang="ru-RU" altLang="ru-RU" sz="2400">
                <a:cs typeface="Times New Roman" pitchFamily="18" charset="0"/>
              </a:rPr>
              <a:t>О</a:t>
            </a:r>
            <a:r>
              <a:rPr lang="ru-RU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- In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, Tl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</a:p>
          <a:p>
            <a:pPr marL="342900" indent="-342900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Tl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3     </a:t>
            </a:r>
            <a:r>
              <a:rPr lang="en-US" altLang="ru-RU" sz="2400" baseline="30000">
                <a:cs typeface="Times New Roman" pitchFamily="18" charset="0"/>
              </a:rPr>
              <a:t>500              </a:t>
            </a:r>
            <a:r>
              <a:rPr lang="en-US" altLang="ru-RU" sz="2400">
                <a:cs typeface="Times New Roman" pitchFamily="18" charset="0"/>
              </a:rPr>
              <a:t>Tl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 + O</a:t>
            </a:r>
            <a:r>
              <a:rPr lang="en-US" altLang="ru-RU" sz="2400" baseline="-25000">
                <a:cs typeface="Times New Roman" pitchFamily="18" charset="0"/>
              </a:rPr>
              <a:t>2 </a:t>
            </a:r>
            <a:r>
              <a:rPr lang="en-US" altLang="ru-RU" sz="2400">
                <a:cs typeface="Times New Roman" pitchFamily="18" charset="0"/>
              </a:rPr>
              <a:t>(</a:t>
            </a:r>
            <a:r>
              <a:rPr lang="ru-RU" altLang="ru-RU" sz="2400">
                <a:cs typeface="Times New Roman" pitchFamily="18" charset="0"/>
              </a:rPr>
              <a:t>диссоциация</a:t>
            </a:r>
            <a:r>
              <a:rPr lang="en-US" altLang="ru-RU" sz="2400">
                <a:cs typeface="Times New Roman" pitchFamily="18" charset="0"/>
              </a:rPr>
              <a:t>)</a:t>
            </a:r>
            <a:endParaRPr lang="ru-RU" altLang="ru-RU" sz="2400"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3. </a:t>
            </a:r>
            <a:r>
              <a:rPr lang="en-US" altLang="ru-RU" sz="2400">
                <a:cs typeface="Times New Roman" pitchFamily="18" charset="0"/>
              </a:rPr>
              <a:t>Ga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– </a:t>
            </a:r>
            <a:r>
              <a:rPr lang="ru-RU" altLang="ru-RU" sz="2400">
                <a:cs typeface="Times New Roman" pitchFamily="18" charset="0"/>
              </a:rPr>
              <a:t>амфотерен </a:t>
            </a:r>
          </a:p>
          <a:p>
            <a:pPr marL="342900" indent="-342900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    Ga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+ 2NaOH+5H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 = 2Na[Ga(OH)</a:t>
            </a:r>
            <a:r>
              <a:rPr lang="en-US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(H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O)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]</a:t>
            </a:r>
          </a:p>
          <a:p>
            <a:pPr marL="342900" indent="-342900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4. Tl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- </a:t>
            </a:r>
            <a:r>
              <a:rPr lang="ru-RU" altLang="ru-RU" sz="2400">
                <a:cs typeface="Times New Roman" pitchFamily="18" charset="0"/>
              </a:rPr>
              <a:t> проявляет окислительные свойства</a:t>
            </a:r>
          </a:p>
          <a:p>
            <a:pPr marL="342900" indent="-342900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    Tl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+ 6HCl = 2 TlCl↓ + 2Cl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↑ + 3H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</a:p>
        </p:txBody>
      </p:sp>
      <p:sp>
        <p:nvSpPr>
          <p:cNvPr id="118789" name="Line 4"/>
          <p:cNvSpPr>
            <a:spLocks noChangeShapeType="1"/>
          </p:cNvSpPr>
          <p:nvPr/>
        </p:nvSpPr>
        <p:spPr bwMode="auto">
          <a:xfrm>
            <a:off x="1403350" y="2781300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CECF38-7506-4426-919C-9FC54D9742BB}" type="slidenum">
              <a:rPr lang="ru-RU" altLang="ru-RU" smtClean="0"/>
              <a:pPr/>
              <a:t>114</a:t>
            </a:fld>
            <a:endParaRPr lang="ru-RU" altLang="ru-RU" smtClean="0"/>
          </a:p>
        </p:txBody>
      </p:sp>
      <p:sp>
        <p:nvSpPr>
          <p:cNvPr id="119811" name="Text Box 2"/>
          <p:cNvSpPr txBox="1">
            <a:spLocks noChangeArrowheads="1"/>
          </p:cNvSpPr>
          <p:nvPr/>
        </p:nvSpPr>
        <p:spPr bwMode="auto">
          <a:xfrm>
            <a:off x="1187450" y="260350"/>
            <a:ext cx="67691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u="sng">
                <a:cs typeface="Times New Roman" pitchFamily="18" charset="0"/>
              </a:rPr>
              <a:t>ГИДРОКСИДЫ </a:t>
            </a:r>
            <a:r>
              <a:rPr lang="ru-RU" altLang="ru-RU" sz="2400" b="1">
                <a:cs typeface="Times New Roman" pitchFamily="18" charset="0"/>
              </a:rPr>
              <a:t>  Э(ОН)</a:t>
            </a:r>
            <a:r>
              <a:rPr lang="ru-RU" altLang="ru-RU" sz="2400" b="1" baseline="-25000">
                <a:cs typeface="Times New Roman" pitchFamily="18" charset="0"/>
              </a:rPr>
              <a:t>3</a:t>
            </a:r>
          </a:p>
          <a:p>
            <a:pPr algn="ctr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Ga (OH)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           In(OH)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             Tl(OH)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endParaRPr lang="ru-RU" altLang="ru-RU" sz="2400">
              <a:cs typeface="Times New Roman" pitchFamily="18" charset="0"/>
            </a:endParaRPr>
          </a:p>
        </p:txBody>
      </p:sp>
      <p:sp>
        <p:nvSpPr>
          <p:cNvPr id="119812" name="Rectangle 3"/>
          <p:cNvSpPr>
            <a:spLocks noChangeArrowheads="1"/>
          </p:cNvSpPr>
          <p:nvPr/>
        </p:nvSpPr>
        <p:spPr bwMode="auto">
          <a:xfrm>
            <a:off x="1835150" y="1341438"/>
            <a:ext cx="912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Амфот.</a:t>
            </a:r>
          </a:p>
        </p:txBody>
      </p:sp>
      <p:sp>
        <p:nvSpPr>
          <p:cNvPr id="119813" name="Rectangle 4"/>
          <p:cNvSpPr>
            <a:spLocks noChangeArrowheads="1"/>
          </p:cNvSpPr>
          <p:nvPr/>
        </p:nvSpPr>
        <p:spPr bwMode="auto">
          <a:xfrm>
            <a:off x="3563938" y="1341438"/>
            <a:ext cx="2232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Амф.с преоблад. основных свойств</a:t>
            </a:r>
          </a:p>
        </p:txBody>
      </p:sp>
      <p:sp>
        <p:nvSpPr>
          <p:cNvPr id="119814" name="Rectangle 5"/>
          <p:cNvSpPr>
            <a:spLocks noChangeArrowheads="1"/>
          </p:cNvSpPr>
          <p:nvPr/>
        </p:nvSpPr>
        <p:spPr bwMode="auto">
          <a:xfrm>
            <a:off x="6084888" y="1341438"/>
            <a:ext cx="1512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cs typeface="Times New Roman" pitchFamily="18" charset="0"/>
              </a:rPr>
              <a:t>Основание</a:t>
            </a:r>
          </a:p>
        </p:txBody>
      </p:sp>
      <p:sp>
        <p:nvSpPr>
          <p:cNvPr id="119815" name="Line 6"/>
          <p:cNvSpPr>
            <a:spLocks noChangeShapeType="1"/>
          </p:cNvSpPr>
          <p:nvPr/>
        </p:nvSpPr>
        <p:spPr bwMode="auto">
          <a:xfrm>
            <a:off x="6804025" y="1700213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9816" name="Rectangle 7"/>
          <p:cNvSpPr>
            <a:spLocks noChangeArrowheads="1"/>
          </p:cNvSpPr>
          <p:nvPr/>
        </p:nvSpPr>
        <p:spPr bwMode="auto">
          <a:xfrm>
            <a:off x="6300788" y="2276475"/>
            <a:ext cx="109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Tl(OH)</a:t>
            </a:r>
            <a:endParaRPr lang="en-US" altLang="ru-RU" sz="2400" baseline="-25000">
              <a:cs typeface="Times New Roman" pitchFamily="18" charset="0"/>
            </a:endParaRPr>
          </a:p>
        </p:txBody>
      </p:sp>
      <p:sp>
        <p:nvSpPr>
          <p:cNvPr id="119817" name="Rectangle 8"/>
          <p:cNvSpPr>
            <a:spLocks noChangeArrowheads="1"/>
          </p:cNvSpPr>
          <p:nvPr/>
        </p:nvSpPr>
        <p:spPr bwMode="auto">
          <a:xfrm>
            <a:off x="7308850" y="2133600"/>
            <a:ext cx="1584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Сильное </a:t>
            </a:r>
          </a:p>
          <a:p>
            <a:r>
              <a:rPr lang="ru-RU" altLang="ru-RU">
                <a:cs typeface="Times New Roman" pitchFamily="18" charset="0"/>
              </a:rPr>
              <a:t>основание</a:t>
            </a:r>
          </a:p>
        </p:txBody>
      </p:sp>
      <p:sp>
        <p:nvSpPr>
          <p:cNvPr id="119818" name="Text Box 9"/>
          <p:cNvSpPr txBox="1">
            <a:spLocks noChangeArrowheads="1"/>
          </p:cNvSpPr>
          <p:nvPr/>
        </p:nvSpPr>
        <p:spPr bwMode="auto">
          <a:xfrm>
            <a:off x="323850" y="3141663"/>
            <a:ext cx="8137525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ПОЛУЧЕНИЕ:</a:t>
            </a:r>
          </a:p>
          <a:p>
            <a:pPr marL="342900" indent="-342900">
              <a:spcBef>
                <a:spcPct val="50000"/>
              </a:spcBef>
              <a:buFontTx/>
              <a:buAutoNum type="arabicParenR"/>
            </a:pPr>
            <a:r>
              <a:rPr lang="ru-RU" altLang="ru-RU" sz="2400">
                <a:cs typeface="Times New Roman" pitchFamily="18" charset="0"/>
              </a:rPr>
              <a:t>Нейтрализация водорастворимых галлатов и индиатов кислотами</a:t>
            </a:r>
            <a:endParaRPr lang="en-US" altLang="ru-RU" sz="2400"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     [Ga(OH)</a:t>
            </a:r>
            <a:r>
              <a:rPr lang="en-US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]</a:t>
            </a:r>
            <a:r>
              <a:rPr lang="en-US" altLang="ru-RU" sz="2400" baseline="30000">
                <a:cs typeface="Times New Roman" pitchFamily="18" charset="0"/>
              </a:rPr>
              <a:t>-</a:t>
            </a:r>
            <a:r>
              <a:rPr lang="en-US" altLang="ru-RU" sz="2400">
                <a:cs typeface="Times New Roman" pitchFamily="18" charset="0"/>
              </a:rPr>
              <a:t> + H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30000">
                <a:cs typeface="Times New Roman" pitchFamily="18" charset="0"/>
              </a:rPr>
              <a:t>+</a:t>
            </a:r>
            <a:r>
              <a:rPr lang="en-US" altLang="ru-RU" sz="2400">
                <a:cs typeface="Times New Roman" pitchFamily="18" charset="0"/>
              </a:rPr>
              <a:t> = Ga(OH)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+ 2H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</a:p>
          <a:p>
            <a:pPr marL="342900" indent="-342900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2) </a:t>
            </a:r>
            <a:r>
              <a:rPr lang="ru-RU" altLang="ru-RU" sz="2400">
                <a:cs typeface="Times New Roman" pitchFamily="18" charset="0"/>
              </a:rPr>
              <a:t>Для получения </a:t>
            </a:r>
            <a:r>
              <a:rPr lang="en-US" altLang="ru-RU" sz="2400">
                <a:cs typeface="Times New Roman" pitchFamily="18" charset="0"/>
              </a:rPr>
              <a:t>Tl(OH)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</a:t>
            </a:r>
            <a:r>
              <a:rPr lang="ru-RU" altLang="ru-RU" sz="2400">
                <a:cs typeface="Times New Roman" pitchFamily="18" charset="0"/>
              </a:rPr>
              <a:t> используют реакцию окисления соединений </a:t>
            </a:r>
            <a:r>
              <a:rPr lang="en-US" altLang="ru-RU" sz="2400">
                <a:cs typeface="Times New Roman" pitchFamily="18" charset="0"/>
              </a:rPr>
              <a:t>Tl</a:t>
            </a:r>
            <a:r>
              <a:rPr lang="en-US" altLang="ru-RU" sz="2400" baseline="30000">
                <a:cs typeface="Times New Roman" pitchFamily="18" charset="0"/>
              </a:rPr>
              <a:t>+1</a:t>
            </a:r>
            <a:r>
              <a:rPr lang="en-US" altLang="ru-RU" sz="2400">
                <a:cs typeface="Times New Roman" pitchFamily="18" charset="0"/>
              </a:rPr>
              <a:t> </a:t>
            </a:r>
            <a:r>
              <a:rPr lang="ru-RU" altLang="ru-RU" sz="2400">
                <a:cs typeface="Times New Roman" pitchFamily="18" charset="0"/>
              </a:rPr>
              <a:t> в щелочной среде</a:t>
            </a:r>
          </a:p>
          <a:p>
            <a:pPr marL="342900" indent="-342900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      </a:t>
            </a:r>
            <a:r>
              <a:rPr lang="en-US" altLang="ru-RU" sz="2400">
                <a:cs typeface="Times New Roman" pitchFamily="18" charset="0"/>
              </a:rPr>
              <a:t>Tl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SO</a:t>
            </a:r>
            <a:r>
              <a:rPr lang="en-US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 + 2NaOH + 2H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 = 2Tl(OH)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↓ + Na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SO</a:t>
            </a:r>
            <a:r>
              <a:rPr lang="en-US" altLang="ru-RU" sz="2400" baseline="-25000">
                <a:cs typeface="Times New Roman" pitchFamily="18" charset="0"/>
              </a:rPr>
              <a:t>4</a:t>
            </a:r>
            <a:endParaRPr lang="ru-RU" altLang="ru-RU" sz="2400" baseline="-25000">
              <a:cs typeface="Times New Roman" pitchFamily="18" charset="0"/>
            </a:endParaRPr>
          </a:p>
        </p:txBody>
      </p:sp>
      <p:sp>
        <p:nvSpPr>
          <p:cNvPr id="119819" name="Line 10"/>
          <p:cNvSpPr>
            <a:spLocks noChangeShapeType="1"/>
          </p:cNvSpPr>
          <p:nvPr/>
        </p:nvSpPr>
        <p:spPr bwMode="auto">
          <a:xfrm>
            <a:off x="1187450" y="2060575"/>
            <a:ext cx="7129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9820" name="Text Box 11"/>
          <p:cNvSpPr txBox="1">
            <a:spLocks noChangeArrowheads="1"/>
          </p:cNvSpPr>
          <p:nvPr/>
        </p:nvSpPr>
        <p:spPr bwMode="auto">
          <a:xfrm>
            <a:off x="1476375" y="2060575"/>
            <a:ext cx="5256213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cs typeface="Times New Roman" pitchFamily="18" charset="0"/>
              </a:rPr>
              <a:t>Увеличение основных свойств</a:t>
            </a:r>
          </a:p>
          <a:p>
            <a:pPr>
              <a:spcBef>
                <a:spcPct val="50000"/>
              </a:spcBef>
            </a:pPr>
            <a:r>
              <a:rPr lang="ru-RU" altLang="ru-RU">
                <a:cs typeface="Times New Roman" pitchFamily="18" charset="0"/>
              </a:rPr>
              <a:t>Рост размера атома Э(</a:t>
            </a:r>
            <a:r>
              <a:rPr lang="en-US" altLang="ru-RU">
                <a:cs typeface="Times New Roman" pitchFamily="18" charset="0"/>
              </a:rPr>
              <a:t>III)</a:t>
            </a:r>
            <a:endParaRPr lang="ru-RU" altLang="ru-RU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49E8E9-1964-4085-BA1C-31BE52EB7A68}" type="slidenum">
              <a:rPr lang="ru-RU" altLang="ru-RU" smtClean="0"/>
              <a:pPr/>
              <a:t>115</a:t>
            </a:fld>
            <a:endParaRPr lang="ru-RU" altLang="ru-RU" smtClean="0"/>
          </a:p>
        </p:txBody>
      </p:sp>
      <p:sp>
        <p:nvSpPr>
          <p:cNvPr id="120835" name="Text Box 2"/>
          <p:cNvSpPr txBox="1">
            <a:spLocks noChangeArrowheads="1"/>
          </p:cNvSpPr>
          <p:nvPr/>
        </p:nvSpPr>
        <p:spPr bwMode="auto">
          <a:xfrm>
            <a:off x="250825" y="188913"/>
            <a:ext cx="864235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РАСТВОРЕНИЕ ГИДРОКСИДОВ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В кислотах</a:t>
            </a:r>
            <a:r>
              <a:rPr lang="en-US" altLang="ru-RU" sz="2400">
                <a:cs typeface="Times New Roman" pitchFamily="18" charset="0"/>
              </a:rPr>
              <a:t> </a:t>
            </a:r>
            <a:r>
              <a:rPr lang="ru-RU" altLang="ru-RU" sz="2400">
                <a:cs typeface="Times New Roman" pitchFamily="18" charset="0"/>
              </a:rPr>
              <a:t>образуются аквакомплексы:</a:t>
            </a:r>
          </a:p>
          <a:p>
            <a:pPr marL="342900" indent="-342900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    </a:t>
            </a:r>
            <a:r>
              <a:rPr lang="en-US" altLang="ru-RU" sz="2400">
                <a:cs typeface="Times New Roman" pitchFamily="18" charset="0"/>
              </a:rPr>
              <a:t>Ga</a:t>
            </a:r>
            <a:r>
              <a:rPr lang="ru-RU" altLang="ru-RU" sz="2400">
                <a:cs typeface="Times New Roman" pitchFamily="18" charset="0"/>
              </a:rPr>
              <a:t>(ОН)</a:t>
            </a:r>
            <a:r>
              <a:rPr lang="ru-RU" altLang="ru-RU" sz="2400" baseline="-25000">
                <a:cs typeface="Times New Roman" pitchFamily="18" charset="0"/>
              </a:rPr>
              <a:t>3</a:t>
            </a:r>
            <a:r>
              <a:rPr lang="ru-RU" altLang="ru-RU" sz="2400">
                <a:cs typeface="Times New Roman" pitchFamily="18" charset="0"/>
              </a:rPr>
              <a:t> + 3Н</a:t>
            </a:r>
            <a:r>
              <a:rPr lang="ru-RU" altLang="ru-RU" sz="2400" baseline="-25000">
                <a:cs typeface="Times New Roman" pitchFamily="18" charset="0"/>
              </a:rPr>
              <a:t>3</a:t>
            </a:r>
            <a:r>
              <a:rPr lang="ru-RU" altLang="ru-RU" sz="2400">
                <a:cs typeface="Times New Roman" pitchFamily="18" charset="0"/>
              </a:rPr>
              <a:t>О</a:t>
            </a:r>
            <a:r>
              <a:rPr lang="ru-RU" altLang="ru-RU" sz="2400" baseline="30000">
                <a:cs typeface="Times New Roman" pitchFamily="18" charset="0"/>
              </a:rPr>
              <a:t>+</a:t>
            </a:r>
            <a:r>
              <a:rPr lang="ru-RU" altLang="ru-RU" sz="2400">
                <a:cs typeface="Times New Roman" pitchFamily="18" charset="0"/>
              </a:rPr>
              <a:t> = </a:t>
            </a:r>
            <a:r>
              <a:rPr lang="en-US" altLang="ru-RU" sz="2400">
                <a:cs typeface="Times New Roman" pitchFamily="18" charset="0"/>
              </a:rPr>
              <a:t>[Ga (H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O)</a:t>
            </a:r>
            <a:r>
              <a:rPr lang="en-US" altLang="ru-RU" sz="2400" baseline="-25000">
                <a:cs typeface="Times New Roman" pitchFamily="18" charset="0"/>
              </a:rPr>
              <a:t>6</a:t>
            </a:r>
            <a:r>
              <a:rPr lang="en-US" altLang="ru-RU" sz="2400">
                <a:cs typeface="Times New Roman" pitchFamily="18" charset="0"/>
              </a:rPr>
              <a:t>]</a:t>
            </a:r>
            <a:r>
              <a:rPr lang="en-US" altLang="ru-RU" sz="2400" baseline="30000">
                <a:cs typeface="Times New Roman" pitchFamily="18" charset="0"/>
              </a:rPr>
              <a:t>3+</a:t>
            </a:r>
            <a:endParaRPr lang="ru-RU" altLang="ru-RU" sz="2400" baseline="30000"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2.</a:t>
            </a:r>
            <a:r>
              <a:rPr lang="ru-RU" altLang="ru-RU" sz="2400" baseline="30000">
                <a:cs typeface="Times New Roman" pitchFamily="18" charset="0"/>
              </a:rPr>
              <a:t> </a:t>
            </a:r>
            <a:r>
              <a:rPr lang="ru-RU" altLang="ru-RU" sz="2400">
                <a:cs typeface="Times New Roman" pitchFamily="18" charset="0"/>
              </a:rPr>
              <a:t>В щелочах растворяются </a:t>
            </a:r>
            <a:r>
              <a:rPr lang="en-US" altLang="ru-RU" sz="2400">
                <a:cs typeface="Times New Roman" pitchFamily="18" charset="0"/>
              </a:rPr>
              <a:t> Ga, In </a:t>
            </a:r>
            <a:r>
              <a:rPr lang="ru-RU" altLang="ru-RU" sz="2400">
                <a:cs typeface="Times New Roman" pitchFamily="18" charset="0"/>
              </a:rPr>
              <a:t> с образованием гидроксокомплексов</a:t>
            </a:r>
          </a:p>
          <a:p>
            <a:pPr marL="342900" indent="-342900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    Э(ОН)</a:t>
            </a:r>
            <a:r>
              <a:rPr lang="ru-RU" altLang="ru-RU" sz="2400" baseline="-25000">
                <a:cs typeface="Times New Roman" pitchFamily="18" charset="0"/>
              </a:rPr>
              <a:t>3</a:t>
            </a:r>
            <a:r>
              <a:rPr lang="ru-RU" altLang="ru-RU" sz="2400">
                <a:cs typeface="Times New Roman" pitchFamily="18" charset="0"/>
              </a:rPr>
              <a:t> + 3ОН</a:t>
            </a:r>
            <a:r>
              <a:rPr lang="ru-RU" altLang="ru-RU" sz="2400" baseline="30000">
                <a:cs typeface="Times New Roman" pitchFamily="18" charset="0"/>
              </a:rPr>
              <a:t>-</a:t>
            </a:r>
            <a:r>
              <a:rPr lang="ru-RU" altLang="ru-RU" sz="2400">
                <a:cs typeface="Times New Roman" pitchFamily="18" charset="0"/>
              </a:rPr>
              <a:t> = </a:t>
            </a:r>
            <a:r>
              <a:rPr lang="en-US" altLang="ru-RU" sz="2400">
                <a:cs typeface="Times New Roman" pitchFamily="18" charset="0"/>
              </a:rPr>
              <a:t>[</a:t>
            </a:r>
            <a:r>
              <a:rPr lang="ru-RU" altLang="ru-RU" sz="2400">
                <a:cs typeface="Times New Roman" pitchFamily="18" charset="0"/>
              </a:rPr>
              <a:t>Э(ОН)</a:t>
            </a:r>
            <a:r>
              <a:rPr lang="ru-RU" altLang="ru-RU" sz="2400" baseline="-25000">
                <a:cs typeface="Times New Roman" pitchFamily="18" charset="0"/>
              </a:rPr>
              <a:t>6</a:t>
            </a:r>
            <a:r>
              <a:rPr lang="en-US" altLang="ru-RU" sz="2400">
                <a:cs typeface="Times New Roman" pitchFamily="18" charset="0"/>
              </a:rPr>
              <a:t>]</a:t>
            </a:r>
            <a:r>
              <a:rPr lang="ru-RU" altLang="ru-RU" sz="2400" baseline="30000">
                <a:cs typeface="Times New Roman" pitchFamily="18" charset="0"/>
              </a:rPr>
              <a:t>3-</a:t>
            </a:r>
          </a:p>
        </p:txBody>
      </p:sp>
      <p:sp>
        <p:nvSpPr>
          <p:cNvPr id="120836" name="Text Box 3"/>
          <p:cNvSpPr txBox="1">
            <a:spLocks noChangeArrowheads="1"/>
          </p:cNvSpPr>
          <p:nvPr/>
        </p:nvSpPr>
        <p:spPr bwMode="auto">
          <a:xfrm>
            <a:off x="1403350" y="3357563"/>
            <a:ext cx="6335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u="sng">
                <a:cs typeface="Times New Roman" pitchFamily="18" charset="0"/>
              </a:rPr>
              <a:t>КОМПЛЕКСНЫЕ СОЕДИНЕНИЯ</a:t>
            </a:r>
          </a:p>
        </p:txBody>
      </p:sp>
      <p:sp>
        <p:nvSpPr>
          <p:cNvPr id="120837" name="Text Box 4"/>
          <p:cNvSpPr txBox="1">
            <a:spLocks noChangeArrowheads="1"/>
          </p:cNvSpPr>
          <p:nvPr/>
        </p:nvSpPr>
        <p:spPr bwMode="auto">
          <a:xfrm>
            <a:off x="250825" y="3933825"/>
            <a:ext cx="8713788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с кислород </a:t>
            </a:r>
            <a:r>
              <a:rPr lang="en-US" altLang="ru-RU" sz="2400">
                <a:cs typeface="Times New Roman" pitchFamily="18" charset="0"/>
              </a:rPr>
              <a:t>- </a:t>
            </a:r>
            <a:r>
              <a:rPr lang="ru-RU" altLang="ru-RU" sz="2400">
                <a:cs typeface="Times New Roman" pitchFamily="18" charset="0"/>
              </a:rPr>
              <a:t>содержащими лигандами</a:t>
            </a:r>
            <a:r>
              <a:rPr lang="en-US" altLang="ru-RU" sz="2400">
                <a:cs typeface="Times New Roman" pitchFamily="18" charset="0"/>
              </a:rPr>
              <a:t> (OH</a:t>
            </a:r>
            <a:r>
              <a:rPr lang="en-US" altLang="ru-RU" sz="2400" baseline="30000">
                <a:cs typeface="Times New Roman" pitchFamily="18" charset="0"/>
              </a:rPr>
              <a:t>-</a:t>
            </a:r>
            <a:r>
              <a:rPr lang="en-US" altLang="ru-RU" sz="2400">
                <a:cs typeface="Times New Roman" pitchFamily="18" charset="0"/>
              </a:rPr>
              <a:t>, 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O)</a:t>
            </a:r>
            <a:endParaRPr lang="ru-RU" altLang="ru-RU" sz="2400"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2. с галогенидными лигадами  ( особенно с </a:t>
            </a:r>
            <a:r>
              <a:rPr lang="en-US" altLang="ru-RU" sz="2400">
                <a:cs typeface="Times New Roman" pitchFamily="18" charset="0"/>
              </a:rPr>
              <a:t>F</a:t>
            </a:r>
            <a:r>
              <a:rPr lang="en-US" altLang="ru-RU" sz="2400" baseline="30000">
                <a:cs typeface="Times New Roman" pitchFamily="18" charset="0"/>
              </a:rPr>
              <a:t>-</a:t>
            </a:r>
            <a:r>
              <a:rPr lang="en-US" altLang="ru-RU" sz="2400">
                <a:cs typeface="Times New Roman" pitchFamily="18" charset="0"/>
              </a:rPr>
              <a:t>)</a:t>
            </a:r>
          </a:p>
          <a:p>
            <a:pPr marL="342900" indent="-342900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   </a:t>
            </a:r>
            <a:r>
              <a:rPr lang="ru-RU" altLang="ru-RU" sz="2400">
                <a:cs typeface="Times New Roman" pitchFamily="18" charset="0"/>
              </a:rPr>
              <a:t>Э</a:t>
            </a:r>
            <a:r>
              <a:rPr lang="en-US" altLang="ru-RU" sz="2400">
                <a:cs typeface="Times New Roman" pitchFamily="18" charset="0"/>
              </a:rPr>
              <a:t>Cl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+ MCl = M[</a:t>
            </a:r>
            <a:r>
              <a:rPr lang="ru-RU" altLang="ru-RU" sz="2400">
                <a:cs typeface="Times New Roman" pitchFamily="18" charset="0"/>
              </a:rPr>
              <a:t>Э</a:t>
            </a:r>
            <a:r>
              <a:rPr lang="en-US" altLang="ru-RU" sz="2400">
                <a:cs typeface="Times New Roman" pitchFamily="18" charset="0"/>
              </a:rPr>
              <a:t>Cl</a:t>
            </a:r>
            <a:r>
              <a:rPr lang="en-US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] , M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[</a:t>
            </a:r>
            <a:r>
              <a:rPr lang="ru-RU" altLang="ru-RU" sz="2400">
                <a:cs typeface="Times New Roman" pitchFamily="18" charset="0"/>
              </a:rPr>
              <a:t>Э</a:t>
            </a:r>
            <a:r>
              <a:rPr lang="en-US" altLang="ru-RU" sz="2400">
                <a:cs typeface="Times New Roman" pitchFamily="18" charset="0"/>
              </a:rPr>
              <a:t>Cl</a:t>
            </a:r>
            <a:r>
              <a:rPr lang="en-US" altLang="ru-RU" sz="2400" baseline="-25000">
                <a:cs typeface="Times New Roman" pitchFamily="18" charset="0"/>
              </a:rPr>
              <a:t>6</a:t>
            </a:r>
            <a:r>
              <a:rPr lang="en-US" altLang="ru-RU" sz="2400">
                <a:cs typeface="Times New Roman" pitchFamily="18" charset="0"/>
              </a:rPr>
              <a:t>]</a:t>
            </a:r>
          </a:p>
          <a:p>
            <a:pPr marL="342900" indent="-342900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   </a:t>
            </a:r>
            <a:r>
              <a:rPr lang="ru-RU" altLang="ru-RU" sz="2400">
                <a:cs typeface="Times New Roman" pitchFamily="18" charset="0"/>
              </a:rPr>
              <a:t>наиболее устойчивы комплексы</a:t>
            </a:r>
          </a:p>
          <a:p>
            <a:pPr marL="342900" indent="-342900"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  Ga </a:t>
            </a:r>
            <a:r>
              <a:rPr lang="ru-RU" altLang="ru-RU" sz="2400">
                <a:cs typeface="Times New Roman" pitchFamily="18" charset="0"/>
              </a:rPr>
              <a:t>с </a:t>
            </a:r>
            <a:r>
              <a:rPr lang="en-US" altLang="ru-RU" sz="2400">
                <a:cs typeface="Times New Roman" pitchFamily="18" charset="0"/>
              </a:rPr>
              <a:t> </a:t>
            </a:r>
            <a:r>
              <a:rPr lang="en-US" altLang="ru-RU" sz="2400">
                <a:solidFill>
                  <a:srgbClr val="FF0000"/>
                </a:solidFill>
                <a:cs typeface="Times New Roman" pitchFamily="18" charset="0"/>
              </a:rPr>
              <a:t>F</a:t>
            </a:r>
            <a:r>
              <a:rPr lang="en-US" altLang="ru-RU" sz="2400" baseline="30000">
                <a:cs typeface="Times New Roman" pitchFamily="18" charset="0"/>
              </a:rPr>
              <a:t>-</a:t>
            </a:r>
            <a:r>
              <a:rPr lang="en-US" altLang="ru-RU" sz="2400">
                <a:cs typeface="Times New Roman" pitchFamily="18" charset="0"/>
              </a:rPr>
              <a:t>, In</a:t>
            </a:r>
            <a:r>
              <a:rPr lang="ru-RU" altLang="ru-RU" sz="2400">
                <a:cs typeface="Times New Roman" pitchFamily="18" charset="0"/>
              </a:rPr>
              <a:t> и </a:t>
            </a:r>
            <a:r>
              <a:rPr lang="en-US" altLang="ru-RU" sz="2400">
                <a:cs typeface="Times New Roman" pitchFamily="18" charset="0"/>
              </a:rPr>
              <a:t>Tl  c </a:t>
            </a: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Cl</a:t>
            </a:r>
            <a:r>
              <a:rPr lang="en-US" altLang="ru-RU" sz="2400" baseline="30000">
                <a:solidFill>
                  <a:schemeClr val="accent2"/>
                </a:solidFill>
                <a:cs typeface="Times New Roman" pitchFamily="18" charset="0"/>
              </a:rPr>
              <a:t>-</a:t>
            </a: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 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и В</a:t>
            </a:r>
            <a:r>
              <a:rPr lang="en-US" altLang="ru-RU" sz="2400">
                <a:solidFill>
                  <a:schemeClr val="accent2"/>
                </a:solidFill>
                <a:cs typeface="Times New Roman" pitchFamily="18" charset="0"/>
              </a:rPr>
              <a:t>r</a:t>
            </a:r>
            <a:r>
              <a:rPr lang="en-US" altLang="ru-RU" sz="2400" baseline="30000">
                <a:solidFill>
                  <a:schemeClr val="accent2"/>
                </a:solidFill>
                <a:cs typeface="Times New Roman" pitchFamily="18" charset="0"/>
              </a:rPr>
              <a:t>-</a:t>
            </a:r>
            <a:endParaRPr lang="ru-RU" altLang="ru-RU" sz="2400" baseline="30000">
              <a:solidFill>
                <a:schemeClr val="accent2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CCEB53-67F8-408D-BBCC-45E22F71EA10}" type="slidenum">
              <a:rPr lang="ru-RU" altLang="ru-RU" smtClean="0"/>
              <a:pPr/>
              <a:t>116</a:t>
            </a:fld>
            <a:endParaRPr lang="ru-RU" altLang="ru-RU" smtClean="0"/>
          </a:p>
        </p:txBody>
      </p:sp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539750" y="260350"/>
            <a:ext cx="78486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20000"/>
              </a:lnSpc>
              <a:defRPr/>
            </a:pPr>
            <a:r>
              <a:rPr lang="ru-RU" altLang="ru-RU" sz="3200" b="1" u="sng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ТИПИЧЕСКИЕ ЭЛЕМЕНТЫ  </a:t>
            </a:r>
            <a:r>
              <a:rPr lang="ru-RU" altLang="ru-RU" sz="32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(В)</a:t>
            </a:r>
          </a:p>
        </p:txBody>
      </p:sp>
      <p:sp>
        <p:nvSpPr>
          <p:cNvPr id="121860" name="Text Box 3"/>
          <p:cNvSpPr txBox="1">
            <a:spLocks noChangeArrowheads="1"/>
          </p:cNvSpPr>
          <p:nvPr/>
        </p:nvSpPr>
        <p:spPr bwMode="auto">
          <a:xfrm>
            <a:off x="107950" y="1196975"/>
            <a:ext cx="9036050" cy="53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Аморфный В ( коричневый порошок), кристаллический В ( серо-черный с металлическим блеском);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Дальнейшее ослабление признаков металлического элемента ( по сравнению с </a:t>
            </a:r>
            <a:r>
              <a:rPr lang="en-US" altLang="ru-RU" sz="2400">
                <a:cs typeface="Times New Roman" pitchFamily="18" charset="0"/>
              </a:rPr>
              <a:t>Li  </a:t>
            </a:r>
            <a:r>
              <a:rPr lang="ru-RU" altLang="ru-RU" sz="2400">
                <a:cs typeface="Times New Roman" pitchFamily="18" charset="0"/>
              </a:rPr>
              <a:t>и</a:t>
            </a:r>
            <a:r>
              <a:rPr lang="en-US" altLang="ru-RU" sz="2400">
                <a:cs typeface="Times New Roman" pitchFamily="18" charset="0"/>
              </a:rPr>
              <a:t>  Be)</a:t>
            </a:r>
            <a:r>
              <a:rPr lang="ru-RU" altLang="ru-RU" sz="2400">
                <a:cs typeface="Times New Roman" pitchFamily="18" charset="0"/>
              </a:rPr>
              <a:t>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Диагональное сходство с </a:t>
            </a:r>
            <a:r>
              <a:rPr lang="en-US" altLang="ru-RU" sz="2400">
                <a:cs typeface="Times New Roman" pitchFamily="18" charset="0"/>
              </a:rPr>
              <a:t>Si ( </a:t>
            </a:r>
            <a:r>
              <a:rPr lang="ru-RU" altLang="ru-RU" sz="2400">
                <a:cs typeface="Times New Roman" pitchFamily="18" charset="0"/>
              </a:rPr>
              <a:t> а не</a:t>
            </a:r>
            <a:r>
              <a:rPr lang="en-US" altLang="ru-RU" sz="2400">
                <a:cs typeface="Times New Roman" pitchFamily="18" charset="0"/>
              </a:rPr>
              <a:t> Al</a:t>
            </a:r>
            <a:r>
              <a:rPr lang="ru-RU" altLang="ru-RU" sz="2400">
                <a:cs typeface="Times New Roman" pitchFamily="18" charset="0"/>
              </a:rPr>
              <a:t>);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Полупроводник, но не типа металлов;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Электронная конфигурация 1</a:t>
            </a:r>
            <a:r>
              <a:rPr lang="en-US" altLang="ru-RU" sz="2400">
                <a:cs typeface="Times New Roman" pitchFamily="18" charset="0"/>
              </a:rPr>
              <a:t>s</a:t>
            </a:r>
            <a:r>
              <a:rPr lang="en-US" altLang="ru-RU" sz="2400" baseline="30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2s</a:t>
            </a:r>
            <a:r>
              <a:rPr lang="en-US" altLang="ru-RU" sz="2400" baseline="30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2p</a:t>
            </a:r>
            <a:r>
              <a:rPr lang="en-US" altLang="ru-RU" sz="2400" baseline="30000">
                <a:cs typeface="Times New Roman" pitchFamily="18" charset="0"/>
              </a:rPr>
              <a:t>1</a:t>
            </a:r>
            <a:r>
              <a:rPr lang="ru-RU" altLang="ru-RU" sz="2400">
                <a:cs typeface="Times New Roman" pitchFamily="18" charset="0"/>
              </a:rPr>
              <a:t>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Размер атома 0.97</a:t>
            </a:r>
            <a:r>
              <a:rPr lang="en-US" altLang="ru-RU" sz="2400">
                <a:cs typeface="Times New Roman" pitchFamily="18" charset="0"/>
              </a:rPr>
              <a:t>Å</a:t>
            </a:r>
            <a:r>
              <a:rPr lang="ru-RU" altLang="ru-RU" sz="2400">
                <a:cs typeface="Times New Roman" pitchFamily="18" charset="0"/>
              </a:rPr>
              <a:t> – типичный металл;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altLang="ru-RU" sz="2400">
                <a:cs typeface="Times New Roman" pitchFamily="18" charset="0"/>
              </a:rPr>
              <a:t>Значения потенциала ионизации высокие ( ПИ</a:t>
            </a:r>
            <a:r>
              <a:rPr lang="ru-RU" altLang="ru-RU" sz="2400" baseline="-25000">
                <a:cs typeface="Times New Roman" pitchFamily="18" charset="0"/>
              </a:rPr>
              <a:t>1</a:t>
            </a:r>
            <a:r>
              <a:rPr lang="ru-RU" altLang="ru-RU" sz="2400">
                <a:cs typeface="Times New Roman" pitchFamily="18" charset="0"/>
              </a:rPr>
              <a:t>=8.296 эВ, ПИ</a:t>
            </a:r>
            <a:r>
              <a:rPr lang="ru-RU" altLang="ru-RU" sz="2400" baseline="-25000">
                <a:cs typeface="Times New Roman" pitchFamily="18" charset="0"/>
              </a:rPr>
              <a:t>2</a:t>
            </a:r>
            <a:r>
              <a:rPr lang="ru-RU" altLang="ru-RU" sz="2400">
                <a:cs typeface="Times New Roman" pitchFamily="18" charset="0"/>
              </a:rPr>
              <a:t>=25.15 эВ, ПИ</a:t>
            </a:r>
            <a:r>
              <a:rPr lang="ru-RU" altLang="ru-RU" sz="2400" baseline="-25000">
                <a:cs typeface="Times New Roman" pitchFamily="18" charset="0"/>
              </a:rPr>
              <a:t>3</a:t>
            </a:r>
            <a:r>
              <a:rPr lang="ru-RU" altLang="ru-RU" sz="2400">
                <a:cs typeface="Times New Roman" pitchFamily="18" charset="0"/>
              </a:rPr>
              <a:t>=37.93 эВ)</a:t>
            </a:r>
          </a:p>
          <a:p>
            <a:pPr marL="342900" indent="-342900">
              <a:spcBef>
                <a:spcPct val="50000"/>
              </a:spcBef>
            </a:pP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- поэтому не происходит отдачи электрона с внешнего слоя      </a:t>
            </a:r>
            <a:endParaRPr lang="en-US" altLang="ru-RU" sz="2400">
              <a:solidFill>
                <a:schemeClr val="accent2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91C97B-4034-46DD-A08A-1A2D432938DA}" type="slidenum">
              <a:rPr lang="ru-RU" altLang="ru-RU" smtClean="0"/>
              <a:pPr/>
              <a:t>117</a:t>
            </a:fld>
            <a:endParaRPr lang="ru-RU" altLang="ru-RU" smtClean="0"/>
          </a:p>
        </p:txBody>
      </p:sp>
      <p:sp>
        <p:nvSpPr>
          <p:cNvPr id="122883" name="Rectangle 2"/>
          <p:cNvSpPr>
            <a:spLocks noChangeArrowheads="1"/>
          </p:cNvSpPr>
          <p:nvPr/>
        </p:nvSpPr>
        <p:spPr bwMode="auto">
          <a:xfrm>
            <a:off x="0" y="0"/>
            <a:ext cx="90360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–</a:t>
            </a:r>
            <a:r>
              <a:rPr lang="ru-RU" altLang="ru-RU" sz="2400">
                <a:cs typeface="Times New Roman" pitchFamily="18" charset="0"/>
              </a:rPr>
              <a:t> 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энергетические затраты на образование иона В</a:t>
            </a:r>
            <a:r>
              <a:rPr lang="ru-RU" altLang="ru-RU" sz="2400" baseline="30000">
                <a:solidFill>
                  <a:schemeClr val="accent2"/>
                </a:solidFill>
                <a:cs typeface="Times New Roman" pitchFamily="18" charset="0"/>
              </a:rPr>
              <a:t>+3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 очень велики,</a:t>
            </a:r>
          </a:p>
          <a:p>
            <a:pPr marL="342900" indent="-342900"/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- электростатическое взаимодействие В</a:t>
            </a:r>
            <a:r>
              <a:rPr lang="ru-RU" altLang="ru-RU" sz="2400" baseline="30000">
                <a:solidFill>
                  <a:schemeClr val="accent2"/>
                </a:solidFill>
                <a:cs typeface="Times New Roman" pitchFamily="18" charset="0"/>
              </a:rPr>
              <a:t>+3 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– А</a:t>
            </a:r>
            <a:r>
              <a:rPr lang="ru-RU" altLang="ru-RU" sz="2400" baseline="30000">
                <a:solidFill>
                  <a:schemeClr val="accent2"/>
                </a:solidFill>
                <a:cs typeface="Times New Roman" pitchFamily="18" charset="0"/>
              </a:rPr>
              <a:t>3- </a:t>
            </a: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не компенсирует этих затрат, </a:t>
            </a:r>
          </a:p>
          <a:p>
            <a:pPr marL="342900" indent="-342900">
              <a:buFontTx/>
              <a:buChar char="-"/>
            </a:pPr>
            <a:r>
              <a:rPr lang="ru-RU" altLang="ru-RU" sz="2400">
                <a:solidFill>
                  <a:schemeClr val="accent2"/>
                </a:solidFill>
                <a:cs typeface="Times New Roman" pitchFamily="18" charset="0"/>
              </a:rPr>
              <a:t>решающее значение имеет </a:t>
            </a:r>
            <a:r>
              <a:rPr lang="ru-RU" altLang="ru-RU" sz="2400" b="1" u="sng">
                <a:solidFill>
                  <a:schemeClr val="accent2"/>
                </a:solidFill>
                <a:cs typeface="Times New Roman" pitchFamily="18" charset="0"/>
              </a:rPr>
              <a:t>образование ковалентных связей</a:t>
            </a:r>
            <a:r>
              <a:rPr lang="ru-RU" altLang="ru-RU" sz="2400" b="1">
                <a:solidFill>
                  <a:schemeClr val="accent2"/>
                </a:solidFill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ru-RU" altLang="ru-RU" sz="2400" b="1">
              <a:solidFill>
                <a:schemeClr val="accent2"/>
              </a:solidFill>
              <a:cs typeface="Times New Roman" pitchFamily="18" charset="0"/>
            </a:endParaRPr>
          </a:p>
          <a:p>
            <a:pPr marL="342900" indent="-342900">
              <a:buFontTx/>
              <a:buAutoNum type="arabicPeriod" startAt="8"/>
            </a:pPr>
            <a:r>
              <a:rPr lang="ru-RU" altLang="ru-RU" sz="2400">
                <a:cs typeface="Times New Roman" pitchFamily="18" charset="0"/>
              </a:rPr>
              <a:t>Степень окисления: </a:t>
            </a:r>
            <a:r>
              <a:rPr lang="ru-RU" altLang="ru-RU" sz="2400">
                <a:solidFill>
                  <a:srgbClr val="FF0000"/>
                </a:solidFill>
                <a:cs typeface="Times New Roman" pitchFamily="18" charset="0"/>
              </a:rPr>
              <a:t>-3, 0, +3</a:t>
            </a:r>
            <a:r>
              <a:rPr lang="ru-RU" altLang="ru-RU" sz="2400">
                <a:cs typeface="Times New Roman" pitchFamily="18" charset="0"/>
              </a:rPr>
              <a:t>. Отрицательная СО проявляется редко. Чаще всего проявляется СО=+3 в соединениях с более электроотрицательными элементами (в галогенидах, оксиде, сульфиде, нитриде, гидридах и анионных борат-комплексах с КЧ=4  и 3)</a:t>
            </a:r>
            <a:endParaRPr lang="en-US" altLang="ru-RU" sz="24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4E9198-5FEA-4800-B675-C6615FBE6A72}" type="slidenum">
              <a:rPr lang="ru-RU" altLang="ru-RU" smtClean="0"/>
              <a:pPr/>
              <a:t>118</a:t>
            </a:fld>
            <a:endParaRPr lang="ru-RU" altLang="ru-RU" smtClean="0"/>
          </a:p>
        </p:txBody>
      </p:sp>
      <p:grpSp>
        <p:nvGrpSpPr>
          <p:cNvPr id="123907" name="Group 2"/>
          <p:cNvGrpSpPr>
            <a:grpSpLocks/>
          </p:cNvGrpSpPr>
          <p:nvPr/>
        </p:nvGrpSpPr>
        <p:grpSpPr bwMode="auto">
          <a:xfrm>
            <a:off x="179388" y="1268413"/>
            <a:ext cx="8964612" cy="4867275"/>
            <a:chOff x="0" y="0"/>
            <a:chExt cx="5647" cy="3066"/>
          </a:xfrm>
        </p:grpSpPr>
        <p:sp>
          <p:nvSpPr>
            <p:cNvPr id="123909" name="Text Box 3"/>
            <p:cNvSpPr txBox="1">
              <a:spLocks noChangeArrowheads="1"/>
            </p:cNvSpPr>
            <p:nvPr/>
          </p:nvSpPr>
          <p:spPr bwMode="auto">
            <a:xfrm>
              <a:off x="158" y="0"/>
              <a:ext cx="539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Электронная структура изолированного атома </a:t>
              </a:r>
              <a:r>
                <a:rPr lang="ru-RU" altLang="ru-RU" sz="2400" b="1">
                  <a:cs typeface="Times New Roman" pitchFamily="18" charset="0"/>
                </a:rPr>
                <a:t>В</a:t>
              </a:r>
            </a:p>
          </p:txBody>
        </p:sp>
        <p:grpSp>
          <p:nvGrpSpPr>
            <p:cNvPr id="123910" name="Group 4"/>
            <p:cNvGrpSpPr>
              <a:grpSpLocks/>
            </p:cNvGrpSpPr>
            <p:nvPr/>
          </p:nvGrpSpPr>
          <p:grpSpPr bwMode="auto">
            <a:xfrm>
              <a:off x="249" y="300"/>
              <a:ext cx="2313" cy="544"/>
              <a:chOff x="204" y="527"/>
              <a:chExt cx="2313" cy="544"/>
            </a:xfrm>
          </p:grpSpPr>
          <p:sp>
            <p:nvSpPr>
              <p:cNvPr id="123930" name="Rectangle 5"/>
              <p:cNvSpPr>
                <a:spLocks noChangeArrowheads="1"/>
              </p:cNvSpPr>
              <p:nvPr/>
            </p:nvSpPr>
            <p:spPr bwMode="auto">
              <a:xfrm>
                <a:off x="204" y="754"/>
                <a:ext cx="363" cy="31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3931" name="Rectangle 6"/>
              <p:cNvSpPr>
                <a:spLocks noChangeArrowheads="1"/>
              </p:cNvSpPr>
              <p:nvPr/>
            </p:nvSpPr>
            <p:spPr bwMode="auto">
              <a:xfrm>
                <a:off x="839" y="754"/>
                <a:ext cx="363" cy="31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3932" name="Rectangle 7"/>
              <p:cNvSpPr>
                <a:spLocks noChangeArrowheads="1"/>
              </p:cNvSpPr>
              <p:nvPr/>
            </p:nvSpPr>
            <p:spPr bwMode="auto">
              <a:xfrm>
                <a:off x="1429" y="754"/>
                <a:ext cx="363" cy="31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3933" name="Rectangle 8"/>
              <p:cNvSpPr>
                <a:spLocks noChangeArrowheads="1"/>
              </p:cNvSpPr>
              <p:nvPr/>
            </p:nvSpPr>
            <p:spPr bwMode="auto">
              <a:xfrm>
                <a:off x="1791" y="754"/>
                <a:ext cx="363" cy="31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3934" name="Rectangle 9"/>
              <p:cNvSpPr>
                <a:spLocks noChangeArrowheads="1"/>
              </p:cNvSpPr>
              <p:nvPr/>
            </p:nvSpPr>
            <p:spPr bwMode="auto">
              <a:xfrm>
                <a:off x="2154" y="754"/>
                <a:ext cx="363" cy="31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3935" name="Line 10"/>
              <p:cNvSpPr>
                <a:spLocks noChangeShapeType="1"/>
              </p:cNvSpPr>
              <p:nvPr/>
            </p:nvSpPr>
            <p:spPr bwMode="auto">
              <a:xfrm flipV="1">
                <a:off x="295" y="754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936" name="Line 11"/>
              <p:cNvSpPr>
                <a:spLocks noChangeShapeType="1"/>
              </p:cNvSpPr>
              <p:nvPr/>
            </p:nvSpPr>
            <p:spPr bwMode="auto">
              <a:xfrm>
                <a:off x="431" y="754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937" name="Line 12"/>
              <p:cNvSpPr>
                <a:spLocks noChangeShapeType="1"/>
              </p:cNvSpPr>
              <p:nvPr/>
            </p:nvSpPr>
            <p:spPr bwMode="auto">
              <a:xfrm flipV="1">
                <a:off x="930" y="754"/>
                <a:ext cx="0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938" name="Line 13"/>
              <p:cNvSpPr>
                <a:spLocks noChangeShapeType="1"/>
              </p:cNvSpPr>
              <p:nvPr/>
            </p:nvSpPr>
            <p:spPr bwMode="auto">
              <a:xfrm>
                <a:off x="1066" y="799"/>
                <a:ext cx="0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939" name="Line 14"/>
              <p:cNvSpPr>
                <a:spLocks noChangeShapeType="1"/>
              </p:cNvSpPr>
              <p:nvPr/>
            </p:nvSpPr>
            <p:spPr bwMode="auto">
              <a:xfrm flipV="1">
                <a:off x="1610" y="754"/>
                <a:ext cx="0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940" name="Text Box 15"/>
              <p:cNvSpPr txBox="1">
                <a:spLocks noChangeArrowheads="1"/>
              </p:cNvSpPr>
              <p:nvPr/>
            </p:nvSpPr>
            <p:spPr bwMode="auto">
              <a:xfrm>
                <a:off x="204" y="527"/>
                <a:ext cx="36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altLang="ru-RU">
                    <a:cs typeface="Times New Roman" pitchFamily="18" charset="0"/>
                  </a:rPr>
                  <a:t>1</a:t>
                </a:r>
                <a:r>
                  <a:rPr lang="en-US" altLang="ru-RU">
                    <a:cs typeface="Times New Roman" pitchFamily="18" charset="0"/>
                  </a:rPr>
                  <a:t>s</a:t>
                </a:r>
                <a:endParaRPr lang="ru-RU" altLang="ru-RU">
                  <a:cs typeface="Times New Roman" pitchFamily="18" charset="0"/>
                </a:endParaRPr>
              </a:p>
            </p:txBody>
          </p:sp>
          <p:sp>
            <p:nvSpPr>
              <p:cNvPr id="123941" name="Text Box 16"/>
              <p:cNvSpPr txBox="1">
                <a:spLocks noChangeArrowheads="1"/>
              </p:cNvSpPr>
              <p:nvPr/>
            </p:nvSpPr>
            <p:spPr bwMode="auto">
              <a:xfrm>
                <a:off x="839" y="527"/>
                <a:ext cx="36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>
                    <a:cs typeface="Times New Roman" pitchFamily="18" charset="0"/>
                  </a:rPr>
                  <a:t>2s</a:t>
                </a:r>
                <a:endParaRPr lang="ru-RU" altLang="ru-RU">
                  <a:cs typeface="Times New Roman" pitchFamily="18" charset="0"/>
                </a:endParaRPr>
              </a:p>
            </p:txBody>
          </p:sp>
          <p:sp>
            <p:nvSpPr>
              <p:cNvPr id="123942" name="Text Box 17"/>
              <p:cNvSpPr txBox="1">
                <a:spLocks noChangeArrowheads="1"/>
              </p:cNvSpPr>
              <p:nvPr/>
            </p:nvSpPr>
            <p:spPr bwMode="auto">
              <a:xfrm>
                <a:off x="1791" y="527"/>
                <a:ext cx="36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>
                    <a:cs typeface="Times New Roman" pitchFamily="18" charset="0"/>
                  </a:rPr>
                  <a:t>2p</a:t>
                </a:r>
                <a:endParaRPr lang="ru-RU" altLang="ru-RU">
                  <a:cs typeface="Times New Roman" pitchFamily="18" charset="0"/>
                </a:endParaRPr>
              </a:p>
            </p:txBody>
          </p:sp>
        </p:grpSp>
        <p:sp>
          <p:nvSpPr>
            <p:cNvPr id="123911" name="Text Box 18"/>
            <p:cNvSpPr txBox="1">
              <a:spLocks noChangeArrowheads="1"/>
            </p:cNvSpPr>
            <p:nvPr/>
          </p:nvSpPr>
          <p:spPr bwMode="auto">
            <a:xfrm>
              <a:off x="0" y="1071"/>
              <a:ext cx="5398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При образовании химических соединений происходит расспаривание 2</a:t>
              </a:r>
              <a:r>
                <a:rPr lang="en-US" altLang="ru-RU" sz="2400">
                  <a:cs typeface="Times New Roman" pitchFamily="18" charset="0"/>
                </a:rPr>
                <a:t>s-</a:t>
              </a:r>
              <a:r>
                <a:rPr lang="ru-RU" altLang="ru-RU" sz="2400">
                  <a:cs typeface="Times New Roman" pitchFamily="18" charset="0"/>
                </a:rPr>
                <a:t>электронов:</a:t>
              </a:r>
            </a:p>
          </p:txBody>
        </p:sp>
        <p:grpSp>
          <p:nvGrpSpPr>
            <p:cNvPr id="123912" name="Group 19"/>
            <p:cNvGrpSpPr>
              <a:grpSpLocks/>
            </p:cNvGrpSpPr>
            <p:nvPr/>
          </p:nvGrpSpPr>
          <p:grpSpPr bwMode="auto">
            <a:xfrm>
              <a:off x="204" y="1661"/>
              <a:ext cx="2313" cy="544"/>
              <a:chOff x="204" y="1661"/>
              <a:chExt cx="2313" cy="544"/>
            </a:xfrm>
          </p:grpSpPr>
          <p:sp>
            <p:nvSpPr>
              <p:cNvPr id="123917" name="Rectangle 20"/>
              <p:cNvSpPr>
                <a:spLocks noChangeArrowheads="1"/>
              </p:cNvSpPr>
              <p:nvPr/>
            </p:nvSpPr>
            <p:spPr bwMode="auto">
              <a:xfrm>
                <a:off x="204" y="1888"/>
                <a:ext cx="363" cy="31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3918" name="Rectangle 21"/>
              <p:cNvSpPr>
                <a:spLocks noChangeArrowheads="1"/>
              </p:cNvSpPr>
              <p:nvPr/>
            </p:nvSpPr>
            <p:spPr bwMode="auto">
              <a:xfrm>
                <a:off x="839" y="1888"/>
                <a:ext cx="363" cy="31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3919" name="Rectangle 22"/>
              <p:cNvSpPr>
                <a:spLocks noChangeArrowheads="1"/>
              </p:cNvSpPr>
              <p:nvPr/>
            </p:nvSpPr>
            <p:spPr bwMode="auto">
              <a:xfrm>
                <a:off x="1429" y="1888"/>
                <a:ext cx="363" cy="31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3920" name="Rectangle 23"/>
              <p:cNvSpPr>
                <a:spLocks noChangeArrowheads="1"/>
              </p:cNvSpPr>
              <p:nvPr/>
            </p:nvSpPr>
            <p:spPr bwMode="auto">
              <a:xfrm>
                <a:off x="1791" y="1888"/>
                <a:ext cx="363" cy="31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3921" name="Rectangle 24"/>
              <p:cNvSpPr>
                <a:spLocks noChangeArrowheads="1"/>
              </p:cNvSpPr>
              <p:nvPr/>
            </p:nvSpPr>
            <p:spPr bwMode="auto">
              <a:xfrm>
                <a:off x="2154" y="1888"/>
                <a:ext cx="363" cy="317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3922" name="Line 25"/>
              <p:cNvSpPr>
                <a:spLocks noChangeShapeType="1"/>
              </p:cNvSpPr>
              <p:nvPr/>
            </p:nvSpPr>
            <p:spPr bwMode="auto">
              <a:xfrm flipV="1">
                <a:off x="295" y="1888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923" name="Line 26"/>
              <p:cNvSpPr>
                <a:spLocks noChangeShapeType="1"/>
              </p:cNvSpPr>
              <p:nvPr/>
            </p:nvSpPr>
            <p:spPr bwMode="auto">
              <a:xfrm>
                <a:off x="431" y="1888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924" name="Line 27"/>
              <p:cNvSpPr>
                <a:spLocks noChangeShapeType="1"/>
              </p:cNvSpPr>
              <p:nvPr/>
            </p:nvSpPr>
            <p:spPr bwMode="auto">
              <a:xfrm flipV="1">
                <a:off x="1020" y="1888"/>
                <a:ext cx="0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925" name="Line 28"/>
              <p:cNvSpPr>
                <a:spLocks noChangeShapeType="1"/>
              </p:cNvSpPr>
              <p:nvPr/>
            </p:nvSpPr>
            <p:spPr bwMode="auto">
              <a:xfrm flipV="1">
                <a:off x="1610" y="1888"/>
                <a:ext cx="0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926" name="Text Box 29"/>
              <p:cNvSpPr txBox="1">
                <a:spLocks noChangeArrowheads="1"/>
              </p:cNvSpPr>
              <p:nvPr/>
            </p:nvSpPr>
            <p:spPr bwMode="auto">
              <a:xfrm>
                <a:off x="204" y="1661"/>
                <a:ext cx="36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altLang="ru-RU">
                    <a:cs typeface="Times New Roman" pitchFamily="18" charset="0"/>
                  </a:rPr>
                  <a:t>1</a:t>
                </a:r>
                <a:r>
                  <a:rPr lang="en-US" altLang="ru-RU">
                    <a:cs typeface="Times New Roman" pitchFamily="18" charset="0"/>
                  </a:rPr>
                  <a:t>s</a:t>
                </a:r>
                <a:endParaRPr lang="ru-RU" altLang="ru-RU">
                  <a:cs typeface="Times New Roman" pitchFamily="18" charset="0"/>
                </a:endParaRPr>
              </a:p>
            </p:txBody>
          </p:sp>
          <p:sp>
            <p:nvSpPr>
              <p:cNvPr id="123927" name="Text Box 30"/>
              <p:cNvSpPr txBox="1">
                <a:spLocks noChangeArrowheads="1"/>
              </p:cNvSpPr>
              <p:nvPr/>
            </p:nvSpPr>
            <p:spPr bwMode="auto">
              <a:xfrm>
                <a:off x="839" y="1661"/>
                <a:ext cx="36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>
                    <a:cs typeface="Times New Roman" pitchFamily="18" charset="0"/>
                  </a:rPr>
                  <a:t>2s</a:t>
                </a:r>
                <a:endParaRPr lang="ru-RU" altLang="ru-RU">
                  <a:cs typeface="Times New Roman" pitchFamily="18" charset="0"/>
                </a:endParaRPr>
              </a:p>
            </p:txBody>
          </p:sp>
          <p:sp>
            <p:nvSpPr>
              <p:cNvPr id="123928" name="Text Box 31"/>
              <p:cNvSpPr txBox="1">
                <a:spLocks noChangeArrowheads="1"/>
              </p:cNvSpPr>
              <p:nvPr/>
            </p:nvSpPr>
            <p:spPr bwMode="auto">
              <a:xfrm>
                <a:off x="1791" y="1661"/>
                <a:ext cx="36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>
                    <a:cs typeface="Times New Roman" pitchFamily="18" charset="0"/>
                  </a:rPr>
                  <a:t>2p</a:t>
                </a:r>
                <a:endParaRPr lang="ru-RU" altLang="ru-RU">
                  <a:cs typeface="Times New Roman" pitchFamily="18" charset="0"/>
                </a:endParaRPr>
              </a:p>
            </p:txBody>
          </p:sp>
          <p:sp>
            <p:nvSpPr>
              <p:cNvPr id="123929" name="Line 32"/>
              <p:cNvSpPr>
                <a:spLocks noChangeShapeType="1"/>
              </p:cNvSpPr>
              <p:nvPr/>
            </p:nvSpPr>
            <p:spPr bwMode="auto">
              <a:xfrm flipV="1">
                <a:off x="1973" y="1888"/>
                <a:ext cx="0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3913" name="AutoShape 33"/>
            <p:cNvSpPr>
              <a:spLocks/>
            </p:cNvSpPr>
            <p:nvPr/>
          </p:nvSpPr>
          <p:spPr bwMode="auto">
            <a:xfrm rot="-5400000">
              <a:off x="1406" y="1638"/>
              <a:ext cx="181" cy="1315"/>
            </a:xfrm>
            <a:prstGeom prst="leftBrace">
              <a:avLst>
                <a:gd name="adj1" fmla="val 60543"/>
                <a:gd name="adj2" fmla="val 50000"/>
              </a:avLst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3914" name="Arc 34"/>
            <p:cNvSpPr>
              <a:spLocks/>
            </p:cNvSpPr>
            <p:nvPr/>
          </p:nvSpPr>
          <p:spPr bwMode="auto">
            <a:xfrm flipH="1">
              <a:off x="2426" y="1661"/>
              <a:ext cx="1326" cy="338"/>
            </a:xfrm>
            <a:custGeom>
              <a:avLst/>
              <a:gdLst>
                <a:gd name="T0" fmla="*/ 0 w 37097"/>
                <a:gd name="T1" fmla="*/ 0 h 22953"/>
                <a:gd name="T2" fmla="*/ 0 w 37097"/>
                <a:gd name="T3" fmla="*/ 0 h 22953"/>
                <a:gd name="T4" fmla="*/ 0 w 37097"/>
                <a:gd name="T5" fmla="*/ 0 h 22953"/>
                <a:gd name="T6" fmla="*/ 0 60000 65536"/>
                <a:gd name="T7" fmla="*/ 0 60000 65536"/>
                <a:gd name="T8" fmla="*/ 0 60000 65536"/>
                <a:gd name="T9" fmla="*/ 0 w 37097"/>
                <a:gd name="T10" fmla="*/ 0 h 22953"/>
                <a:gd name="T11" fmla="*/ 37097 w 37097"/>
                <a:gd name="T12" fmla="*/ 22953 h 229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097" h="22953" fill="none" extrusionOk="0">
                  <a:moveTo>
                    <a:pt x="0" y="6553"/>
                  </a:moveTo>
                  <a:cubicBezTo>
                    <a:pt x="4067" y="2363"/>
                    <a:pt x="9657" y="-1"/>
                    <a:pt x="15497" y="0"/>
                  </a:cubicBezTo>
                  <a:cubicBezTo>
                    <a:pt x="27426" y="0"/>
                    <a:pt x="37097" y="9670"/>
                    <a:pt x="37097" y="21600"/>
                  </a:cubicBezTo>
                  <a:cubicBezTo>
                    <a:pt x="37097" y="22051"/>
                    <a:pt x="37082" y="22502"/>
                    <a:pt x="37054" y="22952"/>
                  </a:cubicBezTo>
                </a:path>
                <a:path w="37097" h="22953" stroke="0" extrusionOk="0">
                  <a:moveTo>
                    <a:pt x="0" y="6553"/>
                  </a:moveTo>
                  <a:cubicBezTo>
                    <a:pt x="4067" y="2363"/>
                    <a:pt x="9657" y="-1"/>
                    <a:pt x="15497" y="0"/>
                  </a:cubicBezTo>
                  <a:cubicBezTo>
                    <a:pt x="27426" y="0"/>
                    <a:pt x="37097" y="9670"/>
                    <a:pt x="37097" y="21600"/>
                  </a:cubicBezTo>
                  <a:cubicBezTo>
                    <a:pt x="37097" y="22051"/>
                    <a:pt x="37082" y="22502"/>
                    <a:pt x="37054" y="22952"/>
                  </a:cubicBezTo>
                  <a:lnTo>
                    <a:pt x="15497" y="21600"/>
                  </a:lnTo>
                  <a:lnTo>
                    <a:pt x="0" y="6553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stealth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915" name="Text Box 35"/>
            <p:cNvSpPr txBox="1">
              <a:spLocks noChangeArrowheads="1"/>
            </p:cNvSpPr>
            <p:nvPr/>
          </p:nvSpPr>
          <p:spPr bwMode="auto">
            <a:xfrm>
              <a:off x="3379" y="1616"/>
              <a:ext cx="2268" cy="44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000">
                  <a:solidFill>
                    <a:srgbClr val="FF0000"/>
                  </a:solidFill>
                  <a:cs typeface="Times New Roman" pitchFamily="18" charset="0"/>
                </a:rPr>
                <a:t>Участвует в образовании донорно-акцепторной связи</a:t>
              </a:r>
            </a:p>
          </p:txBody>
        </p:sp>
        <p:sp>
          <p:nvSpPr>
            <p:cNvPr id="123916" name="Text Box 36"/>
            <p:cNvSpPr txBox="1">
              <a:spLocks noChangeArrowheads="1"/>
            </p:cNvSpPr>
            <p:nvPr/>
          </p:nvSpPr>
          <p:spPr bwMode="auto">
            <a:xfrm>
              <a:off x="476" y="2432"/>
              <a:ext cx="2132" cy="63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000">
                  <a:solidFill>
                    <a:schemeClr val="accent2"/>
                  </a:solidFill>
                  <a:cs typeface="Times New Roman" pitchFamily="18" charset="0"/>
                </a:rPr>
                <a:t>Участвует в образовании трех двухэлектронных ковалентных связей</a:t>
              </a:r>
            </a:p>
          </p:txBody>
        </p:sp>
      </p:grpSp>
      <p:sp>
        <p:nvSpPr>
          <p:cNvPr id="123908" name="Text Box 37"/>
          <p:cNvSpPr txBox="1">
            <a:spLocks noChangeArrowheads="1"/>
          </p:cNvSpPr>
          <p:nvPr/>
        </p:nvSpPr>
        <p:spPr bwMode="auto">
          <a:xfrm>
            <a:off x="179388" y="333375"/>
            <a:ext cx="8640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9. Образование химических соединений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5A4877-26F1-41CF-908D-E4C5981C0FCA}" type="slidenum">
              <a:rPr lang="ru-RU" altLang="ru-RU" smtClean="0"/>
              <a:pPr/>
              <a:t>119</a:t>
            </a:fld>
            <a:endParaRPr lang="ru-RU" altLang="ru-RU" smtClean="0"/>
          </a:p>
        </p:txBody>
      </p:sp>
      <p:sp>
        <p:nvSpPr>
          <p:cNvPr id="124931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8964612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ОБРАЗОВАНИЕ ХИМИЧЕСКОЙ СВЯЗИ В МОЛЕКУЛЕ </a:t>
            </a:r>
            <a:r>
              <a:rPr lang="ru-RU" altLang="ru-RU" sz="3200">
                <a:cs typeface="Times New Roman" pitchFamily="18" charset="0"/>
              </a:rPr>
              <a:t>В</a:t>
            </a:r>
            <a:r>
              <a:rPr lang="en-US" altLang="ru-RU" sz="3200">
                <a:cs typeface="Times New Roman" pitchFamily="18" charset="0"/>
              </a:rPr>
              <a:t>F</a:t>
            </a:r>
            <a:r>
              <a:rPr lang="en-US" altLang="ru-RU" sz="3200" baseline="-25000">
                <a:cs typeface="Times New Roman" pitchFamily="18" charset="0"/>
              </a:rPr>
              <a:t>3</a:t>
            </a:r>
            <a:r>
              <a:rPr lang="ru-RU" altLang="ru-RU" sz="3200" baseline="-25000">
                <a:cs typeface="Times New Roman" pitchFamily="18" charset="0"/>
              </a:rPr>
              <a:t> </a:t>
            </a:r>
            <a:r>
              <a:rPr lang="en-US" altLang="ru-RU" sz="2400">
                <a:cs typeface="Times New Roman" pitchFamily="18" charset="0"/>
              </a:rPr>
              <a:t>(</a:t>
            </a:r>
            <a:r>
              <a:rPr lang="ru-RU" altLang="ru-RU" sz="2400">
                <a:cs typeface="Times New Roman" pitchFamily="18" charset="0"/>
              </a:rPr>
              <a:t>метод валентных связей)</a:t>
            </a:r>
          </a:p>
        </p:txBody>
      </p:sp>
      <p:grpSp>
        <p:nvGrpSpPr>
          <p:cNvPr id="124932" name="Group 3"/>
          <p:cNvGrpSpPr>
            <a:grpSpLocks/>
          </p:cNvGrpSpPr>
          <p:nvPr/>
        </p:nvGrpSpPr>
        <p:grpSpPr bwMode="auto">
          <a:xfrm>
            <a:off x="539750" y="1268413"/>
            <a:ext cx="7416800" cy="4616450"/>
            <a:chOff x="340" y="799"/>
            <a:chExt cx="4672" cy="2908"/>
          </a:xfrm>
        </p:grpSpPr>
        <p:grpSp>
          <p:nvGrpSpPr>
            <p:cNvPr id="124933" name="Group 4"/>
            <p:cNvGrpSpPr>
              <a:grpSpLocks/>
            </p:cNvGrpSpPr>
            <p:nvPr/>
          </p:nvGrpSpPr>
          <p:grpSpPr bwMode="auto">
            <a:xfrm>
              <a:off x="340" y="799"/>
              <a:ext cx="3129" cy="2142"/>
              <a:chOff x="295" y="799"/>
              <a:chExt cx="3129" cy="2142"/>
            </a:xfrm>
          </p:grpSpPr>
          <p:grpSp>
            <p:nvGrpSpPr>
              <p:cNvPr id="124938" name="Group 5"/>
              <p:cNvGrpSpPr>
                <a:grpSpLocks/>
              </p:cNvGrpSpPr>
              <p:nvPr/>
            </p:nvGrpSpPr>
            <p:grpSpPr bwMode="auto">
              <a:xfrm>
                <a:off x="385" y="1298"/>
                <a:ext cx="1860" cy="362"/>
                <a:chOff x="385" y="845"/>
                <a:chExt cx="1860" cy="362"/>
              </a:xfrm>
            </p:grpSpPr>
            <p:sp>
              <p:nvSpPr>
                <p:cNvPr id="124965" name="Rectangle 6"/>
                <p:cNvSpPr>
                  <a:spLocks noChangeArrowheads="1"/>
                </p:cNvSpPr>
                <p:nvPr/>
              </p:nvSpPr>
              <p:spPr bwMode="auto">
                <a:xfrm>
                  <a:off x="385" y="845"/>
                  <a:ext cx="408" cy="362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  <p:sp>
              <p:nvSpPr>
                <p:cNvPr id="124966" name="Rectangle 7"/>
                <p:cNvSpPr>
                  <a:spLocks noChangeArrowheads="1"/>
                </p:cNvSpPr>
                <p:nvPr/>
              </p:nvSpPr>
              <p:spPr bwMode="auto">
                <a:xfrm>
                  <a:off x="1020" y="845"/>
                  <a:ext cx="408" cy="362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  <p:sp>
              <p:nvSpPr>
                <p:cNvPr id="124967" name="Rectangle 8"/>
                <p:cNvSpPr>
                  <a:spLocks noChangeArrowheads="1"/>
                </p:cNvSpPr>
                <p:nvPr/>
              </p:nvSpPr>
              <p:spPr bwMode="auto">
                <a:xfrm>
                  <a:off x="1429" y="845"/>
                  <a:ext cx="408" cy="362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  <p:sp>
              <p:nvSpPr>
                <p:cNvPr id="124968" name="Rectangle 9"/>
                <p:cNvSpPr>
                  <a:spLocks noChangeArrowheads="1"/>
                </p:cNvSpPr>
                <p:nvPr/>
              </p:nvSpPr>
              <p:spPr bwMode="auto">
                <a:xfrm>
                  <a:off x="1837" y="845"/>
                  <a:ext cx="408" cy="362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/>
                </a:p>
              </p:txBody>
            </p:sp>
          </p:grpSp>
          <p:sp>
            <p:nvSpPr>
              <p:cNvPr id="124939" name="Text Box 10"/>
              <p:cNvSpPr txBox="1">
                <a:spLocks noChangeArrowheads="1"/>
              </p:cNvSpPr>
              <p:nvPr/>
            </p:nvSpPr>
            <p:spPr bwMode="auto">
              <a:xfrm>
                <a:off x="295" y="845"/>
                <a:ext cx="36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altLang="ru-RU">
                    <a:cs typeface="Times New Roman" pitchFamily="18" charset="0"/>
                  </a:rPr>
                  <a:t>2</a:t>
                </a:r>
                <a:r>
                  <a:rPr lang="en-US" altLang="ru-RU">
                    <a:cs typeface="Times New Roman" pitchFamily="18" charset="0"/>
                  </a:rPr>
                  <a:t>s</a:t>
                </a:r>
                <a:endParaRPr lang="ru-RU" altLang="ru-RU">
                  <a:cs typeface="Times New Roman" pitchFamily="18" charset="0"/>
                </a:endParaRPr>
              </a:p>
            </p:txBody>
          </p:sp>
          <p:sp>
            <p:nvSpPr>
              <p:cNvPr id="124940" name="Text Box 11"/>
              <p:cNvSpPr txBox="1">
                <a:spLocks noChangeArrowheads="1"/>
              </p:cNvSpPr>
              <p:nvPr/>
            </p:nvSpPr>
            <p:spPr bwMode="auto">
              <a:xfrm>
                <a:off x="1701" y="890"/>
                <a:ext cx="36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altLang="ru-RU">
                    <a:cs typeface="Times New Roman" pitchFamily="18" charset="0"/>
                  </a:rPr>
                  <a:t>2</a:t>
                </a:r>
                <a:r>
                  <a:rPr lang="en-US" altLang="ru-RU">
                    <a:cs typeface="Times New Roman" pitchFamily="18" charset="0"/>
                  </a:rPr>
                  <a:t>p</a:t>
                </a:r>
                <a:endParaRPr lang="ru-RU" altLang="ru-RU">
                  <a:cs typeface="Times New Roman" pitchFamily="18" charset="0"/>
                </a:endParaRPr>
              </a:p>
            </p:txBody>
          </p:sp>
          <p:sp>
            <p:nvSpPr>
              <p:cNvPr id="124941" name="Text Box 12"/>
              <p:cNvSpPr txBox="1">
                <a:spLocks noChangeArrowheads="1"/>
              </p:cNvSpPr>
              <p:nvPr/>
            </p:nvSpPr>
            <p:spPr bwMode="auto">
              <a:xfrm>
                <a:off x="385" y="1071"/>
                <a:ext cx="145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>
                    <a:cs typeface="Times New Roman" pitchFamily="18" charset="0"/>
                  </a:rPr>
                  <a:t>   s     +      p    +   p</a:t>
                </a:r>
                <a:endParaRPr lang="ru-RU" altLang="ru-RU">
                  <a:cs typeface="Times New Roman" pitchFamily="18" charset="0"/>
                </a:endParaRPr>
              </a:p>
            </p:txBody>
          </p:sp>
          <p:sp>
            <p:nvSpPr>
              <p:cNvPr id="124942" name="AutoShape 13"/>
              <p:cNvSpPr>
                <a:spLocks/>
              </p:cNvSpPr>
              <p:nvPr/>
            </p:nvSpPr>
            <p:spPr bwMode="auto">
              <a:xfrm rot="-5400000">
                <a:off x="1066" y="481"/>
                <a:ext cx="136" cy="1225"/>
              </a:xfrm>
              <a:prstGeom prst="rightBrace">
                <a:avLst>
                  <a:gd name="adj1" fmla="val 75061"/>
                  <a:gd name="adj2" fmla="val 50000"/>
                </a:avLst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4943" name="Text Box 14"/>
              <p:cNvSpPr txBox="1">
                <a:spLocks noChangeArrowheads="1"/>
              </p:cNvSpPr>
              <p:nvPr/>
            </p:nvSpPr>
            <p:spPr bwMode="auto">
              <a:xfrm>
                <a:off x="975" y="799"/>
                <a:ext cx="40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 sz="2000">
                    <a:solidFill>
                      <a:schemeClr val="accent2"/>
                    </a:solidFill>
                    <a:cs typeface="Times New Roman" pitchFamily="18" charset="0"/>
                  </a:rPr>
                  <a:t>sp</a:t>
                </a:r>
                <a:r>
                  <a:rPr lang="en-US" altLang="ru-RU" sz="2000" baseline="30000">
                    <a:solidFill>
                      <a:schemeClr val="accent2"/>
                    </a:solidFill>
                    <a:cs typeface="Times New Roman" pitchFamily="18" charset="0"/>
                  </a:rPr>
                  <a:t>2</a:t>
                </a:r>
                <a:endParaRPr lang="ru-RU" altLang="ru-RU" sz="2000">
                  <a:solidFill>
                    <a:schemeClr val="accent2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24944" name="Line 15"/>
              <p:cNvSpPr>
                <a:spLocks noChangeShapeType="1"/>
              </p:cNvSpPr>
              <p:nvPr/>
            </p:nvSpPr>
            <p:spPr bwMode="auto">
              <a:xfrm flipV="1">
                <a:off x="567" y="1298"/>
                <a:ext cx="0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45" name="Line 16"/>
              <p:cNvSpPr>
                <a:spLocks noChangeShapeType="1"/>
              </p:cNvSpPr>
              <p:nvPr/>
            </p:nvSpPr>
            <p:spPr bwMode="auto">
              <a:xfrm flipV="1">
                <a:off x="1202" y="1298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46" name="Line 17"/>
              <p:cNvSpPr>
                <a:spLocks noChangeShapeType="1"/>
              </p:cNvSpPr>
              <p:nvPr/>
            </p:nvSpPr>
            <p:spPr bwMode="auto">
              <a:xfrm flipV="1">
                <a:off x="1655" y="1298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47" name="Text Box 18"/>
              <p:cNvSpPr txBox="1">
                <a:spLocks noChangeArrowheads="1"/>
              </p:cNvSpPr>
              <p:nvPr/>
            </p:nvSpPr>
            <p:spPr bwMode="auto">
              <a:xfrm>
                <a:off x="2336" y="1298"/>
                <a:ext cx="317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 sz="2800" b="1">
                    <a:cs typeface="Times New Roman" pitchFamily="18" charset="0"/>
                  </a:rPr>
                  <a:t>B</a:t>
                </a:r>
                <a:endParaRPr lang="ru-RU" altLang="ru-RU" sz="2800" b="1">
                  <a:cs typeface="Times New Roman" pitchFamily="18" charset="0"/>
                </a:endParaRPr>
              </a:p>
            </p:txBody>
          </p:sp>
          <p:sp>
            <p:nvSpPr>
              <p:cNvPr id="124948" name="Rectangle 19"/>
              <p:cNvSpPr>
                <a:spLocks noChangeArrowheads="1"/>
              </p:cNvSpPr>
              <p:nvPr/>
            </p:nvSpPr>
            <p:spPr bwMode="auto">
              <a:xfrm>
                <a:off x="385" y="2160"/>
                <a:ext cx="408" cy="36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4949" name="Rectangle 20"/>
              <p:cNvSpPr>
                <a:spLocks noChangeArrowheads="1"/>
              </p:cNvSpPr>
              <p:nvPr/>
            </p:nvSpPr>
            <p:spPr bwMode="auto">
              <a:xfrm>
                <a:off x="975" y="2160"/>
                <a:ext cx="408" cy="36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4950" name="Rectangle 21"/>
              <p:cNvSpPr>
                <a:spLocks noChangeArrowheads="1"/>
              </p:cNvSpPr>
              <p:nvPr/>
            </p:nvSpPr>
            <p:spPr bwMode="auto">
              <a:xfrm>
                <a:off x="1474" y="2160"/>
                <a:ext cx="408" cy="36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4951" name="Text Box 22"/>
              <p:cNvSpPr txBox="1">
                <a:spLocks noChangeArrowheads="1"/>
              </p:cNvSpPr>
              <p:nvPr/>
            </p:nvSpPr>
            <p:spPr bwMode="auto">
              <a:xfrm>
                <a:off x="1701" y="2614"/>
                <a:ext cx="317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 sz="2800" b="1">
                    <a:cs typeface="Times New Roman" pitchFamily="18" charset="0"/>
                  </a:rPr>
                  <a:t>F</a:t>
                </a:r>
                <a:endParaRPr lang="ru-RU" altLang="ru-RU" sz="2800" b="1">
                  <a:cs typeface="Times New Roman" pitchFamily="18" charset="0"/>
                </a:endParaRPr>
              </a:p>
            </p:txBody>
          </p:sp>
          <p:sp>
            <p:nvSpPr>
              <p:cNvPr id="124952" name="AutoShape 23"/>
              <p:cNvSpPr>
                <a:spLocks/>
              </p:cNvSpPr>
              <p:nvPr/>
            </p:nvSpPr>
            <p:spPr bwMode="auto">
              <a:xfrm rot="5400000">
                <a:off x="1021" y="2023"/>
                <a:ext cx="136" cy="1225"/>
              </a:xfrm>
              <a:prstGeom prst="rightBrace">
                <a:avLst>
                  <a:gd name="adj1" fmla="val 75061"/>
                  <a:gd name="adj2" fmla="val 50000"/>
                </a:avLst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4953" name="Text Box 24"/>
              <p:cNvSpPr txBox="1">
                <a:spLocks noChangeArrowheads="1"/>
              </p:cNvSpPr>
              <p:nvPr/>
            </p:nvSpPr>
            <p:spPr bwMode="auto">
              <a:xfrm>
                <a:off x="703" y="2659"/>
                <a:ext cx="95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 sz="2000">
                    <a:cs typeface="Times New Roman" pitchFamily="18" charset="0"/>
                  </a:rPr>
                  <a:t>3 </a:t>
                </a:r>
                <a:r>
                  <a:rPr lang="ru-RU" altLang="ru-RU" sz="2000">
                    <a:cs typeface="Times New Roman" pitchFamily="18" charset="0"/>
                  </a:rPr>
                  <a:t>атома</a:t>
                </a:r>
              </a:p>
            </p:txBody>
          </p:sp>
          <p:sp>
            <p:nvSpPr>
              <p:cNvPr id="124954" name="Line 25"/>
              <p:cNvSpPr>
                <a:spLocks noChangeShapeType="1"/>
              </p:cNvSpPr>
              <p:nvPr/>
            </p:nvSpPr>
            <p:spPr bwMode="auto">
              <a:xfrm>
                <a:off x="567" y="2160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55" name="Line 26"/>
              <p:cNvSpPr>
                <a:spLocks noChangeShapeType="1"/>
              </p:cNvSpPr>
              <p:nvPr/>
            </p:nvSpPr>
            <p:spPr bwMode="auto">
              <a:xfrm>
                <a:off x="1202" y="2160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56" name="Line 27"/>
              <p:cNvSpPr>
                <a:spLocks noChangeShapeType="1"/>
              </p:cNvSpPr>
              <p:nvPr/>
            </p:nvSpPr>
            <p:spPr bwMode="auto">
              <a:xfrm>
                <a:off x="1701" y="2160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57" name="Line 28"/>
              <p:cNvSpPr>
                <a:spLocks noChangeShapeType="1"/>
              </p:cNvSpPr>
              <p:nvPr/>
            </p:nvSpPr>
            <p:spPr bwMode="auto">
              <a:xfrm flipV="1">
                <a:off x="476" y="1752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58" name="Line 29"/>
              <p:cNvSpPr>
                <a:spLocks noChangeShapeType="1"/>
              </p:cNvSpPr>
              <p:nvPr/>
            </p:nvSpPr>
            <p:spPr bwMode="auto">
              <a:xfrm>
                <a:off x="567" y="1752"/>
                <a:ext cx="0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59" name="Line 30"/>
              <p:cNvSpPr>
                <a:spLocks noChangeShapeType="1"/>
              </p:cNvSpPr>
              <p:nvPr/>
            </p:nvSpPr>
            <p:spPr bwMode="auto">
              <a:xfrm flipV="1">
                <a:off x="1156" y="1797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60" name="Line 31"/>
              <p:cNvSpPr>
                <a:spLocks noChangeShapeType="1"/>
              </p:cNvSpPr>
              <p:nvPr/>
            </p:nvSpPr>
            <p:spPr bwMode="auto">
              <a:xfrm>
                <a:off x="1247" y="1797"/>
                <a:ext cx="0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61" name="Line 32"/>
              <p:cNvSpPr>
                <a:spLocks noChangeShapeType="1"/>
              </p:cNvSpPr>
              <p:nvPr/>
            </p:nvSpPr>
            <p:spPr bwMode="auto">
              <a:xfrm flipV="1">
                <a:off x="1565" y="1797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62" name="Line 33"/>
              <p:cNvSpPr>
                <a:spLocks noChangeShapeType="1"/>
              </p:cNvSpPr>
              <p:nvPr/>
            </p:nvSpPr>
            <p:spPr bwMode="auto">
              <a:xfrm>
                <a:off x="1655" y="1797"/>
                <a:ext cx="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963" name="AutoShape 34"/>
              <p:cNvSpPr>
                <a:spLocks/>
              </p:cNvSpPr>
              <p:nvPr/>
            </p:nvSpPr>
            <p:spPr bwMode="auto">
              <a:xfrm>
                <a:off x="2608" y="1344"/>
                <a:ext cx="227" cy="1225"/>
              </a:xfrm>
              <a:prstGeom prst="rightBrace">
                <a:avLst>
                  <a:gd name="adj1" fmla="val 44971"/>
                  <a:gd name="adj2" fmla="val 50532"/>
                </a:avLst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4964" name="Text Box 35"/>
              <p:cNvSpPr txBox="1">
                <a:spLocks noChangeArrowheads="1"/>
              </p:cNvSpPr>
              <p:nvPr/>
            </p:nvSpPr>
            <p:spPr bwMode="auto">
              <a:xfrm>
                <a:off x="2880" y="1842"/>
                <a:ext cx="544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 sz="2800" b="1">
                    <a:cs typeface="Times New Roman" pitchFamily="18" charset="0"/>
                  </a:rPr>
                  <a:t>BF</a:t>
                </a:r>
                <a:r>
                  <a:rPr lang="en-US" altLang="ru-RU" sz="2800" b="1" baseline="-25000">
                    <a:cs typeface="Times New Roman" pitchFamily="18" charset="0"/>
                  </a:rPr>
                  <a:t>3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altLang="ru-RU" sz="2400">
                    <a:cs typeface="Times New Roman" pitchFamily="18" charset="0"/>
                  </a:rPr>
                  <a:t>sp</a:t>
                </a:r>
                <a:r>
                  <a:rPr lang="en-US" altLang="ru-RU" sz="2400" baseline="30000">
                    <a:cs typeface="Times New Roman" pitchFamily="18" charset="0"/>
                  </a:rPr>
                  <a:t>2</a:t>
                </a:r>
                <a:endParaRPr lang="ru-RU" altLang="ru-RU" sz="2400" baseline="30000">
                  <a:cs typeface="Times New Roman" pitchFamily="18" charset="0"/>
                </a:endParaRPr>
              </a:p>
            </p:txBody>
          </p:sp>
        </p:grpSp>
        <p:sp>
          <p:nvSpPr>
            <p:cNvPr id="124934" name="Text Box 36"/>
            <p:cNvSpPr txBox="1">
              <a:spLocks noChangeArrowheads="1"/>
            </p:cNvSpPr>
            <p:nvPr/>
          </p:nvSpPr>
          <p:spPr bwMode="auto">
            <a:xfrm>
              <a:off x="3424" y="1842"/>
              <a:ext cx="15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>
                  <a:cs typeface="Times New Roman" pitchFamily="18" charset="0"/>
                </a:rPr>
                <a:t>+ </a:t>
              </a:r>
              <a:r>
                <a:rPr lang="ru-RU" altLang="ru-RU">
                  <a:cs typeface="Times New Roman" pitchFamily="18" charset="0"/>
                </a:rPr>
                <a:t> </a:t>
              </a:r>
              <a:r>
                <a:rPr lang="en-US" altLang="ru-RU" sz="2400">
                  <a:cs typeface="Times New Roman" pitchFamily="18" charset="0"/>
                </a:rPr>
                <a:t>NH</a:t>
              </a:r>
              <a:r>
                <a:rPr lang="en-US" altLang="ru-RU" sz="2400" baseline="-25000">
                  <a:cs typeface="Times New Roman" pitchFamily="18" charset="0"/>
                </a:rPr>
                <a:t>3 </a:t>
              </a:r>
              <a:r>
                <a:rPr lang="en-US" altLang="ru-RU" sz="2400">
                  <a:cs typeface="Times New Roman" pitchFamily="18" charset="0"/>
                </a:rPr>
                <a:t>(</a:t>
              </a:r>
              <a:r>
                <a:rPr lang="ru-RU" altLang="ru-RU" sz="2400">
                  <a:cs typeface="Times New Roman" pitchFamily="18" charset="0"/>
                </a:rPr>
                <a:t>донор)</a:t>
              </a:r>
            </a:p>
          </p:txBody>
        </p:sp>
        <p:sp>
          <p:nvSpPr>
            <p:cNvPr id="124935" name="AutoShape 37"/>
            <p:cNvSpPr>
              <a:spLocks noChangeArrowheads="1"/>
            </p:cNvSpPr>
            <p:nvPr/>
          </p:nvSpPr>
          <p:spPr bwMode="auto">
            <a:xfrm rot="-9709352">
              <a:off x="1969" y="819"/>
              <a:ext cx="2038" cy="771"/>
            </a:xfrm>
            <a:prstGeom prst="curvedUpArrow">
              <a:avLst>
                <a:gd name="adj1" fmla="val 14208"/>
                <a:gd name="adj2" fmla="val 64945"/>
                <a:gd name="adj3" fmla="val 3173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4936" name="Line 38"/>
            <p:cNvSpPr>
              <a:spLocks noChangeShapeType="1"/>
            </p:cNvSpPr>
            <p:nvPr/>
          </p:nvSpPr>
          <p:spPr bwMode="auto">
            <a:xfrm>
              <a:off x="3787" y="2115"/>
              <a:ext cx="0" cy="77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4937" name="Text Box 39"/>
            <p:cNvSpPr txBox="1">
              <a:spLocks noChangeArrowheads="1"/>
            </p:cNvSpPr>
            <p:nvPr/>
          </p:nvSpPr>
          <p:spPr bwMode="auto">
            <a:xfrm>
              <a:off x="3470" y="2976"/>
              <a:ext cx="1542" cy="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800" b="1">
                  <a:cs typeface="Times New Roman" pitchFamily="18" charset="0"/>
                </a:rPr>
                <a:t>BF</a:t>
              </a:r>
              <a:r>
                <a:rPr lang="en-US" altLang="ru-RU" sz="2800" b="1" baseline="-25000">
                  <a:cs typeface="Times New Roman" pitchFamily="18" charset="0"/>
                </a:rPr>
                <a:t>3</a:t>
              </a:r>
              <a:r>
                <a:rPr lang="ru-RU" altLang="ru-RU" sz="2800" b="1">
                  <a:cs typeface="Times New Roman" pitchFamily="18" charset="0"/>
                </a:rPr>
                <a:t> </a:t>
              </a:r>
              <a:r>
                <a:rPr lang="en-US" altLang="ru-RU" sz="2800" b="1">
                  <a:cs typeface="Times New Roman" pitchFamily="18" charset="0"/>
                </a:rPr>
                <a:t>×</a:t>
              </a:r>
              <a:r>
                <a:rPr lang="ru-RU" altLang="ru-RU" sz="2800" b="1">
                  <a:cs typeface="Times New Roman" pitchFamily="18" charset="0"/>
                </a:rPr>
                <a:t> </a:t>
              </a:r>
              <a:r>
                <a:rPr lang="en-US" altLang="ru-RU" sz="2800" b="1">
                  <a:cs typeface="Times New Roman" pitchFamily="18" charset="0"/>
                </a:rPr>
                <a:t>NH</a:t>
              </a:r>
              <a:r>
                <a:rPr lang="en-US" altLang="ru-RU" sz="2800" b="1" baseline="-25000">
                  <a:cs typeface="Times New Roman" pitchFamily="18" charset="0"/>
                </a:rPr>
                <a:t>3</a:t>
              </a:r>
            </a:p>
            <a:p>
              <a:pPr>
                <a:spcBef>
                  <a:spcPct val="50000"/>
                </a:spcBef>
              </a:pPr>
              <a:r>
                <a:rPr lang="en-US" altLang="ru-RU" sz="2800" b="1" baseline="-25000">
                  <a:cs typeface="Times New Roman" pitchFamily="18" charset="0"/>
                </a:rPr>
                <a:t>        </a:t>
              </a:r>
              <a:r>
                <a:rPr lang="en-US" altLang="ru-RU" sz="2800" b="1">
                  <a:solidFill>
                    <a:schemeClr val="accent2"/>
                  </a:solidFill>
                  <a:cs typeface="Times New Roman" pitchFamily="18" charset="0"/>
                </a:rPr>
                <a:t>sp</a:t>
              </a:r>
              <a:r>
                <a:rPr lang="en-US" altLang="ru-RU" sz="2800" b="1" baseline="30000">
                  <a:solidFill>
                    <a:schemeClr val="accent2"/>
                  </a:solidFill>
                  <a:cs typeface="Times New Roman" pitchFamily="18" charset="0"/>
                </a:rPr>
                <a:t>3</a:t>
              </a:r>
              <a:endParaRPr lang="ru-RU" altLang="ru-RU" sz="2800" b="1" baseline="30000">
                <a:solidFill>
                  <a:schemeClr val="accent2"/>
                </a:solidFill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B6EFAD-6325-48AE-80EA-38795C7ED306}" type="slidenum">
              <a:rPr lang="ru-RU" altLang="ru-RU" smtClean="0"/>
              <a:pPr/>
              <a:t>12</a:t>
            </a:fld>
            <a:endParaRPr lang="ru-RU" altLang="ru-RU" smtClean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4450"/>
            <a:ext cx="8229600" cy="6477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Элементы  </a:t>
            </a:r>
            <a:r>
              <a:rPr lang="en-US" sz="40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 </a:t>
            </a:r>
            <a:r>
              <a:rPr lang="ru-RU" sz="40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 подгруппы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8064500" cy="624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Щелочные металлы</a:t>
            </a:r>
          </a:p>
          <a:p>
            <a:pPr>
              <a:defRPr/>
            </a:pPr>
            <a:r>
              <a:rPr lang="ru-RU" sz="2400" b="1"/>
              <a:t>Электронная конфигурация </a:t>
            </a:r>
            <a:r>
              <a:rPr lang="en-US" sz="2400" b="1"/>
              <a:t>	</a:t>
            </a:r>
            <a:r>
              <a:rPr lang="ru-RU" sz="2400" b="1"/>
              <a:t>– </a:t>
            </a:r>
            <a:r>
              <a:rPr lang="en-US" sz="2400" b="1"/>
              <a:t>    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ns</a:t>
            </a:r>
            <a:r>
              <a:rPr lang="ru-RU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ru-RU" sz="2400" b="1"/>
              <a:t> ,  </a:t>
            </a:r>
            <a:endParaRPr lang="en-US" sz="2400" b="1"/>
          </a:p>
          <a:p>
            <a:pPr algn="r">
              <a:defRPr/>
            </a:pPr>
            <a:r>
              <a:rPr lang="ru-RU" sz="2400" b="1"/>
              <a:t>с.о. = 0, +1</a:t>
            </a:r>
            <a:r>
              <a:rPr lang="en-US" sz="2400" b="1"/>
              <a:t>			</a:t>
            </a:r>
            <a:endParaRPr lang="ru-RU" sz="2400" b="1"/>
          </a:p>
          <a:p>
            <a:pPr>
              <a:defRPr/>
            </a:pPr>
            <a:r>
              <a:rPr lang="ru-RU" sz="2400" b="1"/>
              <a:t>Ионизация     </a:t>
            </a: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Э</a:t>
            </a:r>
            <a:r>
              <a:rPr lang="ru-RU" sz="2800" b="1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 -  е   =  Э</a:t>
            </a:r>
            <a:r>
              <a:rPr lang="ru-RU" sz="2800" b="1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  <a:r>
              <a:rPr lang="ru-RU" sz="2400" b="1"/>
              <a:t>   </a:t>
            </a:r>
            <a:endParaRPr lang="en-US" sz="2400" b="1"/>
          </a:p>
          <a:p>
            <a:pPr algn="ctr">
              <a:defRPr/>
            </a:pPr>
            <a:r>
              <a:rPr lang="ru-RU" sz="2400" b="1"/>
              <a:t>облегчается сверху вниз в подгруппе.</a:t>
            </a:r>
          </a:p>
          <a:p>
            <a:pPr>
              <a:defRPr/>
            </a:pPr>
            <a:r>
              <a:rPr lang="ru-RU" sz="2400" b="1"/>
              <a:t>ПИ уменьшается от  </a:t>
            </a:r>
            <a:r>
              <a:rPr lang="en-US" sz="2400" b="1"/>
              <a:t>Li</a:t>
            </a:r>
            <a:r>
              <a:rPr lang="ru-RU" sz="2400" b="1"/>
              <a:t>   к   </a:t>
            </a:r>
            <a:r>
              <a:rPr lang="en-US" sz="2400" b="1"/>
              <a:t>Cs</a:t>
            </a:r>
            <a:r>
              <a:rPr lang="ru-RU" sz="2400" b="1"/>
              <a:t>.</a:t>
            </a:r>
            <a:endParaRPr lang="en-US" sz="2400" b="1"/>
          </a:p>
          <a:p>
            <a:pPr>
              <a:defRPr/>
            </a:pPr>
            <a:r>
              <a:rPr lang="ru-RU" sz="2400" b="1"/>
              <a:t>Пары ЩМ  имеют характерное окрашивание: </a:t>
            </a:r>
            <a:endParaRPr lang="en-US" sz="2400" b="1"/>
          </a:p>
          <a:p>
            <a:pPr>
              <a:defRPr/>
            </a:pPr>
            <a:r>
              <a:rPr lang="ru-RU" sz="2400" b="1"/>
              <a:t>лития – красное, </a:t>
            </a:r>
            <a:endParaRPr lang="en-US" sz="2400" b="1"/>
          </a:p>
          <a:p>
            <a:pPr>
              <a:defRPr/>
            </a:pPr>
            <a:r>
              <a:rPr lang="ru-RU" sz="2400" b="1"/>
              <a:t>натрия – желтое, </a:t>
            </a:r>
            <a:endParaRPr lang="en-US" sz="2400" b="1"/>
          </a:p>
          <a:p>
            <a:pPr>
              <a:defRPr/>
            </a:pPr>
            <a:r>
              <a:rPr lang="ru-RU" sz="2400" b="1"/>
              <a:t>калия – фиолетово-розовое, </a:t>
            </a:r>
            <a:endParaRPr lang="en-US" sz="2400" b="1"/>
          </a:p>
          <a:p>
            <a:pPr>
              <a:defRPr/>
            </a:pPr>
            <a:r>
              <a:rPr lang="ru-RU" sz="2400" b="1"/>
              <a:t>рубидия – светло-розовое,  </a:t>
            </a:r>
            <a:endParaRPr lang="en-US" sz="2400" b="1"/>
          </a:p>
          <a:p>
            <a:pPr>
              <a:defRPr/>
            </a:pPr>
            <a:r>
              <a:rPr lang="ru-RU" sz="2400" b="1"/>
              <a:t>цезия – фиолетово-розовое.</a:t>
            </a:r>
          </a:p>
          <a:p>
            <a:pPr>
              <a:defRPr/>
            </a:pPr>
            <a:r>
              <a:rPr lang="ru-RU" sz="2400" b="1"/>
              <a:t>Катионы ЩМ (Э</a:t>
            </a:r>
            <a:r>
              <a:rPr lang="ru-RU" sz="2400" b="1" baseline="30000"/>
              <a:t>+</a:t>
            </a:r>
            <a:r>
              <a:rPr lang="ru-RU" sz="2400" b="1"/>
              <a:t>) не могут образовывать ковалентные связи, т.к. имеют оболочку инертного газа </a:t>
            </a:r>
            <a:r>
              <a:rPr lang="ru-RU" sz="2800" b="1">
                <a:solidFill>
                  <a:srgbClr val="FF0000"/>
                </a:solidFill>
              </a:rPr>
              <a:t>(</a:t>
            </a:r>
            <a:r>
              <a:rPr lang="en-US" sz="2800" b="1">
                <a:solidFill>
                  <a:srgbClr val="FF0000"/>
                </a:solidFill>
              </a:rPr>
              <a:t>n</a:t>
            </a:r>
            <a:r>
              <a:rPr lang="ru-RU" sz="2800" b="1">
                <a:solidFill>
                  <a:srgbClr val="FF0000"/>
                </a:solidFill>
              </a:rPr>
              <a:t>-1)</a:t>
            </a:r>
            <a:r>
              <a:rPr lang="en-US" sz="2800" b="1">
                <a:solidFill>
                  <a:srgbClr val="FF0000"/>
                </a:solidFill>
              </a:rPr>
              <a:t>s</a:t>
            </a:r>
            <a:r>
              <a:rPr lang="ru-RU" sz="2800" b="1" baseline="30000">
                <a:solidFill>
                  <a:srgbClr val="FF0000"/>
                </a:solidFill>
              </a:rPr>
              <a:t>2</a:t>
            </a:r>
            <a:r>
              <a:rPr lang="en-US" sz="2800" b="1">
                <a:solidFill>
                  <a:srgbClr val="FF0000"/>
                </a:solidFill>
              </a:rPr>
              <a:t>p</a:t>
            </a:r>
            <a:r>
              <a:rPr lang="ru-RU" sz="2800" b="1" baseline="30000">
                <a:solidFill>
                  <a:srgbClr val="FF0000"/>
                </a:solidFill>
              </a:rPr>
              <a:t>6</a:t>
            </a:r>
            <a:r>
              <a:rPr lang="en-US" sz="2800" b="1">
                <a:solidFill>
                  <a:srgbClr val="FF0000"/>
                </a:solidFill>
              </a:rPr>
              <a:t>ns</a:t>
            </a:r>
            <a:r>
              <a:rPr lang="ru-RU" sz="2800" b="1" baseline="30000">
                <a:solidFill>
                  <a:srgbClr val="FF0000"/>
                </a:solidFill>
              </a:rPr>
              <a:t>1</a:t>
            </a:r>
            <a:r>
              <a:rPr lang="ru-RU" sz="2400" b="1"/>
              <a:t>, кроме </a:t>
            </a:r>
            <a:r>
              <a:rPr lang="en-US" sz="2400" b="1"/>
              <a:t>Li</a:t>
            </a:r>
            <a:r>
              <a:rPr lang="ru-RU" sz="2400" b="1"/>
              <a:t>  </a:t>
            </a:r>
            <a:r>
              <a:rPr lang="ru-RU" sz="2800" b="1">
                <a:solidFill>
                  <a:srgbClr val="FF0000"/>
                </a:solidFill>
              </a:rPr>
              <a:t>1</a:t>
            </a:r>
            <a:r>
              <a:rPr lang="en-US" sz="2800" b="1">
                <a:solidFill>
                  <a:srgbClr val="FF0000"/>
                </a:solidFill>
              </a:rPr>
              <a:t>s</a:t>
            </a:r>
            <a:r>
              <a:rPr lang="ru-RU" sz="2800" b="1" baseline="30000">
                <a:solidFill>
                  <a:srgbClr val="FF0000"/>
                </a:solidFill>
              </a:rPr>
              <a:t>2</a:t>
            </a:r>
            <a:r>
              <a:rPr lang="ru-RU" sz="2800" b="1">
                <a:solidFill>
                  <a:srgbClr val="FF0000"/>
                </a:solidFill>
              </a:rPr>
              <a:t>2</a:t>
            </a:r>
            <a:r>
              <a:rPr lang="en-US" sz="2800" b="1">
                <a:solidFill>
                  <a:srgbClr val="FF0000"/>
                </a:solidFill>
              </a:rPr>
              <a:t>s</a:t>
            </a:r>
            <a:r>
              <a:rPr lang="ru-RU" sz="2800" b="1" baseline="30000">
                <a:solidFill>
                  <a:srgbClr val="FF0000"/>
                </a:solidFill>
              </a:rPr>
              <a:t>1</a:t>
            </a:r>
            <a:r>
              <a:rPr lang="ru-RU" sz="2400" b="1"/>
              <a:t>. Поэтому в гетероатомных соединениях преобладает ионный тип связи.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C32B24-9D01-405E-A078-6BB638F91D9E}" type="slidenum">
              <a:rPr lang="ru-RU" altLang="ru-RU" smtClean="0"/>
              <a:pPr/>
              <a:t>120</a:t>
            </a:fld>
            <a:endParaRPr lang="ru-RU" altLang="ru-RU" smtClean="0"/>
          </a:p>
        </p:txBody>
      </p:sp>
      <p:sp>
        <p:nvSpPr>
          <p:cNvPr id="3076" name="Text Box 2"/>
          <p:cNvSpPr txBox="1">
            <a:spLocks noChangeArrowheads="1"/>
          </p:cNvSpPr>
          <p:nvPr/>
        </p:nvSpPr>
        <p:spPr bwMode="auto">
          <a:xfrm>
            <a:off x="0" y="549275"/>
            <a:ext cx="91440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10. </a:t>
            </a:r>
            <a:r>
              <a:rPr lang="ru-RU" altLang="ru-RU" sz="2400">
                <a:cs typeface="Times New Roman" pitchFamily="18" charset="0"/>
              </a:rPr>
              <a:t>Нахождение в природе: содержание в земной коре 10</a:t>
            </a:r>
            <a:r>
              <a:rPr lang="ru-RU" altLang="ru-RU" sz="2400" baseline="30000">
                <a:cs typeface="Times New Roman" pitchFamily="18" charset="0"/>
              </a:rPr>
              <a:t>-3</a:t>
            </a:r>
            <a:r>
              <a:rPr lang="ru-RU" altLang="ru-RU" sz="2400">
                <a:cs typeface="Times New Roman" pitchFamily="18" charset="0"/>
              </a:rPr>
              <a:t> %</a:t>
            </a:r>
          </a:p>
          <a:p>
            <a:pPr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      бораты </a:t>
            </a:r>
            <a:r>
              <a:rPr lang="en-US" altLang="ru-RU" sz="2400">
                <a:cs typeface="Times New Roman" pitchFamily="18" charset="0"/>
              </a:rPr>
              <a:t>Na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B</a:t>
            </a:r>
            <a:r>
              <a:rPr lang="en-US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7</a:t>
            </a:r>
            <a:r>
              <a:rPr lang="en-US" altLang="ru-RU" sz="2400">
                <a:cs typeface="Times New Roman" pitchFamily="18" charset="0"/>
              </a:rPr>
              <a:t> </a:t>
            </a:r>
            <a:r>
              <a:rPr lang="ru-RU" altLang="ru-RU">
                <a:cs typeface="Times New Roman" pitchFamily="18" charset="0"/>
              </a:rPr>
              <a:t> </a:t>
            </a:r>
            <a:r>
              <a:rPr lang="en-US" altLang="ru-RU" sz="2400" b="1">
                <a:cs typeface="Times New Roman" pitchFamily="18" charset="0"/>
              </a:rPr>
              <a:t>×</a:t>
            </a:r>
            <a:r>
              <a:rPr lang="ru-RU" altLang="ru-RU" sz="2400">
                <a:cs typeface="Times New Roman" pitchFamily="18" charset="0"/>
              </a:rPr>
              <a:t> </a:t>
            </a:r>
            <a:r>
              <a:rPr lang="en-US" altLang="ru-RU" sz="2400">
                <a:cs typeface="Times New Roman" pitchFamily="18" charset="0"/>
              </a:rPr>
              <a:t> 10H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  </a:t>
            </a:r>
            <a:r>
              <a:rPr lang="ru-RU" altLang="ru-RU" sz="2400">
                <a:cs typeface="Times New Roman" pitchFamily="18" charset="0"/>
              </a:rPr>
              <a:t>бура</a:t>
            </a:r>
            <a:endParaRPr lang="en-US" altLang="ru-RU" sz="240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                   Na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B</a:t>
            </a:r>
            <a:r>
              <a:rPr lang="en-US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7</a:t>
            </a:r>
            <a:r>
              <a:rPr lang="en-US" altLang="ru-RU" sz="2400">
                <a:cs typeface="Times New Roman" pitchFamily="18" charset="0"/>
              </a:rPr>
              <a:t> </a:t>
            </a:r>
            <a:r>
              <a:rPr lang="ru-RU" altLang="ru-RU">
                <a:cs typeface="Times New Roman" pitchFamily="18" charset="0"/>
              </a:rPr>
              <a:t> </a:t>
            </a:r>
            <a:r>
              <a:rPr lang="en-US" altLang="ru-RU" sz="2400" b="1">
                <a:cs typeface="Times New Roman" pitchFamily="18" charset="0"/>
              </a:rPr>
              <a:t>×</a:t>
            </a:r>
            <a:r>
              <a:rPr lang="ru-RU" altLang="ru-RU" sz="2400">
                <a:cs typeface="Times New Roman" pitchFamily="18" charset="0"/>
              </a:rPr>
              <a:t> </a:t>
            </a:r>
            <a:r>
              <a:rPr lang="en-US" altLang="ru-RU" sz="2400">
                <a:cs typeface="Times New Roman" pitchFamily="18" charset="0"/>
              </a:rPr>
              <a:t>4H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ru-RU" altLang="ru-RU" sz="2400">
                <a:cs typeface="Times New Roman" pitchFamily="18" charset="0"/>
              </a:rPr>
              <a:t>     кернит</a:t>
            </a:r>
          </a:p>
          <a:p>
            <a:pPr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Невысокое содержание объясняется взаимодействием ядер бора с нейтронами:</a:t>
            </a:r>
          </a:p>
          <a:p>
            <a:pPr>
              <a:spcBef>
                <a:spcPct val="50000"/>
              </a:spcBef>
            </a:pPr>
            <a:endParaRPr lang="ru-RU" altLang="ru-RU" sz="2400">
              <a:cs typeface="Times New Roman" pitchFamily="18" charset="0"/>
            </a:endParaRPr>
          </a:p>
        </p:txBody>
      </p:sp>
      <p:sp>
        <p:nvSpPr>
          <p:cNvPr id="3077" name="Rectangle 3"/>
          <p:cNvSpPr>
            <a:spLocks noChangeArrowheads="1"/>
          </p:cNvSpPr>
          <p:nvPr/>
        </p:nvSpPr>
        <p:spPr bwMode="auto">
          <a:xfrm>
            <a:off x="0" y="-182563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2411413" y="3068638"/>
          <a:ext cx="3322637" cy="712787"/>
        </p:xfrm>
        <a:graphic>
          <a:graphicData uri="http://schemas.openxmlformats.org/presentationml/2006/ole">
            <p:oleObj spid="_x0000_s3074" name="Формула" r:id="rId3" imgW="1117600" imgH="241300" progId="Equation.3">
              <p:embed/>
            </p:oleObj>
          </a:graphicData>
        </a:graphic>
      </p:graphicFrame>
      <p:sp>
        <p:nvSpPr>
          <p:cNvPr id="3078" name="Line 5"/>
          <p:cNvSpPr>
            <a:spLocks noChangeShapeType="1"/>
          </p:cNvSpPr>
          <p:nvPr/>
        </p:nvSpPr>
        <p:spPr bwMode="auto">
          <a:xfrm flipV="1">
            <a:off x="2268538" y="3573463"/>
            <a:ext cx="576262" cy="50323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539750" y="4076700"/>
            <a:ext cx="4537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>
                <a:cs typeface="Times New Roman" pitchFamily="18" charset="0"/>
              </a:rPr>
              <a:t>замедлитель ядерных процессов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03D9D5-D4A9-4AD9-879B-C8A5EC133E1D}" type="slidenum">
              <a:rPr lang="ru-RU" altLang="ru-RU" smtClean="0"/>
              <a:pPr/>
              <a:t>121</a:t>
            </a:fld>
            <a:endParaRPr lang="ru-RU" altLang="ru-RU" smtClean="0"/>
          </a:p>
        </p:txBody>
      </p:sp>
      <p:sp>
        <p:nvSpPr>
          <p:cNvPr id="125955" name="Text Box 2"/>
          <p:cNvSpPr txBox="1">
            <a:spLocks noChangeArrowheads="1"/>
          </p:cNvSpPr>
          <p:nvPr/>
        </p:nvSpPr>
        <p:spPr bwMode="auto">
          <a:xfrm>
            <a:off x="1908175" y="0"/>
            <a:ext cx="568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u="sng">
                <a:cs typeface="Times New Roman" pitchFamily="18" charset="0"/>
              </a:rPr>
              <a:t>РАСТВОРЕНИЕ</a:t>
            </a:r>
          </a:p>
        </p:txBody>
      </p:sp>
      <p:sp>
        <p:nvSpPr>
          <p:cNvPr id="125956" name="Text Box 3"/>
          <p:cNvSpPr txBox="1">
            <a:spLocks noChangeArrowheads="1"/>
          </p:cNvSpPr>
          <p:nvPr/>
        </p:nvSpPr>
        <p:spPr bwMode="auto">
          <a:xfrm>
            <a:off x="179388" y="476250"/>
            <a:ext cx="856932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Химически инертен, но реагирует при </a:t>
            </a:r>
            <a:r>
              <a:rPr lang="en-US" altLang="ru-RU" sz="2400">
                <a:cs typeface="Times New Roman" pitchFamily="18" charset="0"/>
              </a:rPr>
              <a:t>(t&gt;700 </a:t>
            </a:r>
            <a:r>
              <a:rPr lang="en-US" altLang="ru-RU" sz="2400" baseline="30000">
                <a:cs typeface="Times New Roman" pitchFamily="18" charset="0"/>
              </a:rPr>
              <a:t>0</a:t>
            </a:r>
            <a:r>
              <a:rPr lang="en-US" altLang="ru-RU" sz="2400">
                <a:cs typeface="Times New Roman" pitchFamily="18" charset="0"/>
              </a:rPr>
              <a:t>C)</a:t>
            </a:r>
            <a:r>
              <a:rPr lang="ru-RU" altLang="ru-RU" sz="2400">
                <a:cs typeface="Times New Roman" pitchFamily="18" charset="0"/>
              </a:rPr>
              <a:t> с</a:t>
            </a:r>
          </a:p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4B + 3O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 =   2B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endParaRPr lang="en-US" altLang="ru-RU" sz="240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B +  N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 = BN</a:t>
            </a:r>
          </a:p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2B + 3Cl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 = 2BCl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endParaRPr lang="en-US" altLang="ru-RU" sz="240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B + Mg = MgB</a:t>
            </a:r>
            <a:r>
              <a:rPr lang="en-US" altLang="ru-RU" sz="2400" baseline="-25000">
                <a:cs typeface="Times New Roman" pitchFamily="18" charset="0"/>
              </a:rPr>
              <a:t>2 </a:t>
            </a:r>
            <a:r>
              <a:rPr lang="en-US" altLang="ru-RU" sz="2400">
                <a:cs typeface="Times New Roman" pitchFamily="18" charset="0"/>
              </a:rPr>
              <a:t>(</a:t>
            </a:r>
            <a:r>
              <a:rPr lang="ru-RU" altLang="ru-RU" sz="2400">
                <a:cs typeface="Times New Roman" pitchFamily="18" charset="0"/>
              </a:rPr>
              <a:t>борид магния)</a:t>
            </a:r>
          </a:p>
          <a:p>
            <a:pPr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Растворяется:</a:t>
            </a:r>
            <a:endParaRPr lang="en-US" altLang="ru-RU" sz="240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a)</a:t>
            </a:r>
            <a:r>
              <a:rPr lang="ru-RU" altLang="ru-RU" sz="2400">
                <a:cs typeface="Times New Roman" pitchFamily="18" charset="0"/>
              </a:rPr>
              <a:t> в конц.  </a:t>
            </a:r>
            <a:r>
              <a:rPr lang="en-US" altLang="ru-RU" sz="2400">
                <a:cs typeface="Times New Roman" pitchFamily="18" charset="0"/>
              </a:rPr>
              <a:t>HNO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endParaRPr lang="ru-RU" altLang="ru-RU" sz="2400" baseline="-2500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В </a:t>
            </a:r>
            <a:r>
              <a:rPr lang="en-US" altLang="ru-RU" sz="2400">
                <a:cs typeface="Times New Roman" pitchFamily="18" charset="0"/>
              </a:rPr>
              <a:t>+ </a:t>
            </a:r>
            <a:r>
              <a:rPr lang="ru-RU" altLang="ru-RU" sz="24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HNO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</a:t>
            </a:r>
            <a:r>
              <a:rPr lang="en-US" altLang="ru-RU" sz="2400" baseline="-25000">
                <a:cs typeface="Times New Roman" pitchFamily="18" charset="0"/>
              </a:rPr>
              <a:t>(</a:t>
            </a:r>
            <a:r>
              <a:rPr lang="ru-RU" altLang="ru-RU" sz="2400" baseline="-25000">
                <a:cs typeface="Times New Roman" pitchFamily="18" charset="0"/>
              </a:rPr>
              <a:t>конц)</a:t>
            </a:r>
            <a:r>
              <a:rPr lang="ru-RU" altLang="ru-RU" sz="2400">
                <a:cs typeface="Times New Roman" pitchFamily="18" charset="0"/>
              </a:rPr>
              <a:t> = </a:t>
            </a:r>
            <a:r>
              <a:rPr lang="en-US" altLang="ru-RU" sz="2400">
                <a:cs typeface="Times New Roman" pitchFamily="18" charset="0"/>
              </a:rPr>
              <a:t>H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BO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ru-RU" altLang="ru-RU" sz="2400">
                <a:cs typeface="Times New Roman" pitchFamily="18" charset="0"/>
              </a:rPr>
              <a:t> </a:t>
            </a:r>
            <a:r>
              <a:rPr lang="en-US" altLang="ru-RU" sz="2400">
                <a:cs typeface="Times New Roman" pitchFamily="18" charset="0"/>
              </a:rPr>
              <a:t>+ 3NO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↑</a:t>
            </a:r>
          </a:p>
          <a:p>
            <a:pPr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б) в щелочах при сплавлении в присутствии окислителя </a:t>
            </a:r>
          </a:p>
          <a:p>
            <a:pPr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2В + 2</a:t>
            </a:r>
            <a:r>
              <a:rPr lang="en-US" altLang="ru-RU" sz="2400">
                <a:cs typeface="Times New Roman" pitchFamily="18" charset="0"/>
              </a:rPr>
              <a:t>NaOH + NaClO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= 2NaBO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 + NaCl + 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endParaRPr lang="ru-RU" altLang="ru-RU" sz="2400">
              <a:cs typeface="Times New Roman" pitchFamily="18" charset="0"/>
            </a:endParaRPr>
          </a:p>
        </p:txBody>
      </p:sp>
      <p:sp>
        <p:nvSpPr>
          <p:cNvPr id="125957" name="Text Box 4"/>
          <p:cNvSpPr txBox="1">
            <a:spLocks noChangeArrowheads="1"/>
          </p:cNvSpPr>
          <p:nvPr/>
        </p:nvSpPr>
        <p:spPr bwMode="auto">
          <a:xfrm>
            <a:off x="3492500" y="5876925"/>
            <a:ext cx="18716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cs typeface="Times New Roman" pitchFamily="18" charset="0"/>
              </a:rPr>
              <a:t>борат натрия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A801A0-7F17-4446-9869-4A68A7625573}" type="slidenum">
              <a:rPr lang="ru-RU" altLang="ru-RU" smtClean="0"/>
              <a:pPr/>
              <a:t>122</a:t>
            </a:fld>
            <a:endParaRPr lang="ru-RU" altLang="ru-RU" smtClean="0"/>
          </a:p>
        </p:txBody>
      </p:sp>
      <p:grpSp>
        <p:nvGrpSpPr>
          <p:cNvPr id="126979" name="Group 2"/>
          <p:cNvGrpSpPr>
            <a:grpSpLocks/>
          </p:cNvGrpSpPr>
          <p:nvPr/>
        </p:nvGrpSpPr>
        <p:grpSpPr bwMode="auto">
          <a:xfrm>
            <a:off x="0" y="188913"/>
            <a:ext cx="9144000" cy="4403725"/>
            <a:chOff x="0" y="119"/>
            <a:chExt cx="5760" cy="2774"/>
          </a:xfrm>
        </p:grpSpPr>
        <p:sp>
          <p:nvSpPr>
            <p:cNvPr id="126980" name="Text Box 3"/>
            <p:cNvSpPr txBox="1">
              <a:spLocks noChangeArrowheads="1"/>
            </p:cNvSpPr>
            <p:nvPr/>
          </p:nvSpPr>
          <p:spPr bwMode="auto">
            <a:xfrm>
              <a:off x="748" y="119"/>
              <a:ext cx="41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b="1" u="sng">
                  <a:cs typeface="Times New Roman" pitchFamily="18" charset="0"/>
                </a:rPr>
                <a:t>БОРОВОДОРОДЫ (БОРАНЫ)</a:t>
              </a:r>
            </a:p>
          </p:txBody>
        </p:sp>
        <p:sp>
          <p:nvSpPr>
            <p:cNvPr id="126981" name="Text Box 4"/>
            <p:cNvSpPr txBox="1">
              <a:spLocks noChangeArrowheads="1"/>
            </p:cNvSpPr>
            <p:nvPr/>
          </p:nvSpPr>
          <p:spPr bwMode="auto">
            <a:xfrm>
              <a:off x="0" y="566"/>
              <a:ext cx="5760" cy="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>
                  <a:cs typeface="Times New Roman" pitchFamily="18" charset="0"/>
                </a:rPr>
                <a:t> </a:t>
              </a:r>
              <a:r>
                <a:rPr lang="ru-RU" altLang="ru-RU" sz="2400">
                  <a:cs typeface="Times New Roman" pitchFamily="18" charset="0"/>
                </a:rPr>
                <a:t>Получение: 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6</a:t>
              </a:r>
              <a:r>
                <a:rPr lang="en-US" altLang="ru-RU" sz="2400">
                  <a:cs typeface="Times New Roman" pitchFamily="18" charset="0"/>
                </a:rPr>
                <a:t>MgB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 + 12 HCl  = B</a:t>
              </a:r>
              <a:r>
                <a:rPr lang="en-US" altLang="ru-RU" sz="2400" baseline="-25000">
                  <a:cs typeface="Times New Roman" pitchFamily="18" charset="0"/>
                </a:rPr>
                <a:t>4</a:t>
              </a:r>
              <a:r>
                <a:rPr lang="en-US" altLang="ru-RU" sz="2400">
                  <a:cs typeface="Times New Roman" pitchFamily="18" charset="0"/>
                </a:rPr>
                <a:t>H</a:t>
              </a:r>
              <a:r>
                <a:rPr lang="en-US" altLang="ru-RU" sz="2400" baseline="-25000">
                  <a:cs typeface="Times New Roman" pitchFamily="18" charset="0"/>
                </a:rPr>
                <a:t>10</a:t>
              </a:r>
              <a:r>
                <a:rPr lang="en-US" altLang="ru-RU" sz="2400">
                  <a:cs typeface="Times New Roman" pitchFamily="18" charset="0"/>
                </a:rPr>
                <a:t> + MgCl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 + H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 + 8B</a:t>
              </a:r>
              <a:endParaRPr lang="ru-RU" altLang="ru-RU" sz="2400">
                <a:cs typeface="Times New Roman" pitchFamily="18" charset="0"/>
              </a:endParaRPr>
            </a:p>
          </p:txBody>
        </p:sp>
        <p:sp>
          <p:nvSpPr>
            <p:cNvPr id="126982" name="Text Box 5"/>
            <p:cNvSpPr txBox="1">
              <a:spLocks noChangeArrowheads="1"/>
            </p:cNvSpPr>
            <p:nvPr/>
          </p:nvSpPr>
          <p:spPr bwMode="auto">
            <a:xfrm>
              <a:off x="158" y="1207"/>
              <a:ext cx="63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>
                  <a:cs typeface="Times New Roman" pitchFamily="18" charset="0"/>
                </a:rPr>
                <a:t>бориды</a:t>
              </a:r>
            </a:p>
          </p:txBody>
        </p:sp>
        <p:sp>
          <p:nvSpPr>
            <p:cNvPr id="126983" name="Text Box 6"/>
            <p:cNvSpPr txBox="1">
              <a:spLocks noChangeArrowheads="1"/>
            </p:cNvSpPr>
            <p:nvPr/>
          </p:nvSpPr>
          <p:spPr bwMode="auto">
            <a:xfrm>
              <a:off x="1565" y="1207"/>
              <a:ext cx="95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>
                  <a:cs typeface="Times New Roman" pitchFamily="18" charset="0"/>
                </a:rPr>
                <a:t>тетраборан связь В-В</a:t>
              </a:r>
            </a:p>
          </p:txBody>
        </p:sp>
        <p:sp>
          <p:nvSpPr>
            <p:cNvPr id="126984" name="Text Box 7"/>
            <p:cNvSpPr txBox="1">
              <a:spLocks noChangeArrowheads="1"/>
            </p:cNvSpPr>
            <p:nvPr/>
          </p:nvSpPr>
          <p:spPr bwMode="auto">
            <a:xfrm>
              <a:off x="0" y="1570"/>
              <a:ext cx="5760" cy="1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solidFill>
                    <a:schemeClr val="accent2"/>
                  </a:solidFill>
                  <a:cs typeface="Times New Roman" pitchFamily="18" charset="0"/>
                </a:rPr>
                <a:t>Метод Штока</a:t>
              </a:r>
            </a:p>
            <a:p>
              <a:pPr>
                <a:spcBef>
                  <a:spcPct val="50000"/>
                </a:spcBef>
              </a:pPr>
              <a:r>
                <a:rPr lang="en-US" altLang="ru-RU" sz="2400">
                  <a:cs typeface="Times New Roman" pitchFamily="18" charset="0"/>
                </a:rPr>
                <a:t>MgB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 + </a:t>
              </a:r>
              <a:r>
                <a:rPr lang="ru-RU" altLang="ru-RU" sz="2400">
                  <a:cs typeface="Times New Roman" pitchFamily="18" charset="0"/>
                </a:rPr>
                <a:t>2 М</a:t>
              </a:r>
              <a:r>
                <a:rPr lang="en-US" altLang="ru-RU" sz="2400">
                  <a:cs typeface="Times New Roman" pitchFamily="18" charset="0"/>
                </a:rPr>
                <a:t>g + 6 HCl  = B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H</a:t>
              </a:r>
              <a:r>
                <a:rPr lang="en-US" altLang="ru-RU" sz="2400" baseline="-25000">
                  <a:cs typeface="Times New Roman" pitchFamily="18" charset="0"/>
                </a:rPr>
                <a:t>6</a:t>
              </a:r>
              <a:r>
                <a:rPr lang="en-US" altLang="ru-RU" sz="2400">
                  <a:cs typeface="Times New Roman" pitchFamily="18" charset="0"/>
                </a:rPr>
                <a:t> ↑ + 3MgCl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endParaRPr lang="ru-RU" altLang="ru-RU" sz="2400" baseline="-25000">
                <a:cs typeface="Times New Roman" pitchFamily="18" charset="0"/>
              </a:endParaRPr>
            </a:p>
            <a:p>
              <a:pPr>
                <a:spcBef>
                  <a:spcPct val="50000"/>
                </a:spcBef>
              </a:pPr>
              <a:endParaRPr lang="ru-RU" altLang="ru-RU" sz="2400">
                <a:cs typeface="Times New Roman" pitchFamily="18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altLang="ru-RU" sz="2400">
                  <a:cs typeface="Times New Roman" pitchFamily="18" charset="0"/>
                </a:rPr>
                <a:t>B + H2 →  ( </a:t>
              </a:r>
              <a:r>
                <a:rPr lang="ru-RU" altLang="ru-RU" sz="2400">
                  <a:cs typeface="Times New Roman" pitchFamily="18" charset="0"/>
                </a:rPr>
                <a:t> высока энергия связи Н-Н)</a:t>
              </a:r>
              <a:endParaRPr lang="en-US" altLang="ru-RU" sz="2400">
                <a:cs typeface="Times New Roman" pitchFamily="18" charset="0"/>
              </a:endParaRPr>
            </a:p>
          </p:txBody>
        </p:sp>
        <p:sp>
          <p:nvSpPr>
            <p:cNvPr id="126985" name="Text Box 8"/>
            <p:cNvSpPr txBox="1">
              <a:spLocks noChangeArrowheads="1"/>
            </p:cNvSpPr>
            <p:nvPr/>
          </p:nvSpPr>
          <p:spPr bwMode="auto">
            <a:xfrm>
              <a:off x="1973" y="2160"/>
              <a:ext cx="9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>
                  <a:cs typeface="Times New Roman" pitchFamily="18" charset="0"/>
                </a:rPr>
                <a:t>диборан</a:t>
              </a:r>
            </a:p>
          </p:txBody>
        </p:sp>
        <p:sp>
          <p:nvSpPr>
            <p:cNvPr id="126986" name="Line 9"/>
            <p:cNvSpPr>
              <a:spLocks noChangeShapeType="1"/>
            </p:cNvSpPr>
            <p:nvPr/>
          </p:nvSpPr>
          <p:spPr bwMode="auto">
            <a:xfrm>
              <a:off x="703" y="2659"/>
              <a:ext cx="182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6987" name="Line 10"/>
            <p:cNvSpPr>
              <a:spLocks noChangeShapeType="1"/>
            </p:cNvSpPr>
            <p:nvPr/>
          </p:nvSpPr>
          <p:spPr bwMode="auto">
            <a:xfrm flipH="1">
              <a:off x="748" y="2614"/>
              <a:ext cx="136" cy="2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00A5A2-F6AD-4FCE-A865-34A68DA95F65}" type="slidenum">
              <a:rPr lang="ru-RU" altLang="ru-RU" smtClean="0"/>
              <a:pPr/>
              <a:t>123</a:t>
            </a:fld>
            <a:endParaRPr lang="ru-RU" altLang="ru-RU" smtClean="0"/>
          </a:p>
        </p:txBody>
      </p:sp>
      <p:grpSp>
        <p:nvGrpSpPr>
          <p:cNvPr id="128003" name="Group 2"/>
          <p:cNvGrpSpPr>
            <a:grpSpLocks/>
          </p:cNvGrpSpPr>
          <p:nvPr/>
        </p:nvGrpSpPr>
        <p:grpSpPr bwMode="auto">
          <a:xfrm>
            <a:off x="34925" y="0"/>
            <a:ext cx="9144000" cy="6323013"/>
            <a:chOff x="22" y="0"/>
            <a:chExt cx="5760" cy="3983"/>
          </a:xfrm>
        </p:grpSpPr>
        <p:sp>
          <p:nvSpPr>
            <p:cNvPr id="128004" name="Text Box 3"/>
            <p:cNvSpPr txBox="1">
              <a:spLocks noChangeArrowheads="1"/>
            </p:cNvSpPr>
            <p:nvPr/>
          </p:nvSpPr>
          <p:spPr bwMode="auto">
            <a:xfrm>
              <a:off x="793" y="0"/>
              <a:ext cx="426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b="1" u="sng">
                  <a:cs typeface="Times New Roman" pitchFamily="18" charset="0"/>
                </a:rPr>
                <a:t>СТРОЕНИЕ БОРАНОВ</a:t>
              </a:r>
            </a:p>
          </p:txBody>
        </p:sp>
        <p:sp>
          <p:nvSpPr>
            <p:cNvPr id="128005" name="Text Box 4"/>
            <p:cNvSpPr txBox="1">
              <a:spLocks noChangeArrowheads="1"/>
            </p:cNvSpPr>
            <p:nvPr/>
          </p:nvSpPr>
          <p:spPr bwMode="auto">
            <a:xfrm>
              <a:off x="22" y="210"/>
              <a:ext cx="5760" cy="1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Бороводороды – соединения с дефицитом электронов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В В</a:t>
              </a:r>
              <a:r>
                <a:rPr lang="ru-RU" altLang="ru-RU" sz="2400" baseline="-250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6</a:t>
              </a:r>
              <a:r>
                <a:rPr lang="ru-RU" altLang="ru-RU" sz="2400">
                  <a:cs typeface="Times New Roman" pitchFamily="18" charset="0"/>
                </a:rPr>
                <a:t> – общее число электронов 12, т.е. их не хватает для образования 8 обычных двухэелектронных связей (16 е)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ПРИЧИНА: образование </a:t>
              </a:r>
              <a:r>
                <a:rPr lang="ru-RU" altLang="ru-RU" sz="2400">
                  <a:solidFill>
                    <a:schemeClr val="accent2"/>
                  </a:solidFill>
                  <a:cs typeface="Times New Roman" pitchFamily="18" charset="0"/>
                </a:rPr>
                <a:t>двухэлектронных трехцентровых</a:t>
              </a:r>
              <a:r>
                <a:rPr lang="ru-RU" altLang="ru-RU" sz="2400">
                  <a:cs typeface="Times New Roman" pitchFamily="18" charset="0"/>
                </a:rPr>
                <a:t> связей</a:t>
              </a:r>
            </a:p>
          </p:txBody>
        </p:sp>
        <p:grpSp>
          <p:nvGrpSpPr>
            <p:cNvPr id="128006" name="Group 5"/>
            <p:cNvGrpSpPr>
              <a:grpSpLocks/>
            </p:cNvGrpSpPr>
            <p:nvPr/>
          </p:nvGrpSpPr>
          <p:grpSpPr bwMode="auto">
            <a:xfrm>
              <a:off x="158" y="1434"/>
              <a:ext cx="3855" cy="1678"/>
              <a:chOff x="748" y="1979"/>
              <a:chExt cx="3855" cy="1678"/>
            </a:xfrm>
          </p:grpSpPr>
          <p:sp>
            <p:nvSpPr>
              <p:cNvPr id="128030" name="AutoShape 6"/>
              <p:cNvSpPr>
                <a:spLocks noChangeArrowheads="1"/>
              </p:cNvSpPr>
              <p:nvPr/>
            </p:nvSpPr>
            <p:spPr bwMode="auto">
              <a:xfrm>
                <a:off x="975" y="2478"/>
                <a:ext cx="3357" cy="725"/>
              </a:xfrm>
              <a:prstGeom prst="flowChartInputOutpu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8031" name="Text Box 7"/>
              <p:cNvSpPr txBox="1">
                <a:spLocks noChangeArrowheads="1"/>
              </p:cNvSpPr>
              <p:nvPr/>
            </p:nvSpPr>
            <p:spPr bwMode="auto">
              <a:xfrm>
                <a:off x="1837" y="2659"/>
                <a:ext cx="31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altLang="ru-RU" sz="2400">
                    <a:cs typeface="Times New Roman" pitchFamily="18" charset="0"/>
                  </a:rPr>
                  <a:t>В</a:t>
                </a:r>
              </a:p>
            </p:txBody>
          </p:sp>
          <p:sp>
            <p:nvSpPr>
              <p:cNvPr id="128032" name="Text Box 8"/>
              <p:cNvSpPr txBox="1">
                <a:spLocks noChangeArrowheads="1"/>
              </p:cNvSpPr>
              <p:nvPr/>
            </p:nvSpPr>
            <p:spPr bwMode="auto">
              <a:xfrm>
                <a:off x="3107" y="2659"/>
                <a:ext cx="317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altLang="ru-RU" sz="2400">
                    <a:cs typeface="Times New Roman" pitchFamily="18" charset="0"/>
                  </a:rPr>
                  <a:t>В</a:t>
                </a:r>
              </a:p>
            </p:txBody>
          </p:sp>
          <p:sp>
            <p:nvSpPr>
              <p:cNvPr id="128033" name="Oval 9"/>
              <p:cNvSpPr>
                <a:spLocks noChangeArrowheads="1"/>
              </p:cNvSpPr>
              <p:nvPr/>
            </p:nvSpPr>
            <p:spPr bwMode="auto">
              <a:xfrm>
                <a:off x="3470" y="3113"/>
                <a:ext cx="453" cy="408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b="1">
                    <a:solidFill>
                      <a:schemeClr val="bg1"/>
                    </a:solidFill>
                    <a:cs typeface="Times New Roman" pitchFamily="18" charset="0"/>
                  </a:rPr>
                  <a:t>Н</a:t>
                </a:r>
              </a:p>
            </p:txBody>
          </p:sp>
          <p:sp>
            <p:nvSpPr>
              <p:cNvPr id="128034" name="Oval 10"/>
              <p:cNvSpPr>
                <a:spLocks noChangeArrowheads="1"/>
              </p:cNvSpPr>
              <p:nvPr/>
            </p:nvSpPr>
            <p:spPr bwMode="auto">
              <a:xfrm>
                <a:off x="2472" y="1979"/>
                <a:ext cx="453" cy="408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b="1">
                    <a:solidFill>
                      <a:schemeClr val="bg1"/>
                    </a:solidFill>
                    <a:cs typeface="Times New Roman" pitchFamily="18" charset="0"/>
                  </a:rPr>
                  <a:t>Н</a:t>
                </a:r>
              </a:p>
            </p:txBody>
          </p:sp>
          <p:sp>
            <p:nvSpPr>
              <p:cNvPr id="128035" name="Oval 11"/>
              <p:cNvSpPr>
                <a:spLocks noChangeArrowheads="1"/>
              </p:cNvSpPr>
              <p:nvPr/>
            </p:nvSpPr>
            <p:spPr bwMode="auto">
              <a:xfrm>
                <a:off x="748" y="2976"/>
                <a:ext cx="453" cy="408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b="1">
                    <a:solidFill>
                      <a:schemeClr val="bg1"/>
                    </a:solidFill>
                    <a:cs typeface="Times New Roman" pitchFamily="18" charset="0"/>
                  </a:rPr>
                  <a:t>Н</a:t>
                </a:r>
              </a:p>
            </p:txBody>
          </p:sp>
          <p:sp>
            <p:nvSpPr>
              <p:cNvPr id="128036" name="Oval 12"/>
              <p:cNvSpPr>
                <a:spLocks noChangeArrowheads="1"/>
              </p:cNvSpPr>
              <p:nvPr/>
            </p:nvSpPr>
            <p:spPr bwMode="auto">
              <a:xfrm>
                <a:off x="2426" y="3249"/>
                <a:ext cx="453" cy="408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b="1">
                    <a:solidFill>
                      <a:schemeClr val="bg1"/>
                    </a:solidFill>
                    <a:cs typeface="Times New Roman" pitchFamily="18" charset="0"/>
                  </a:rPr>
                  <a:t>Н</a:t>
                </a:r>
              </a:p>
            </p:txBody>
          </p:sp>
          <p:sp>
            <p:nvSpPr>
              <p:cNvPr id="128037" name="Oval 13"/>
              <p:cNvSpPr>
                <a:spLocks noChangeArrowheads="1"/>
              </p:cNvSpPr>
              <p:nvPr/>
            </p:nvSpPr>
            <p:spPr bwMode="auto">
              <a:xfrm>
                <a:off x="1383" y="2205"/>
                <a:ext cx="453" cy="408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b="1">
                    <a:solidFill>
                      <a:schemeClr val="bg1"/>
                    </a:solidFill>
                    <a:cs typeface="Times New Roman" pitchFamily="18" charset="0"/>
                  </a:rPr>
                  <a:t>Н</a:t>
                </a:r>
              </a:p>
            </p:txBody>
          </p:sp>
          <p:sp>
            <p:nvSpPr>
              <p:cNvPr id="128038" name="Freeform 14"/>
              <p:cNvSpPr>
                <a:spLocks/>
              </p:cNvSpPr>
              <p:nvPr/>
            </p:nvSpPr>
            <p:spPr bwMode="auto">
              <a:xfrm>
                <a:off x="1595" y="2463"/>
                <a:ext cx="317" cy="339"/>
              </a:xfrm>
              <a:custGeom>
                <a:avLst/>
                <a:gdLst>
                  <a:gd name="T0" fmla="*/ 287 w 317"/>
                  <a:gd name="T1" fmla="*/ 332 h 339"/>
                  <a:gd name="T2" fmla="*/ 60 w 317"/>
                  <a:gd name="T3" fmla="*/ 196 h 339"/>
                  <a:gd name="T4" fmla="*/ 15 w 317"/>
                  <a:gd name="T5" fmla="*/ 60 h 339"/>
                  <a:gd name="T6" fmla="*/ 151 w 317"/>
                  <a:gd name="T7" fmla="*/ 15 h 339"/>
                  <a:gd name="T8" fmla="*/ 242 w 317"/>
                  <a:gd name="T9" fmla="*/ 151 h 339"/>
                  <a:gd name="T10" fmla="*/ 287 w 317"/>
                  <a:gd name="T11" fmla="*/ 332 h 3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17"/>
                  <a:gd name="T19" fmla="*/ 0 h 339"/>
                  <a:gd name="T20" fmla="*/ 317 w 317"/>
                  <a:gd name="T21" fmla="*/ 339 h 3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17" h="339">
                    <a:moveTo>
                      <a:pt x="287" y="332"/>
                    </a:moveTo>
                    <a:cubicBezTo>
                      <a:pt x="257" y="339"/>
                      <a:pt x="105" y="241"/>
                      <a:pt x="60" y="196"/>
                    </a:cubicBezTo>
                    <a:cubicBezTo>
                      <a:pt x="15" y="151"/>
                      <a:pt x="0" y="90"/>
                      <a:pt x="15" y="60"/>
                    </a:cubicBezTo>
                    <a:cubicBezTo>
                      <a:pt x="30" y="30"/>
                      <a:pt x="113" y="0"/>
                      <a:pt x="151" y="15"/>
                    </a:cubicBezTo>
                    <a:cubicBezTo>
                      <a:pt x="189" y="30"/>
                      <a:pt x="212" y="98"/>
                      <a:pt x="242" y="151"/>
                    </a:cubicBezTo>
                    <a:cubicBezTo>
                      <a:pt x="272" y="204"/>
                      <a:pt x="317" y="325"/>
                      <a:pt x="287" y="33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8039" name="Freeform 15"/>
              <p:cNvSpPr>
                <a:spLocks/>
              </p:cNvSpPr>
              <p:nvPr/>
            </p:nvSpPr>
            <p:spPr bwMode="auto">
              <a:xfrm rot="10352486">
                <a:off x="3288" y="2840"/>
                <a:ext cx="363" cy="409"/>
              </a:xfrm>
              <a:custGeom>
                <a:avLst/>
                <a:gdLst>
                  <a:gd name="T0" fmla="*/ 567 w 317"/>
                  <a:gd name="T1" fmla="*/ 851 h 339"/>
                  <a:gd name="T2" fmla="*/ 118 w 317"/>
                  <a:gd name="T3" fmla="*/ 501 h 339"/>
                  <a:gd name="T4" fmla="*/ 29 w 317"/>
                  <a:gd name="T5" fmla="*/ 153 h 339"/>
                  <a:gd name="T6" fmla="*/ 298 w 317"/>
                  <a:gd name="T7" fmla="*/ 40 h 339"/>
                  <a:gd name="T8" fmla="*/ 476 w 317"/>
                  <a:gd name="T9" fmla="*/ 386 h 339"/>
                  <a:gd name="T10" fmla="*/ 567 w 317"/>
                  <a:gd name="T11" fmla="*/ 851 h 3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17"/>
                  <a:gd name="T19" fmla="*/ 0 h 339"/>
                  <a:gd name="T20" fmla="*/ 317 w 317"/>
                  <a:gd name="T21" fmla="*/ 339 h 3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17" h="339">
                    <a:moveTo>
                      <a:pt x="287" y="332"/>
                    </a:moveTo>
                    <a:cubicBezTo>
                      <a:pt x="257" y="339"/>
                      <a:pt x="105" y="241"/>
                      <a:pt x="60" y="196"/>
                    </a:cubicBezTo>
                    <a:cubicBezTo>
                      <a:pt x="15" y="151"/>
                      <a:pt x="0" y="90"/>
                      <a:pt x="15" y="60"/>
                    </a:cubicBezTo>
                    <a:cubicBezTo>
                      <a:pt x="30" y="30"/>
                      <a:pt x="113" y="0"/>
                      <a:pt x="151" y="15"/>
                    </a:cubicBezTo>
                    <a:cubicBezTo>
                      <a:pt x="189" y="30"/>
                      <a:pt x="212" y="98"/>
                      <a:pt x="242" y="151"/>
                    </a:cubicBezTo>
                    <a:cubicBezTo>
                      <a:pt x="272" y="204"/>
                      <a:pt x="317" y="325"/>
                      <a:pt x="287" y="33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8040" name="Freeform 16"/>
              <p:cNvSpPr>
                <a:spLocks/>
              </p:cNvSpPr>
              <p:nvPr/>
            </p:nvSpPr>
            <p:spPr bwMode="auto">
              <a:xfrm rot="-9343751">
                <a:off x="1146" y="2690"/>
                <a:ext cx="632" cy="655"/>
              </a:xfrm>
              <a:custGeom>
                <a:avLst/>
                <a:gdLst>
                  <a:gd name="T0" fmla="*/ 0 w 728"/>
                  <a:gd name="T1" fmla="*/ 1207 h 562"/>
                  <a:gd name="T2" fmla="*/ 213 w 728"/>
                  <a:gd name="T3" fmla="*/ 190 h 562"/>
                  <a:gd name="T4" fmla="*/ 342 w 728"/>
                  <a:gd name="T5" fmla="*/ 68 h 562"/>
                  <a:gd name="T6" fmla="*/ 312 w 728"/>
                  <a:gd name="T7" fmla="*/ 516 h 562"/>
                  <a:gd name="T8" fmla="*/ 177 w 728"/>
                  <a:gd name="T9" fmla="*/ 844 h 562"/>
                  <a:gd name="T10" fmla="*/ 0 w 728"/>
                  <a:gd name="T11" fmla="*/ 1207 h 5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8"/>
                  <a:gd name="T19" fmla="*/ 0 h 562"/>
                  <a:gd name="T20" fmla="*/ 728 w 728"/>
                  <a:gd name="T21" fmla="*/ 562 h 5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8" h="562">
                    <a:moveTo>
                      <a:pt x="0" y="562"/>
                    </a:moveTo>
                    <a:cubicBezTo>
                      <a:pt x="8" y="497"/>
                      <a:pt x="315" y="176"/>
                      <a:pt x="431" y="88"/>
                    </a:cubicBezTo>
                    <a:cubicBezTo>
                      <a:pt x="547" y="0"/>
                      <a:pt x="662" y="7"/>
                      <a:pt x="695" y="32"/>
                    </a:cubicBezTo>
                    <a:cubicBezTo>
                      <a:pt x="728" y="57"/>
                      <a:pt x="687" y="180"/>
                      <a:pt x="631" y="240"/>
                    </a:cubicBezTo>
                    <a:cubicBezTo>
                      <a:pt x="575" y="300"/>
                      <a:pt x="464" y="338"/>
                      <a:pt x="359" y="392"/>
                    </a:cubicBezTo>
                    <a:cubicBezTo>
                      <a:pt x="254" y="446"/>
                      <a:pt x="75" y="527"/>
                      <a:pt x="0" y="56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8041" name="Freeform 17"/>
              <p:cNvSpPr>
                <a:spLocks/>
              </p:cNvSpPr>
              <p:nvPr/>
            </p:nvSpPr>
            <p:spPr bwMode="auto">
              <a:xfrm rot="647010">
                <a:off x="2067" y="2208"/>
                <a:ext cx="491" cy="578"/>
              </a:xfrm>
              <a:custGeom>
                <a:avLst/>
                <a:gdLst>
                  <a:gd name="T0" fmla="*/ 0 w 728"/>
                  <a:gd name="T1" fmla="*/ 646 h 562"/>
                  <a:gd name="T2" fmla="*/ 60 w 728"/>
                  <a:gd name="T3" fmla="*/ 103 h 562"/>
                  <a:gd name="T4" fmla="*/ 97 w 728"/>
                  <a:gd name="T5" fmla="*/ 37 h 562"/>
                  <a:gd name="T6" fmla="*/ 88 w 728"/>
                  <a:gd name="T7" fmla="*/ 276 h 562"/>
                  <a:gd name="T8" fmla="*/ 50 w 728"/>
                  <a:gd name="T9" fmla="*/ 450 h 562"/>
                  <a:gd name="T10" fmla="*/ 0 w 728"/>
                  <a:gd name="T11" fmla="*/ 646 h 5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8"/>
                  <a:gd name="T19" fmla="*/ 0 h 562"/>
                  <a:gd name="T20" fmla="*/ 728 w 728"/>
                  <a:gd name="T21" fmla="*/ 562 h 5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8" h="562">
                    <a:moveTo>
                      <a:pt x="0" y="562"/>
                    </a:moveTo>
                    <a:cubicBezTo>
                      <a:pt x="8" y="497"/>
                      <a:pt x="315" y="176"/>
                      <a:pt x="431" y="88"/>
                    </a:cubicBezTo>
                    <a:cubicBezTo>
                      <a:pt x="547" y="0"/>
                      <a:pt x="662" y="7"/>
                      <a:pt x="695" y="32"/>
                    </a:cubicBezTo>
                    <a:cubicBezTo>
                      <a:pt x="728" y="57"/>
                      <a:pt x="687" y="180"/>
                      <a:pt x="631" y="240"/>
                    </a:cubicBezTo>
                    <a:cubicBezTo>
                      <a:pt x="575" y="300"/>
                      <a:pt x="464" y="338"/>
                      <a:pt x="359" y="392"/>
                    </a:cubicBezTo>
                    <a:cubicBezTo>
                      <a:pt x="254" y="446"/>
                      <a:pt x="75" y="527"/>
                      <a:pt x="0" y="56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8042" name="Freeform 18"/>
              <p:cNvSpPr>
                <a:spLocks/>
              </p:cNvSpPr>
              <p:nvPr/>
            </p:nvSpPr>
            <p:spPr bwMode="auto">
              <a:xfrm rot="-5925414">
                <a:off x="2715" y="2272"/>
                <a:ext cx="550" cy="408"/>
              </a:xfrm>
              <a:custGeom>
                <a:avLst/>
                <a:gdLst>
                  <a:gd name="T0" fmla="*/ 0 w 728"/>
                  <a:gd name="T1" fmla="*/ 113 h 562"/>
                  <a:gd name="T2" fmla="*/ 107 w 728"/>
                  <a:gd name="T3" fmla="*/ 17 h 562"/>
                  <a:gd name="T4" fmla="*/ 171 w 728"/>
                  <a:gd name="T5" fmla="*/ 7 h 562"/>
                  <a:gd name="T6" fmla="*/ 155 w 728"/>
                  <a:gd name="T7" fmla="*/ 48 h 562"/>
                  <a:gd name="T8" fmla="*/ 88 w 728"/>
                  <a:gd name="T9" fmla="*/ 79 h 562"/>
                  <a:gd name="T10" fmla="*/ 0 w 728"/>
                  <a:gd name="T11" fmla="*/ 113 h 5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8"/>
                  <a:gd name="T19" fmla="*/ 0 h 562"/>
                  <a:gd name="T20" fmla="*/ 728 w 728"/>
                  <a:gd name="T21" fmla="*/ 562 h 5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8" h="562">
                    <a:moveTo>
                      <a:pt x="0" y="562"/>
                    </a:moveTo>
                    <a:cubicBezTo>
                      <a:pt x="8" y="497"/>
                      <a:pt x="315" y="176"/>
                      <a:pt x="431" y="88"/>
                    </a:cubicBezTo>
                    <a:cubicBezTo>
                      <a:pt x="547" y="0"/>
                      <a:pt x="662" y="7"/>
                      <a:pt x="695" y="32"/>
                    </a:cubicBezTo>
                    <a:cubicBezTo>
                      <a:pt x="728" y="57"/>
                      <a:pt x="687" y="180"/>
                      <a:pt x="631" y="240"/>
                    </a:cubicBezTo>
                    <a:cubicBezTo>
                      <a:pt x="575" y="300"/>
                      <a:pt x="464" y="338"/>
                      <a:pt x="359" y="392"/>
                    </a:cubicBezTo>
                    <a:cubicBezTo>
                      <a:pt x="254" y="446"/>
                      <a:pt x="75" y="527"/>
                      <a:pt x="0" y="56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8043" name="Freeform 19"/>
              <p:cNvSpPr>
                <a:spLocks/>
              </p:cNvSpPr>
              <p:nvPr/>
            </p:nvSpPr>
            <p:spPr bwMode="auto">
              <a:xfrm rot="3737018">
                <a:off x="1983" y="2963"/>
                <a:ext cx="685" cy="330"/>
              </a:xfrm>
              <a:custGeom>
                <a:avLst/>
                <a:gdLst>
                  <a:gd name="T0" fmla="*/ 0 w 728"/>
                  <a:gd name="T1" fmla="*/ 39 h 562"/>
                  <a:gd name="T2" fmla="*/ 318 w 728"/>
                  <a:gd name="T3" fmla="*/ 6 h 562"/>
                  <a:gd name="T4" fmla="*/ 513 w 728"/>
                  <a:gd name="T5" fmla="*/ 2 h 562"/>
                  <a:gd name="T6" fmla="*/ 466 w 728"/>
                  <a:gd name="T7" fmla="*/ 17 h 562"/>
                  <a:gd name="T8" fmla="*/ 264 w 728"/>
                  <a:gd name="T9" fmla="*/ 27 h 562"/>
                  <a:gd name="T10" fmla="*/ 0 w 728"/>
                  <a:gd name="T11" fmla="*/ 39 h 5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8"/>
                  <a:gd name="T19" fmla="*/ 0 h 562"/>
                  <a:gd name="T20" fmla="*/ 728 w 728"/>
                  <a:gd name="T21" fmla="*/ 562 h 5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8" h="562">
                    <a:moveTo>
                      <a:pt x="0" y="562"/>
                    </a:moveTo>
                    <a:cubicBezTo>
                      <a:pt x="8" y="497"/>
                      <a:pt x="315" y="176"/>
                      <a:pt x="431" y="88"/>
                    </a:cubicBezTo>
                    <a:cubicBezTo>
                      <a:pt x="547" y="0"/>
                      <a:pt x="662" y="7"/>
                      <a:pt x="695" y="32"/>
                    </a:cubicBezTo>
                    <a:cubicBezTo>
                      <a:pt x="728" y="57"/>
                      <a:pt x="687" y="180"/>
                      <a:pt x="631" y="240"/>
                    </a:cubicBezTo>
                    <a:cubicBezTo>
                      <a:pt x="575" y="300"/>
                      <a:pt x="464" y="338"/>
                      <a:pt x="359" y="392"/>
                    </a:cubicBezTo>
                    <a:cubicBezTo>
                      <a:pt x="254" y="446"/>
                      <a:pt x="75" y="527"/>
                      <a:pt x="0" y="56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8044" name="Freeform 20"/>
              <p:cNvSpPr>
                <a:spLocks/>
              </p:cNvSpPr>
              <p:nvPr/>
            </p:nvSpPr>
            <p:spPr bwMode="auto">
              <a:xfrm rot="-9714741">
                <a:off x="2752" y="2809"/>
                <a:ext cx="314" cy="620"/>
              </a:xfrm>
              <a:custGeom>
                <a:avLst/>
                <a:gdLst>
                  <a:gd name="T0" fmla="*/ 0 w 728"/>
                  <a:gd name="T1" fmla="*/ 919 h 562"/>
                  <a:gd name="T2" fmla="*/ 6 w 728"/>
                  <a:gd name="T3" fmla="*/ 143 h 562"/>
                  <a:gd name="T4" fmla="*/ 10 w 728"/>
                  <a:gd name="T5" fmla="*/ 52 h 562"/>
                  <a:gd name="T6" fmla="*/ 9 w 728"/>
                  <a:gd name="T7" fmla="*/ 392 h 562"/>
                  <a:gd name="T8" fmla="*/ 6 w 728"/>
                  <a:gd name="T9" fmla="*/ 640 h 562"/>
                  <a:gd name="T10" fmla="*/ 0 w 728"/>
                  <a:gd name="T11" fmla="*/ 919 h 5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8"/>
                  <a:gd name="T19" fmla="*/ 0 h 562"/>
                  <a:gd name="T20" fmla="*/ 728 w 728"/>
                  <a:gd name="T21" fmla="*/ 562 h 5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8" h="562">
                    <a:moveTo>
                      <a:pt x="0" y="562"/>
                    </a:moveTo>
                    <a:cubicBezTo>
                      <a:pt x="8" y="497"/>
                      <a:pt x="315" y="176"/>
                      <a:pt x="431" y="88"/>
                    </a:cubicBezTo>
                    <a:cubicBezTo>
                      <a:pt x="547" y="0"/>
                      <a:pt x="662" y="7"/>
                      <a:pt x="695" y="32"/>
                    </a:cubicBezTo>
                    <a:cubicBezTo>
                      <a:pt x="728" y="57"/>
                      <a:pt x="687" y="180"/>
                      <a:pt x="631" y="240"/>
                    </a:cubicBezTo>
                    <a:cubicBezTo>
                      <a:pt x="575" y="300"/>
                      <a:pt x="464" y="338"/>
                      <a:pt x="359" y="392"/>
                    </a:cubicBezTo>
                    <a:cubicBezTo>
                      <a:pt x="254" y="446"/>
                      <a:pt x="75" y="527"/>
                      <a:pt x="0" y="56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8045" name="Oval 21"/>
              <p:cNvSpPr>
                <a:spLocks noChangeArrowheads="1"/>
              </p:cNvSpPr>
              <p:nvPr/>
            </p:nvSpPr>
            <p:spPr bwMode="auto">
              <a:xfrm>
                <a:off x="4150" y="2251"/>
                <a:ext cx="453" cy="408"/>
              </a:xfrm>
              <a:prstGeom prst="ellipse">
                <a:avLst/>
              </a:prstGeom>
              <a:solidFill>
                <a:srgbClr val="0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b="1">
                    <a:solidFill>
                      <a:schemeClr val="bg1"/>
                    </a:solidFill>
                    <a:cs typeface="Times New Roman" pitchFamily="18" charset="0"/>
                  </a:rPr>
                  <a:t>Н</a:t>
                </a:r>
              </a:p>
            </p:txBody>
          </p:sp>
          <p:sp>
            <p:nvSpPr>
              <p:cNvPr id="128046" name="Freeform 22"/>
              <p:cNvSpPr>
                <a:spLocks/>
              </p:cNvSpPr>
              <p:nvPr/>
            </p:nvSpPr>
            <p:spPr bwMode="auto">
              <a:xfrm rot="1519422">
                <a:off x="3476" y="2242"/>
                <a:ext cx="676" cy="711"/>
              </a:xfrm>
              <a:custGeom>
                <a:avLst/>
                <a:gdLst>
                  <a:gd name="T0" fmla="*/ 0 w 728"/>
                  <a:gd name="T1" fmla="*/ 1823 h 562"/>
                  <a:gd name="T2" fmla="*/ 297 w 728"/>
                  <a:gd name="T3" fmla="*/ 283 h 562"/>
                  <a:gd name="T4" fmla="*/ 479 w 728"/>
                  <a:gd name="T5" fmla="*/ 104 h 562"/>
                  <a:gd name="T6" fmla="*/ 435 w 728"/>
                  <a:gd name="T7" fmla="*/ 779 h 562"/>
                  <a:gd name="T8" fmla="*/ 248 w 728"/>
                  <a:gd name="T9" fmla="*/ 1271 h 562"/>
                  <a:gd name="T10" fmla="*/ 0 w 728"/>
                  <a:gd name="T11" fmla="*/ 1823 h 5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28"/>
                  <a:gd name="T19" fmla="*/ 0 h 562"/>
                  <a:gd name="T20" fmla="*/ 728 w 728"/>
                  <a:gd name="T21" fmla="*/ 562 h 5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28" h="562">
                    <a:moveTo>
                      <a:pt x="0" y="562"/>
                    </a:moveTo>
                    <a:cubicBezTo>
                      <a:pt x="8" y="497"/>
                      <a:pt x="315" y="176"/>
                      <a:pt x="431" y="88"/>
                    </a:cubicBezTo>
                    <a:cubicBezTo>
                      <a:pt x="547" y="0"/>
                      <a:pt x="662" y="7"/>
                      <a:pt x="695" y="32"/>
                    </a:cubicBezTo>
                    <a:cubicBezTo>
                      <a:pt x="728" y="57"/>
                      <a:pt x="687" y="180"/>
                      <a:pt x="631" y="240"/>
                    </a:cubicBezTo>
                    <a:cubicBezTo>
                      <a:pt x="575" y="300"/>
                      <a:pt x="464" y="338"/>
                      <a:pt x="359" y="392"/>
                    </a:cubicBezTo>
                    <a:cubicBezTo>
                      <a:pt x="254" y="446"/>
                      <a:pt x="75" y="527"/>
                      <a:pt x="0" y="56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8007" name="Text Box 23"/>
            <p:cNvSpPr txBox="1">
              <a:spLocks noChangeArrowheads="1"/>
            </p:cNvSpPr>
            <p:nvPr/>
          </p:nvSpPr>
          <p:spPr bwMode="auto">
            <a:xfrm>
              <a:off x="3878" y="3294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В</a:t>
              </a:r>
            </a:p>
          </p:txBody>
        </p:sp>
        <p:sp>
          <p:nvSpPr>
            <p:cNvPr id="128008" name="Text Box 24"/>
            <p:cNvSpPr txBox="1">
              <a:spLocks noChangeArrowheads="1"/>
            </p:cNvSpPr>
            <p:nvPr/>
          </p:nvSpPr>
          <p:spPr bwMode="auto">
            <a:xfrm>
              <a:off x="5012" y="3294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В</a:t>
              </a:r>
            </a:p>
          </p:txBody>
        </p:sp>
        <p:sp>
          <p:nvSpPr>
            <p:cNvPr id="128009" name="Text Box 25"/>
            <p:cNvSpPr txBox="1">
              <a:spLocks noChangeArrowheads="1"/>
            </p:cNvSpPr>
            <p:nvPr/>
          </p:nvSpPr>
          <p:spPr bwMode="auto">
            <a:xfrm>
              <a:off x="4468" y="2931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Н</a:t>
              </a:r>
            </a:p>
          </p:txBody>
        </p:sp>
        <p:sp>
          <p:nvSpPr>
            <p:cNvPr id="128010" name="Text Box 26"/>
            <p:cNvSpPr txBox="1">
              <a:spLocks noChangeArrowheads="1"/>
            </p:cNvSpPr>
            <p:nvPr/>
          </p:nvSpPr>
          <p:spPr bwMode="auto">
            <a:xfrm>
              <a:off x="4468" y="3657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Н</a:t>
              </a:r>
            </a:p>
          </p:txBody>
        </p:sp>
        <p:sp>
          <p:nvSpPr>
            <p:cNvPr id="128011" name="Oval 27"/>
            <p:cNvSpPr>
              <a:spLocks noChangeArrowheads="1"/>
            </p:cNvSpPr>
            <p:nvPr/>
          </p:nvSpPr>
          <p:spPr bwMode="auto">
            <a:xfrm>
              <a:off x="4740" y="3113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8012" name="Oval 28"/>
            <p:cNvSpPr>
              <a:spLocks noChangeArrowheads="1"/>
            </p:cNvSpPr>
            <p:nvPr/>
          </p:nvSpPr>
          <p:spPr bwMode="auto">
            <a:xfrm>
              <a:off x="4377" y="3113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8013" name="Oval 29"/>
            <p:cNvSpPr>
              <a:spLocks noChangeArrowheads="1"/>
            </p:cNvSpPr>
            <p:nvPr/>
          </p:nvSpPr>
          <p:spPr bwMode="auto">
            <a:xfrm>
              <a:off x="4740" y="3702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8014" name="Oval 30"/>
            <p:cNvSpPr>
              <a:spLocks noChangeArrowheads="1"/>
            </p:cNvSpPr>
            <p:nvPr/>
          </p:nvSpPr>
          <p:spPr bwMode="auto">
            <a:xfrm>
              <a:off x="4377" y="3702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28015" name="Line 31"/>
            <p:cNvSpPr>
              <a:spLocks noChangeShapeType="1"/>
            </p:cNvSpPr>
            <p:nvPr/>
          </p:nvSpPr>
          <p:spPr bwMode="auto">
            <a:xfrm>
              <a:off x="3787" y="3249"/>
              <a:ext cx="136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016" name="Line 32"/>
            <p:cNvSpPr>
              <a:spLocks noChangeShapeType="1"/>
            </p:cNvSpPr>
            <p:nvPr/>
          </p:nvSpPr>
          <p:spPr bwMode="auto">
            <a:xfrm>
              <a:off x="5193" y="3521"/>
              <a:ext cx="136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017" name="Line 33"/>
            <p:cNvSpPr>
              <a:spLocks noChangeShapeType="1"/>
            </p:cNvSpPr>
            <p:nvPr/>
          </p:nvSpPr>
          <p:spPr bwMode="auto">
            <a:xfrm flipH="1">
              <a:off x="3787" y="3521"/>
              <a:ext cx="136" cy="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018" name="Line 34"/>
            <p:cNvSpPr>
              <a:spLocks noChangeShapeType="1"/>
            </p:cNvSpPr>
            <p:nvPr/>
          </p:nvSpPr>
          <p:spPr bwMode="auto">
            <a:xfrm flipH="1">
              <a:off x="5193" y="3249"/>
              <a:ext cx="136" cy="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019" name="Text Box 35"/>
            <p:cNvSpPr txBox="1">
              <a:spLocks noChangeArrowheads="1"/>
            </p:cNvSpPr>
            <p:nvPr/>
          </p:nvSpPr>
          <p:spPr bwMode="auto">
            <a:xfrm>
              <a:off x="5284" y="3113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Н</a:t>
              </a:r>
            </a:p>
          </p:txBody>
        </p:sp>
        <p:sp>
          <p:nvSpPr>
            <p:cNvPr id="128020" name="Text Box 36"/>
            <p:cNvSpPr txBox="1">
              <a:spLocks noChangeArrowheads="1"/>
            </p:cNvSpPr>
            <p:nvPr/>
          </p:nvSpPr>
          <p:spPr bwMode="auto">
            <a:xfrm>
              <a:off x="5284" y="3566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Н</a:t>
              </a:r>
            </a:p>
          </p:txBody>
        </p:sp>
        <p:sp>
          <p:nvSpPr>
            <p:cNvPr id="128021" name="Text Box 37"/>
            <p:cNvSpPr txBox="1">
              <a:spLocks noChangeArrowheads="1"/>
            </p:cNvSpPr>
            <p:nvPr/>
          </p:nvSpPr>
          <p:spPr bwMode="auto">
            <a:xfrm>
              <a:off x="5012" y="3294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В</a:t>
              </a:r>
            </a:p>
          </p:txBody>
        </p:sp>
        <p:sp>
          <p:nvSpPr>
            <p:cNvPr id="128022" name="Text Box 38"/>
            <p:cNvSpPr txBox="1">
              <a:spLocks noChangeArrowheads="1"/>
            </p:cNvSpPr>
            <p:nvPr/>
          </p:nvSpPr>
          <p:spPr bwMode="auto">
            <a:xfrm>
              <a:off x="5284" y="3566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Н</a:t>
              </a:r>
            </a:p>
          </p:txBody>
        </p:sp>
        <p:sp>
          <p:nvSpPr>
            <p:cNvPr id="128023" name="Text Box 39"/>
            <p:cNvSpPr txBox="1">
              <a:spLocks noChangeArrowheads="1"/>
            </p:cNvSpPr>
            <p:nvPr/>
          </p:nvSpPr>
          <p:spPr bwMode="auto">
            <a:xfrm>
              <a:off x="3560" y="3521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Н</a:t>
              </a:r>
            </a:p>
          </p:txBody>
        </p:sp>
        <p:sp>
          <p:nvSpPr>
            <p:cNvPr id="128024" name="Text Box 40"/>
            <p:cNvSpPr txBox="1">
              <a:spLocks noChangeArrowheads="1"/>
            </p:cNvSpPr>
            <p:nvPr/>
          </p:nvSpPr>
          <p:spPr bwMode="auto">
            <a:xfrm>
              <a:off x="3560" y="3067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Н</a:t>
              </a:r>
            </a:p>
          </p:txBody>
        </p:sp>
        <p:sp>
          <p:nvSpPr>
            <p:cNvPr id="128025" name="Freeform 41"/>
            <p:cNvSpPr>
              <a:spLocks/>
            </p:cNvSpPr>
            <p:nvPr/>
          </p:nvSpPr>
          <p:spPr bwMode="auto">
            <a:xfrm>
              <a:off x="4093" y="2836"/>
              <a:ext cx="931" cy="462"/>
            </a:xfrm>
            <a:custGeom>
              <a:avLst/>
              <a:gdLst>
                <a:gd name="T0" fmla="*/ 11 w 931"/>
                <a:gd name="T1" fmla="*/ 380 h 462"/>
                <a:gd name="T2" fmla="*/ 102 w 931"/>
                <a:gd name="T3" fmla="*/ 458 h 462"/>
                <a:gd name="T4" fmla="*/ 375 w 931"/>
                <a:gd name="T5" fmla="*/ 367 h 462"/>
                <a:gd name="T6" fmla="*/ 571 w 931"/>
                <a:gd name="T7" fmla="*/ 388 h 462"/>
                <a:gd name="T8" fmla="*/ 737 w 931"/>
                <a:gd name="T9" fmla="*/ 458 h 462"/>
                <a:gd name="T10" fmla="*/ 919 w 931"/>
                <a:gd name="T11" fmla="*/ 367 h 462"/>
                <a:gd name="T12" fmla="*/ 811 w 931"/>
                <a:gd name="T13" fmla="*/ 148 h 462"/>
                <a:gd name="T14" fmla="*/ 515 w 931"/>
                <a:gd name="T15" fmla="*/ 12 h 462"/>
                <a:gd name="T16" fmla="*/ 211 w 931"/>
                <a:gd name="T17" fmla="*/ 76 h 462"/>
                <a:gd name="T18" fmla="*/ 35 w 931"/>
                <a:gd name="T19" fmla="*/ 260 h 462"/>
                <a:gd name="T20" fmla="*/ 11 w 931"/>
                <a:gd name="T21" fmla="*/ 380 h 4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31"/>
                <a:gd name="T34" fmla="*/ 0 h 462"/>
                <a:gd name="T35" fmla="*/ 931 w 931"/>
                <a:gd name="T36" fmla="*/ 462 h 4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31" h="462">
                  <a:moveTo>
                    <a:pt x="11" y="380"/>
                  </a:moveTo>
                  <a:cubicBezTo>
                    <a:pt x="22" y="413"/>
                    <a:pt x="41" y="460"/>
                    <a:pt x="102" y="458"/>
                  </a:cubicBezTo>
                  <a:cubicBezTo>
                    <a:pt x="163" y="456"/>
                    <a:pt x="297" y="379"/>
                    <a:pt x="375" y="367"/>
                  </a:cubicBezTo>
                  <a:cubicBezTo>
                    <a:pt x="453" y="355"/>
                    <a:pt x="511" y="373"/>
                    <a:pt x="571" y="388"/>
                  </a:cubicBezTo>
                  <a:cubicBezTo>
                    <a:pt x="631" y="403"/>
                    <a:pt x="679" y="462"/>
                    <a:pt x="737" y="458"/>
                  </a:cubicBezTo>
                  <a:cubicBezTo>
                    <a:pt x="795" y="454"/>
                    <a:pt x="907" y="419"/>
                    <a:pt x="919" y="367"/>
                  </a:cubicBezTo>
                  <a:cubicBezTo>
                    <a:pt x="931" y="315"/>
                    <a:pt x="878" y="207"/>
                    <a:pt x="811" y="148"/>
                  </a:cubicBezTo>
                  <a:cubicBezTo>
                    <a:pt x="744" y="89"/>
                    <a:pt x="615" y="24"/>
                    <a:pt x="515" y="12"/>
                  </a:cubicBezTo>
                  <a:cubicBezTo>
                    <a:pt x="415" y="0"/>
                    <a:pt x="291" y="35"/>
                    <a:pt x="211" y="76"/>
                  </a:cubicBezTo>
                  <a:cubicBezTo>
                    <a:pt x="131" y="117"/>
                    <a:pt x="68" y="209"/>
                    <a:pt x="35" y="260"/>
                  </a:cubicBezTo>
                  <a:cubicBezTo>
                    <a:pt x="2" y="311"/>
                    <a:pt x="0" y="347"/>
                    <a:pt x="11" y="380"/>
                  </a:cubicBez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026" name="Freeform 42"/>
            <p:cNvSpPr>
              <a:spLocks/>
            </p:cNvSpPr>
            <p:nvPr/>
          </p:nvSpPr>
          <p:spPr bwMode="auto">
            <a:xfrm rot="10800000">
              <a:off x="4105" y="3521"/>
              <a:ext cx="931" cy="462"/>
            </a:xfrm>
            <a:custGeom>
              <a:avLst/>
              <a:gdLst>
                <a:gd name="T0" fmla="*/ 11 w 931"/>
                <a:gd name="T1" fmla="*/ 380 h 462"/>
                <a:gd name="T2" fmla="*/ 102 w 931"/>
                <a:gd name="T3" fmla="*/ 458 h 462"/>
                <a:gd name="T4" fmla="*/ 375 w 931"/>
                <a:gd name="T5" fmla="*/ 367 h 462"/>
                <a:gd name="T6" fmla="*/ 571 w 931"/>
                <a:gd name="T7" fmla="*/ 388 h 462"/>
                <a:gd name="T8" fmla="*/ 737 w 931"/>
                <a:gd name="T9" fmla="*/ 458 h 462"/>
                <a:gd name="T10" fmla="*/ 919 w 931"/>
                <a:gd name="T11" fmla="*/ 367 h 462"/>
                <a:gd name="T12" fmla="*/ 811 w 931"/>
                <a:gd name="T13" fmla="*/ 148 h 462"/>
                <a:gd name="T14" fmla="*/ 515 w 931"/>
                <a:gd name="T15" fmla="*/ 12 h 462"/>
                <a:gd name="T16" fmla="*/ 211 w 931"/>
                <a:gd name="T17" fmla="*/ 76 h 462"/>
                <a:gd name="T18" fmla="*/ 35 w 931"/>
                <a:gd name="T19" fmla="*/ 260 h 462"/>
                <a:gd name="T20" fmla="*/ 11 w 931"/>
                <a:gd name="T21" fmla="*/ 380 h 4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31"/>
                <a:gd name="T34" fmla="*/ 0 h 462"/>
                <a:gd name="T35" fmla="*/ 931 w 931"/>
                <a:gd name="T36" fmla="*/ 462 h 4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31" h="462">
                  <a:moveTo>
                    <a:pt x="11" y="380"/>
                  </a:moveTo>
                  <a:cubicBezTo>
                    <a:pt x="22" y="413"/>
                    <a:pt x="41" y="460"/>
                    <a:pt x="102" y="458"/>
                  </a:cubicBezTo>
                  <a:cubicBezTo>
                    <a:pt x="163" y="456"/>
                    <a:pt x="297" y="379"/>
                    <a:pt x="375" y="367"/>
                  </a:cubicBezTo>
                  <a:cubicBezTo>
                    <a:pt x="453" y="355"/>
                    <a:pt x="511" y="373"/>
                    <a:pt x="571" y="388"/>
                  </a:cubicBezTo>
                  <a:cubicBezTo>
                    <a:pt x="631" y="403"/>
                    <a:pt x="679" y="462"/>
                    <a:pt x="737" y="458"/>
                  </a:cubicBezTo>
                  <a:cubicBezTo>
                    <a:pt x="795" y="454"/>
                    <a:pt x="907" y="419"/>
                    <a:pt x="919" y="367"/>
                  </a:cubicBezTo>
                  <a:cubicBezTo>
                    <a:pt x="931" y="315"/>
                    <a:pt x="878" y="207"/>
                    <a:pt x="811" y="148"/>
                  </a:cubicBezTo>
                  <a:cubicBezTo>
                    <a:pt x="744" y="89"/>
                    <a:pt x="615" y="24"/>
                    <a:pt x="515" y="12"/>
                  </a:cubicBezTo>
                  <a:cubicBezTo>
                    <a:pt x="415" y="0"/>
                    <a:pt x="291" y="35"/>
                    <a:pt x="211" y="76"/>
                  </a:cubicBezTo>
                  <a:cubicBezTo>
                    <a:pt x="131" y="117"/>
                    <a:pt x="68" y="209"/>
                    <a:pt x="35" y="260"/>
                  </a:cubicBezTo>
                  <a:cubicBezTo>
                    <a:pt x="2" y="311"/>
                    <a:pt x="0" y="347"/>
                    <a:pt x="11" y="380"/>
                  </a:cubicBez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027" name="Text Box 43"/>
            <p:cNvSpPr txBox="1">
              <a:spLocks noChangeArrowheads="1"/>
            </p:cNvSpPr>
            <p:nvPr/>
          </p:nvSpPr>
          <p:spPr bwMode="auto">
            <a:xfrm>
              <a:off x="612" y="3339"/>
              <a:ext cx="244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БАНАНОВАЯ СВЯЗЬ</a:t>
              </a:r>
            </a:p>
          </p:txBody>
        </p:sp>
        <p:sp>
          <p:nvSpPr>
            <p:cNvPr id="128028" name="Line 44"/>
            <p:cNvSpPr>
              <a:spLocks noChangeShapeType="1"/>
            </p:cNvSpPr>
            <p:nvPr/>
          </p:nvSpPr>
          <p:spPr bwMode="auto">
            <a:xfrm flipV="1">
              <a:off x="2653" y="2840"/>
              <a:ext cx="1769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029" name="Line 45"/>
            <p:cNvSpPr>
              <a:spLocks noChangeShapeType="1"/>
            </p:cNvSpPr>
            <p:nvPr/>
          </p:nvSpPr>
          <p:spPr bwMode="auto">
            <a:xfrm>
              <a:off x="2699" y="3521"/>
              <a:ext cx="1678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9F7ACB-D2C3-4ACA-9FBC-CCDE3A0CF633}" type="slidenum">
              <a:rPr lang="ru-RU" altLang="ru-RU" smtClean="0"/>
              <a:pPr/>
              <a:t>124</a:t>
            </a:fld>
            <a:endParaRPr lang="ru-RU" altLang="ru-RU" smtClean="0"/>
          </a:p>
        </p:txBody>
      </p:sp>
      <p:grpSp>
        <p:nvGrpSpPr>
          <p:cNvPr id="129027" name="Group 2"/>
          <p:cNvGrpSpPr>
            <a:grpSpLocks/>
          </p:cNvGrpSpPr>
          <p:nvPr/>
        </p:nvGrpSpPr>
        <p:grpSpPr bwMode="auto">
          <a:xfrm>
            <a:off x="0" y="0"/>
            <a:ext cx="9144000" cy="6546850"/>
            <a:chOff x="0" y="0"/>
            <a:chExt cx="5760" cy="4124"/>
          </a:xfrm>
        </p:grpSpPr>
        <p:sp>
          <p:nvSpPr>
            <p:cNvPr id="129028" name="Text Box 3"/>
            <p:cNvSpPr txBox="1">
              <a:spLocks noChangeArrowheads="1"/>
            </p:cNvSpPr>
            <p:nvPr/>
          </p:nvSpPr>
          <p:spPr bwMode="auto">
            <a:xfrm>
              <a:off x="340" y="0"/>
              <a:ext cx="4944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СХЕМА ОБРАЗОВАНИЯ ТРЕХЦЕНТРОВОЙ СВЯЗИ ВО ФРАГМЕНТЕ </a:t>
              </a:r>
              <a:r>
                <a:rPr lang="ru-RU" altLang="ru-RU" sz="2400" u="sng">
                  <a:cs typeface="Times New Roman" pitchFamily="18" charset="0"/>
                </a:rPr>
                <a:t>В-Н-В</a:t>
              </a:r>
              <a:r>
                <a:rPr lang="ru-RU" altLang="ru-RU" sz="2400">
                  <a:cs typeface="Times New Roman" pitchFamily="18" charset="0"/>
                </a:rPr>
                <a:t> (ММО)</a:t>
              </a:r>
            </a:p>
          </p:txBody>
        </p:sp>
        <p:grpSp>
          <p:nvGrpSpPr>
            <p:cNvPr id="129029" name="Group 4"/>
            <p:cNvGrpSpPr>
              <a:grpSpLocks/>
            </p:cNvGrpSpPr>
            <p:nvPr/>
          </p:nvGrpSpPr>
          <p:grpSpPr bwMode="auto">
            <a:xfrm>
              <a:off x="1519" y="663"/>
              <a:ext cx="2268" cy="1501"/>
              <a:chOff x="521" y="754"/>
              <a:chExt cx="2268" cy="1501"/>
            </a:xfrm>
          </p:grpSpPr>
          <p:sp>
            <p:nvSpPr>
              <p:cNvPr id="129036" name="Line 5"/>
              <p:cNvSpPr>
                <a:spLocks noChangeShapeType="1"/>
              </p:cNvSpPr>
              <p:nvPr/>
            </p:nvSpPr>
            <p:spPr bwMode="auto">
              <a:xfrm>
                <a:off x="612" y="1389"/>
                <a:ext cx="27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37" name="Line 6"/>
              <p:cNvSpPr>
                <a:spLocks noChangeShapeType="1"/>
              </p:cNvSpPr>
              <p:nvPr/>
            </p:nvSpPr>
            <p:spPr bwMode="auto">
              <a:xfrm>
                <a:off x="612" y="1616"/>
                <a:ext cx="27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38" name="Line 7"/>
              <p:cNvSpPr>
                <a:spLocks noChangeShapeType="1"/>
              </p:cNvSpPr>
              <p:nvPr/>
            </p:nvSpPr>
            <p:spPr bwMode="auto">
              <a:xfrm>
                <a:off x="1565" y="1480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39" name="Line 8"/>
              <p:cNvSpPr>
                <a:spLocks noChangeShapeType="1"/>
              </p:cNvSpPr>
              <p:nvPr/>
            </p:nvSpPr>
            <p:spPr bwMode="auto">
              <a:xfrm>
                <a:off x="1565" y="935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40" name="Line 9"/>
              <p:cNvSpPr>
                <a:spLocks noChangeShapeType="1"/>
              </p:cNvSpPr>
              <p:nvPr/>
            </p:nvSpPr>
            <p:spPr bwMode="auto">
              <a:xfrm>
                <a:off x="1565" y="1480"/>
                <a:ext cx="27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41" name="Line 10"/>
              <p:cNvSpPr>
                <a:spLocks noChangeShapeType="1"/>
              </p:cNvSpPr>
              <p:nvPr/>
            </p:nvSpPr>
            <p:spPr bwMode="auto">
              <a:xfrm>
                <a:off x="1565" y="935"/>
                <a:ext cx="27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42" name="Line 11"/>
              <p:cNvSpPr>
                <a:spLocks noChangeShapeType="1"/>
              </p:cNvSpPr>
              <p:nvPr/>
            </p:nvSpPr>
            <p:spPr bwMode="auto">
              <a:xfrm>
                <a:off x="1565" y="2024"/>
                <a:ext cx="27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43" name="Line 12"/>
              <p:cNvSpPr>
                <a:spLocks noChangeShapeType="1"/>
              </p:cNvSpPr>
              <p:nvPr/>
            </p:nvSpPr>
            <p:spPr bwMode="auto">
              <a:xfrm>
                <a:off x="2517" y="1480"/>
                <a:ext cx="27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44" name="Line 13"/>
              <p:cNvSpPr>
                <a:spLocks noChangeShapeType="1"/>
              </p:cNvSpPr>
              <p:nvPr/>
            </p:nvSpPr>
            <p:spPr bwMode="auto">
              <a:xfrm flipV="1">
                <a:off x="884" y="935"/>
                <a:ext cx="681" cy="4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45" name="Line 14"/>
              <p:cNvSpPr>
                <a:spLocks noChangeShapeType="1"/>
              </p:cNvSpPr>
              <p:nvPr/>
            </p:nvSpPr>
            <p:spPr bwMode="auto">
              <a:xfrm>
                <a:off x="884" y="1480"/>
                <a:ext cx="681" cy="5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46" name="Line 15"/>
              <p:cNvSpPr>
                <a:spLocks noChangeShapeType="1"/>
              </p:cNvSpPr>
              <p:nvPr/>
            </p:nvSpPr>
            <p:spPr bwMode="auto">
              <a:xfrm>
                <a:off x="1837" y="935"/>
                <a:ext cx="680" cy="5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47" name="Line 16"/>
              <p:cNvSpPr>
                <a:spLocks noChangeShapeType="1"/>
              </p:cNvSpPr>
              <p:nvPr/>
            </p:nvSpPr>
            <p:spPr bwMode="auto">
              <a:xfrm flipH="1">
                <a:off x="1837" y="1480"/>
                <a:ext cx="680" cy="5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48" name="Line 17"/>
              <p:cNvSpPr>
                <a:spLocks noChangeShapeType="1"/>
              </p:cNvSpPr>
              <p:nvPr/>
            </p:nvSpPr>
            <p:spPr bwMode="auto">
              <a:xfrm flipV="1">
                <a:off x="748" y="1207"/>
                <a:ext cx="0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49" name="Line 18"/>
              <p:cNvSpPr>
                <a:spLocks noChangeShapeType="1"/>
              </p:cNvSpPr>
              <p:nvPr/>
            </p:nvSpPr>
            <p:spPr bwMode="auto">
              <a:xfrm>
                <a:off x="2608" y="1344"/>
                <a:ext cx="0" cy="3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50" name="AutoShape 19"/>
              <p:cNvSpPr>
                <a:spLocks/>
              </p:cNvSpPr>
              <p:nvPr/>
            </p:nvSpPr>
            <p:spPr bwMode="auto">
              <a:xfrm>
                <a:off x="521" y="1162"/>
                <a:ext cx="91" cy="680"/>
              </a:xfrm>
              <a:prstGeom prst="leftBrace">
                <a:avLst>
                  <a:gd name="adj1" fmla="val 62271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/>
              </a:p>
            </p:txBody>
          </p:sp>
          <p:sp>
            <p:nvSpPr>
              <p:cNvPr id="129051" name="Text Box 20"/>
              <p:cNvSpPr txBox="1">
                <a:spLocks noChangeArrowheads="1"/>
              </p:cNvSpPr>
              <p:nvPr/>
            </p:nvSpPr>
            <p:spPr bwMode="auto">
              <a:xfrm>
                <a:off x="1882" y="754"/>
                <a:ext cx="31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altLang="ru-RU">
                    <a:cs typeface="Times New Roman" pitchFamily="18" charset="0"/>
                  </a:rPr>
                  <a:t>σ</a:t>
                </a:r>
                <a:r>
                  <a:rPr lang="en-US" altLang="ru-RU">
                    <a:cs typeface="Times New Roman" pitchFamily="18" charset="0"/>
                  </a:rPr>
                  <a:t>*</a:t>
                </a:r>
                <a:endParaRPr lang="el-GR" altLang="ru-RU">
                  <a:cs typeface="Times New Roman" pitchFamily="18" charset="0"/>
                </a:endParaRPr>
              </a:p>
            </p:txBody>
          </p:sp>
          <p:sp>
            <p:nvSpPr>
              <p:cNvPr id="129052" name="Text Box 21"/>
              <p:cNvSpPr txBox="1">
                <a:spLocks noChangeArrowheads="1"/>
              </p:cNvSpPr>
              <p:nvPr/>
            </p:nvSpPr>
            <p:spPr bwMode="auto">
              <a:xfrm>
                <a:off x="1882" y="2024"/>
                <a:ext cx="31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altLang="ru-RU">
                    <a:cs typeface="Times New Roman" pitchFamily="18" charset="0"/>
                  </a:rPr>
                  <a:t>σ</a:t>
                </a:r>
                <a:r>
                  <a:rPr lang="en-US" altLang="ru-RU" baseline="30000">
                    <a:cs typeface="Times New Roman" pitchFamily="18" charset="0"/>
                  </a:rPr>
                  <a:t>c</a:t>
                </a:r>
                <a:r>
                  <a:rPr lang="ru-RU" altLang="ru-RU" baseline="30000">
                    <a:cs typeface="Times New Roman" pitchFamily="18" charset="0"/>
                  </a:rPr>
                  <a:t>в</a:t>
                </a:r>
                <a:endParaRPr lang="el-GR" altLang="ru-RU" baseline="30000">
                  <a:cs typeface="Times New Roman" pitchFamily="18" charset="0"/>
                </a:endParaRPr>
              </a:p>
            </p:txBody>
          </p:sp>
          <p:sp>
            <p:nvSpPr>
              <p:cNvPr id="129053" name="Text Box 22"/>
              <p:cNvSpPr txBox="1">
                <a:spLocks noChangeArrowheads="1"/>
              </p:cNvSpPr>
              <p:nvPr/>
            </p:nvSpPr>
            <p:spPr bwMode="auto">
              <a:xfrm>
                <a:off x="1837" y="1253"/>
                <a:ext cx="45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l-GR" altLang="ru-RU">
                    <a:cs typeface="Times New Roman" pitchFamily="18" charset="0"/>
                  </a:rPr>
                  <a:t>σ</a:t>
                </a:r>
                <a:r>
                  <a:rPr lang="ru-RU" altLang="ru-RU" baseline="30000">
                    <a:cs typeface="Times New Roman" pitchFamily="18" charset="0"/>
                  </a:rPr>
                  <a:t>не</a:t>
                </a:r>
                <a:r>
                  <a:rPr lang="en-US" altLang="ru-RU" baseline="30000">
                    <a:cs typeface="Times New Roman" pitchFamily="18" charset="0"/>
                  </a:rPr>
                  <a:t>c</a:t>
                </a:r>
                <a:r>
                  <a:rPr lang="ru-RU" altLang="ru-RU" baseline="30000">
                    <a:cs typeface="Times New Roman" pitchFamily="18" charset="0"/>
                  </a:rPr>
                  <a:t>в</a:t>
                </a:r>
                <a:endParaRPr lang="el-GR" altLang="ru-RU" baseline="30000">
                  <a:cs typeface="Times New Roman" pitchFamily="18" charset="0"/>
                </a:endParaRPr>
              </a:p>
            </p:txBody>
          </p:sp>
          <p:sp>
            <p:nvSpPr>
              <p:cNvPr id="129054" name="Line 23"/>
              <p:cNvSpPr>
                <a:spLocks noChangeShapeType="1"/>
              </p:cNvSpPr>
              <p:nvPr/>
            </p:nvSpPr>
            <p:spPr bwMode="auto">
              <a:xfrm>
                <a:off x="1610" y="1888"/>
                <a:ext cx="0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055" name="Line 24"/>
              <p:cNvSpPr>
                <a:spLocks noChangeShapeType="1"/>
              </p:cNvSpPr>
              <p:nvPr/>
            </p:nvSpPr>
            <p:spPr bwMode="auto">
              <a:xfrm flipV="1">
                <a:off x="1701" y="1888"/>
                <a:ext cx="0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9030" name="Text Box 25"/>
            <p:cNvSpPr txBox="1">
              <a:spLocks noChangeArrowheads="1"/>
            </p:cNvSpPr>
            <p:nvPr/>
          </p:nvSpPr>
          <p:spPr bwMode="auto">
            <a:xfrm>
              <a:off x="158" y="1071"/>
              <a:ext cx="1089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>
                  <a:cs typeface="Times New Roman" pitchFamily="18" charset="0"/>
                </a:rPr>
                <a:t>2 </a:t>
              </a:r>
              <a:r>
                <a:rPr lang="en-US" altLang="ru-RU">
                  <a:cs typeface="Times New Roman" pitchFamily="18" charset="0"/>
                </a:rPr>
                <a:t>sp</a:t>
              </a:r>
              <a:r>
                <a:rPr lang="en-US" altLang="ru-RU" baseline="30000">
                  <a:cs typeface="Times New Roman" pitchFamily="18" charset="0"/>
                </a:rPr>
                <a:t>3 </a:t>
              </a:r>
              <a:r>
                <a:rPr lang="ru-RU" altLang="ru-RU">
                  <a:cs typeface="Times New Roman" pitchFamily="18" charset="0"/>
                </a:rPr>
                <a:t>орбитали</a:t>
              </a:r>
            </a:p>
            <a:p>
              <a:pPr algn="ctr">
                <a:spcBef>
                  <a:spcPct val="50000"/>
                </a:spcBef>
              </a:pPr>
              <a:r>
                <a:rPr lang="ru-RU" altLang="ru-RU">
                  <a:cs typeface="Times New Roman" pitchFamily="18" charset="0"/>
                </a:rPr>
                <a:t>двух атомов </a:t>
              </a:r>
              <a:r>
                <a:rPr lang="en-US" altLang="ru-RU">
                  <a:cs typeface="Times New Roman" pitchFamily="18" charset="0"/>
                </a:rPr>
                <a:t>B</a:t>
              </a:r>
              <a:endParaRPr lang="ru-RU" altLang="ru-RU">
                <a:cs typeface="Times New Roman" pitchFamily="18" charset="0"/>
              </a:endParaRPr>
            </a:p>
          </p:txBody>
        </p:sp>
        <p:sp>
          <p:nvSpPr>
            <p:cNvPr id="129031" name="Text Box 26"/>
            <p:cNvSpPr txBox="1">
              <a:spLocks noChangeArrowheads="1"/>
            </p:cNvSpPr>
            <p:nvPr/>
          </p:nvSpPr>
          <p:spPr bwMode="auto">
            <a:xfrm>
              <a:off x="1610" y="1979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2В</a:t>
              </a:r>
            </a:p>
          </p:txBody>
        </p:sp>
        <p:sp>
          <p:nvSpPr>
            <p:cNvPr id="129032" name="Text Box 27"/>
            <p:cNvSpPr txBox="1">
              <a:spLocks noChangeArrowheads="1"/>
            </p:cNvSpPr>
            <p:nvPr/>
          </p:nvSpPr>
          <p:spPr bwMode="auto">
            <a:xfrm>
              <a:off x="3470" y="1979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Н</a:t>
              </a:r>
            </a:p>
          </p:txBody>
        </p:sp>
        <p:sp>
          <p:nvSpPr>
            <p:cNvPr id="129033" name="Text Box 28"/>
            <p:cNvSpPr txBox="1">
              <a:spLocks noChangeArrowheads="1"/>
            </p:cNvSpPr>
            <p:nvPr/>
          </p:nvSpPr>
          <p:spPr bwMode="auto">
            <a:xfrm>
              <a:off x="3923" y="1253"/>
              <a:ext cx="36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>
                  <a:cs typeface="Times New Roman" pitchFamily="18" charset="0"/>
                </a:rPr>
                <a:t>1</a:t>
              </a:r>
              <a:r>
                <a:rPr lang="en-US" altLang="ru-RU">
                  <a:cs typeface="Times New Roman" pitchFamily="18" charset="0"/>
                </a:rPr>
                <a:t>s</a:t>
              </a:r>
              <a:endParaRPr lang="ru-RU" altLang="ru-RU">
                <a:cs typeface="Times New Roman" pitchFamily="18" charset="0"/>
              </a:endParaRPr>
            </a:p>
          </p:txBody>
        </p:sp>
        <p:sp>
          <p:nvSpPr>
            <p:cNvPr id="129034" name="Text Box 29"/>
            <p:cNvSpPr txBox="1">
              <a:spLocks noChangeArrowheads="1"/>
            </p:cNvSpPr>
            <p:nvPr/>
          </p:nvSpPr>
          <p:spPr bwMode="auto">
            <a:xfrm>
              <a:off x="0" y="2341"/>
              <a:ext cx="5760" cy="1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4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 электрона объединяют три центра: связывающую, несвязывющую и разрыхляющую МО 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Их нахождение на связывающей МО обеспечивает устойчивость молекулы В</a:t>
              </a:r>
              <a:r>
                <a:rPr lang="ru-RU" altLang="ru-RU" sz="2400" baseline="-250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6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БОРАНЫ: В</a:t>
              </a:r>
              <a:r>
                <a:rPr lang="ru-RU" altLang="ru-RU" sz="2400" baseline="-250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6 </a:t>
              </a:r>
              <a:r>
                <a:rPr lang="ru-RU" altLang="ru-RU" sz="2400">
                  <a:cs typeface="Times New Roman" pitchFamily="18" charset="0"/>
                </a:rPr>
                <a:t>(газ), В</a:t>
              </a:r>
              <a:r>
                <a:rPr lang="ru-RU" altLang="ru-RU" sz="2400" baseline="-25000">
                  <a:cs typeface="Times New Roman" pitchFamily="18" charset="0"/>
                </a:rPr>
                <a:t>4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10</a:t>
              </a:r>
              <a:r>
                <a:rPr lang="ru-RU" altLang="ru-RU" sz="2400">
                  <a:cs typeface="Times New Roman" pitchFamily="18" charset="0"/>
                </a:rPr>
                <a:t>, В</a:t>
              </a:r>
              <a:r>
                <a:rPr lang="ru-RU" altLang="ru-RU" sz="2400" baseline="-25000">
                  <a:cs typeface="Times New Roman" pitchFamily="18" charset="0"/>
                </a:rPr>
                <a:t>5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9</a:t>
              </a:r>
              <a:r>
                <a:rPr lang="ru-RU" altLang="ru-RU" sz="2400">
                  <a:cs typeface="Times New Roman" pitchFamily="18" charset="0"/>
                </a:rPr>
                <a:t>, В</a:t>
              </a:r>
              <a:r>
                <a:rPr lang="ru-RU" altLang="ru-RU" sz="2400" baseline="-25000">
                  <a:cs typeface="Times New Roman" pitchFamily="18" charset="0"/>
                </a:rPr>
                <a:t>5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11 </a:t>
              </a:r>
              <a:r>
                <a:rPr lang="ru-RU" altLang="ru-RU" sz="2400">
                  <a:cs typeface="Times New Roman" pitchFamily="18" charset="0"/>
                </a:rPr>
                <a:t>(газ), 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                 В</a:t>
              </a:r>
              <a:r>
                <a:rPr lang="ru-RU" altLang="ru-RU" sz="2400" baseline="-25000">
                  <a:cs typeface="Times New Roman" pitchFamily="18" charset="0"/>
                </a:rPr>
                <a:t>6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10 </a:t>
              </a:r>
              <a:r>
                <a:rPr lang="ru-RU" altLang="ru-RU" sz="2400">
                  <a:cs typeface="Times New Roman" pitchFamily="18" charset="0"/>
                </a:rPr>
                <a:t>(ж), В</a:t>
              </a:r>
              <a:r>
                <a:rPr lang="ru-RU" altLang="ru-RU" sz="2400" baseline="-25000">
                  <a:cs typeface="Times New Roman" pitchFamily="18" charset="0"/>
                </a:rPr>
                <a:t>10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14 </a:t>
              </a:r>
              <a:r>
                <a:rPr lang="ru-RU" altLang="ru-RU" sz="2400">
                  <a:cs typeface="Times New Roman" pitchFamily="18" charset="0"/>
                </a:rPr>
                <a:t>(тв). </a:t>
              </a:r>
            </a:p>
          </p:txBody>
        </p:sp>
        <p:sp>
          <p:nvSpPr>
            <p:cNvPr id="129035" name="Oval 30"/>
            <p:cNvSpPr>
              <a:spLocks noChangeArrowheads="1"/>
            </p:cNvSpPr>
            <p:nvPr/>
          </p:nvSpPr>
          <p:spPr bwMode="auto">
            <a:xfrm>
              <a:off x="2109" y="709"/>
              <a:ext cx="1089" cy="1451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B8458B-3D92-4685-87CA-6654A6F23813}" type="slidenum">
              <a:rPr lang="ru-RU" altLang="ru-RU" smtClean="0"/>
              <a:pPr/>
              <a:t>125</a:t>
            </a:fld>
            <a:endParaRPr lang="ru-RU" altLang="ru-RU" smtClean="0"/>
          </a:p>
        </p:txBody>
      </p:sp>
      <p:grpSp>
        <p:nvGrpSpPr>
          <p:cNvPr id="4100" name="Group 2"/>
          <p:cNvGrpSpPr>
            <a:grpSpLocks/>
          </p:cNvGrpSpPr>
          <p:nvPr/>
        </p:nvGrpSpPr>
        <p:grpSpPr bwMode="auto">
          <a:xfrm>
            <a:off x="36513" y="0"/>
            <a:ext cx="9144000" cy="6529388"/>
            <a:chOff x="23" y="0"/>
            <a:chExt cx="5760" cy="4113"/>
          </a:xfrm>
        </p:grpSpPr>
        <p:sp>
          <p:nvSpPr>
            <p:cNvPr id="4101" name="Text Box 3"/>
            <p:cNvSpPr txBox="1">
              <a:spLocks noChangeArrowheads="1"/>
            </p:cNvSpPr>
            <p:nvPr/>
          </p:nvSpPr>
          <p:spPr bwMode="auto">
            <a:xfrm>
              <a:off x="612" y="0"/>
              <a:ext cx="458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ХИМИЧЕСКИЕ СВОЙСТВА БОРОВОДОРОДОВ</a:t>
              </a:r>
            </a:p>
          </p:txBody>
        </p:sp>
        <p:sp>
          <p:nvSpPr>
            <p:cNvPr id="4102" name="Text Box 4"/>
            <p:cNvSpPr txBox="1">
              <a:spLocks noChangeArrowheads="1"/>
            </p:cNvSpPr>
            <p:nvPr/>
          </p:nvSpPr>
          <p:spPr bwMode="auto">
            <a:xfrm>
              <a:off x="23" y="391"/>
              <a:ext cx="5760" cy="3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Бороводороды – </a:t>
              </a:r>
              <a:r>
                <a:rPr lang="ru-RU" altLang="ru-RU" sz="2400" u="sng">
                  <a:cs typeface="Times New Roman" pitchFamily="18" charset="0"/>
                </a:rPr>
                <a:t>акцепторы</a:t>
              </a:r>
              <a:r>
                <a:rPr lang="ru-RU" altLang="ru-RU" sz="2400">
                  <a:cs typeface="Times New Roman" pitchFamily="18" charset="0"/>
                </a:rPr>
                <a:t>, реагируют с донорами электронов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В</a:t>
              </a:r>
              <a:r>
                <a:rPr lang="ru-RU" altLang="ru-RU" sz="2400" baseline="-250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6</a:t>
              </a:r>
              <a:r>
                <a:rPr lang="ru-RU" altLang="ru-RU" sz="2400">
                  <a:cs typeface="Times New Roman" pitchFamily="18" charset="0"/>
                </a:rPr>
                <a:t> + 2</a:t>
              </a:r>
              <a:r>
                <a:rPr lang="en-US" altLang="ru-RU" sz="2400">
                  <a:cs typeface="Times New Roman" pitchFamily="18" charset="0"/>
                </a:rPr>
                <a:t>LiH =</a:t>
              </a:r>
              <a:r>
                <a:rPr lang="ru-RU" altLang="ru-RU" sz="2400" baseline="30000">
                  <a:cs typeface="Times New Roman" pitchFamily="18" charset="0"/>
                </a:rPr>
                <a:t>в среде эфира</a:t>
              </a:r>
              <a:r>
                <a:rPr lang="en-US" altLang="ru-RU" sz="2400">
                  <a:cs typeface="Times New Roman" pitchFamily="18" charset="0"/>
                </a:rPr>
                <a:t> 2LiBH</a:t>
              </a:r>
              <a:r>
                <a:rPr lang="en-US" altLang="ru-RU" sz="2400" baseline="-25000">
                  <a:cs typeface="Times New Roman" pitchFamily="18" charset="0"/>
                </a:rPr>
                <a:t>4</a:t>
              </a:r>
              <a:r>
                <a:rPr lang="en-US" altLang="ru-RU" sz="2400">
                  <a:cs typeface="Times New Roman" pitchFamily="18" charset="0"/>
                </a:rPr>
                <a:t> ( </a:t>
              </a:r>
              <a:r>
                <a:rPr lang="ru-RU" altLang="ru-RU" sz="2400">
                  <a:cs typeface="Times New Roman" pitchFamily="18" charset="0"/>
                </a:rPr>
                <a:t>боргидрид лития -  восст.)           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В</a:t>
              </a:r>
              <a:r>
                <a:rPr lang="ru-RU" altLang="ru-RU" sz="2400" baseline="-250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6</a:t>
              </a:r>
              <a:r>
                <a:rPr lang="ru-RU" altLang="ru-RU" sz="2400">
                  <a:cs typeface="Times New Roman" pitchFamily="18" charset="0"/>
                </a:rPr>
                <a:t> + 2</a:t>
              </a:r>
              <a:r>
                <a:rPr lang="en-US" altLang="ru-RU" sz="2400">
                  <a:cs typeface="Times New Roman" pitchFamily="18" charset="0"/>
                </a:rPr>
                <a:t>NH</a:t>
              </a:r>
              <a:r>
                <a:rPr lang="en-US" altLang="ru-RU" sz="2400" baseline="-25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 = 2BH</a:t>
              </a:r>
              <a:r>
                <a:rPr lang="en-US" altLang="ru-RU" sz="2400" baseline="-25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 × NH</a:t>
              </a:r>
              <a:r>
                <a:rPr lang="en-US" altLang="ru-RU" sz="2400" baseline="-25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 = (BH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 ×NH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)</a:t>
              </a:r>
              <a:r>
                <a:rPr lang="en-US" altLang="ru-RU" sz="2400" baseline="-25000">
                  <a:cs typeface="Times New Roman" pitchFamily="18" charset="0"/>
                </a:rPr>
                <a:t>n</a:t>
              </a:r>
              <a:r>
                <a:rPr lang="en-US" altLang="ru-RU" sz="2400">
                  <a:cs typeface="Times New Roman" pitchFamily="18" charset="0"/>
                </a:rPr>
                <a:t> </a:t>
              </a:r>
              <a:r>
                <a:rPr lang="en-US" altLang="ru-RU" sz="2000">
                  <a:cs typeface="Times New Roman" pitchFamily="18" charset="0"/>
                </a:rPr>
                <a:t>(</a:t>
              </a:r>
              <a:r>
                <a:rPr lang="ru-RU" altLang="ru-RU" sz="2000">
                  <a:cs typeface="Times New Roman" pitchFamily="18" charset="0"/>
                </a:rPr>
                <a:t>боразан или аминоборан)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В</a:t>
              </a:r>
              <a:r>
                <a:rPr lang="ru-RU" altLang="ru-RU" sz="2400" baseline="-250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6</a:t>
              </a:r>
              <a:r>
                <a:rPr lang="ru-RU" altLang="ru-RU" sz="2400">
                  <a:cs typeface="Times New Roman" pitchFamily="18" charset="0"/>
                </a:rPr>
                <a:t> + </a:t>
              </a:r>
              <a:r>
                <a:rPr lang="en-US" altLang="ru-RU" sz="2400">
                  <a:cs typeface="Times New Roman" pitchFamily="18" charset="0"/>
                </a:rPr>
                <a:t>NH</a:t>
              </a:r>
              <a:r>
                <a:rPr lang="en-US" altLang="ru-RU" sz="2400" baseline="-25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 →</a:t>
              </a:r>
              <a:r>
                <a:rPr lang="en-US" altLang="ru-RU" sz="2400" baseline="30000">
                  <a:cs typeface="Times New Roman" pitchFamily="18" charset="0"/>
                </a:rPr>
                <a:t>t</a:t>
              </a:r>
              <a:r>
                <a:rPr lang="ru-RU" altLang="ru-RU" sz="2400" baseline="30000">
                  <a:cs typeface="Times New Roman" pitchFamily="18" charset="0"/>
                </a:rPr>
                <a:t>,</a:t>
              </a:r>
              <a:r>
                <a:rPr lang="ru-RU" altLang="ru-RU" sz="2400">
                  <a:cs typeface="Times New Roman" pitchFamily="18" charset="0"/>
                </a:rPr>
                <a:t> </a:t>
              </a:r>
              <a:r>
                <a:rPr lang="ru-RU" altLang="ru-RU" sz="2400" baseline="30000">
                  <a:cs typeface="Times New Roman" pitchFamily="18" charset="0"/>
                </a:rPr>
                <a:t>закр. сосуд</a:t>
              </a:r>
              <a:r>
                <a:rPr lang="en-US" altLang="ru-RU" sz="2400">
                  <a:cs typeface="Times New Roman" pitchFamily="18" charset="0"/>
                </a:rPr>
                <a:t> </a:t>
              </a:r>
              <a:r>
                <a:rPr lang="ru-RU" altLang="ru-RU" sz="2400">
                  <a:cs typeface="Times New Roman" pitchFamily="18" charset="0"/>
                </a:rPr>
                <a:t>                 </a:t>
              </a:r>
              <a:r>
                <a:rPr lang="ru-RU" altLang="ru-RU" sz="2000">
                  <a:cs typeface="Times New Roman" pitchFamily="18" charset="0"/>
                </a:rPr>
                <a:t>(боразол – неорганический бензол)</a:t>
              </a:r>
            </a:p>
            <a:p>
              <a:pPr>
                <a:spcBef>
                  <a:spcPct val="50000"/>
                </a:spcBef>
              </a:pPr>
              <a:endParaRPr lang="ru-RU" altLang="ru-RU" sz="2000">
                <a:cs typeface="Times New Roman" pitchFamily="18" charset="0"/>
              </a:endParaRPr>
            </a:p>
            <a:p>
              <a:pPr>
                <a:spcBef>
                  <a:spcPct val="50000"/>
                </a:spcBef>
              </a:pPr>
              <a:endParaRPr lang="ru-RU" altLang="ru-RU" sz="2400">
                <a:cs typeface="Times New Roman" pitchFamily="18" charset="0"/>
              </a:endParaRP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3 </a:t>
              </a:r>
              <a:r>
                <a:rPr lang="en-US" altLang="ru-RU" sz="2400">
                  <a:cs typeface="Times New Roman" pitchFamily="18" charset="0"/>
                </a:rPr>
                <a:t>LiBH</a:t>
              </a:r>
              <a:r>
                <a:rPr lang="en-US" altLang="ru-RU" sz="2400" baseline="-25000">
                  <a:cs typeface="Times New Roman" pitchFamily="18" charset="0"/>
                </a:rPr>
                <a:t>4</a:t>
              </a:r>
              <a:r>
                <a:rPr lang="ru-RU" altLang="ru-RU" sz="2400" baseline="-25000">
                  <a:cs typeface="Times New Roman" pitchFamily="18" charset="0"/>
                </a:rPr>
                <a:t> </a:t>
              </a:r>
              <a:r>
                <a:rPr lang="ru-RU" altLang="ru-RU" sz="2400">
                  <a:cs typeface="Times New Roman" pitchFamily="18" charset="0"/>
                </a:rPr>
                <a:t>+</a:t>
              </a:r>
              <a:r>
                <a:rPr lang="en-US" altLang="ru-RU" sz="2400">
                  <a:cs typeface="Times New Roman" pitchFamily="18" charset="0"/>
                </a:rPr>
                <a:t> </a:t>
              </a:r>
              <a:r>
                <a:rPr lang="ru-RU" altLang="ru-RU" sz="24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NH</a:t>
              </a:r>
              <a:r>
                <a:rPr lang="en-US" altLang="ru-RU" sz="2400" baseline="-25000">
                  <a:cs typeface="Times New Roman" pitchFamily="18" charset="0"/>
                </a:rPr>
                <a:t>4</a:t>
              </a:r>
              <a:r>
                <a:rPr lang="en-US" altLang="ru-RU" sz="2400">
                  <a:cs typeface="Times New Roman" pitchFamily="18" charset="0"/>
                </a:rPr>
                <a:t>Cl → B</a:t>
              </a:r>
              <a:r>
                <a:rPr lang="en-US" altLang="ru-RU" sz="2400" baseline="-25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N</a:t>
              </a:r>
              <a:r>
                <a:rPr lang="en-US" altLang="ru-RU" sz="2400" baseline="-25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H</a:t>
              </a:r>
              <a:r>
                <a:rPr lang="en-US" altLang="ru-RU" sz="2400" baseline="-25000">
                  <a:cs typeface="Times New Roman" pitchFamily="18" charset="0"/>
                </a:rPr>
                <a:t>6</a:t>
              </a:r>
              <a:r>
                <a:rPr lang="en-US" altLang="ru-RU" sz="2400">
                  <a:cs typeface="Times New Roman" pitchFamily="18" charset="0"/>
                </a:rPr>
                <a:t> + 3 LiCl + 9 H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Окисление: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В</a:t>
              </a:r>
              <a:r>
                <a:rPr lang="ru-RU" altLang="ru-RU" sz="2400" baseline="-250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6</a:t>
              </a:r>
              <a:r>
                <a:rPr lang="ru-RU" altLang="ru-RU" sz="2400">
                  <a:cs typeface="Times New Roman" pitchFamily="18" charset="0"/>
                </a:rPr>
                <a:t> + О</a:t>
              </a:r>
              <a:r>
                <a:rPr lang="ru-RU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 →</a:t>
              </a:r>
              <a:r>
                <a:rPr lang="ru-RU" altLang="ru-RU" sz="2400">
                  <a:cs typeface="Times New Roman" pitchFamily="18" charset="0"/>
                </a:rPr>
                <a:t> </a:t>
              </a:r>
              <a:r>
                <a:rPr lang="en-US" altLang="ru-RU" sz="2400">
                  <a:cs typeface="Times New Roman" pitchFamily="18" charset="0"/>
                </a:rPr>
                <a:t>B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O</a:t>
              </a:r>
              <a:r>
                <a:rPr lang="en-US" altLang="ru-RU" sz="2400" baseline="-25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 + H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O + Q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Гидролиз: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В</a:t>
              </a:r>
              <a:r>
                <a:rPr lang="ru-RU" altLang="ru-RU" sz="2400" baseline="-250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Н</a:t>
              </a:r>
              <a:r>
                <a:rPr lang="ru-RU" altLang="ru-RU" sz="2400" baseline="-25000">
                  <a:cs typeface="Times New Roman" pitchFamily="18" charset="0"/>
                </a:rPr>
                <a:t>6</a:t>
              </a:r>
              <a:r>
                <a:rPr lang="ru-RU" altLang="ru-RU" sz="2400">
                  <a:cs typeface="Times New Roman" pitchFamily="18" charset="0"/>
                </a:rPr>
                <a:t> + 6 Н</a:t>
              </a:r>
              <a:r>
                <a:rPr lang="ru-RU" altLang="ru-RU" sz="2400" baseline="-250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О </a:t>
              </a:r>
              <a:r>
                <a:rPr lang="en-US" altLang="ru-RU" sz="2400">
                  <a:cs typeface="Times New Roman" pitchFamily="18" charset="0"/>
                </a:rPr>
                <a:t>→</a:t>
              </a:r>
              <a:r>
                <a:rPr lang="ru-RU" altLang="ru-RU" sz="2400">
                  <a:cs typeface="Times New Roman" pitchFamily="18" charset="0"/>
                </a:rPr>
                <a:t> 2 </a:t>
              </a:r>
              <a:r>
                <a:rPr lang="en-US" altLang="ru-RU" sz="2400">
                  <a:cs typeface="Times New Roman" pitchFamily="18" charset="0"/>
                </a:rPr>
                <a:t>H</a:t>
              </a:r>
              <a:r>
                <a:rPr lang="en-US" altLang="ru-RU" sz="2400" baseline="-25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BO</a:t>
              </a:r>
              <a:r>
                <a:rPr lang="en-US" altLang="ru-RU" sz="2400" baseline="-25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 + 3H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ru-RU" altLang="ru-RU" sz="2400">
                  <a:cs typeface="Times New Roman" pitchFamily="18" charset="0"/>
                </a:rPr>
                <a:t> </a:t>
              </a:r>
              <a:endParaRPr lang="en-US" altLang="ru-RU" sz="2400">
                <a:cs typeface="Times New Roman" pitchFamily="18" charset="0"/>
              </a:endParaRPr>
            </a:p>
          </p:txBody>
        </p:sp>
      </p:grpSp>
      <p:graphicFrame>
        <p:nvGraphicFramePr>
          <p:cNvPr id="4098" name="Объект 1"/>
          <p:cNvGraphicFramePr>
            <a:graphicFrameLocks noChangeAspect="1"/>
          </p:cNvGraphicFramePr>
          <p:nvPr/>
        </p:nvGraphicFramePr>
        <p:xfrm>
          <a:off x="3132138" y="2205038"/>
          <a:ext cx="1425575" cy="1655762"/>
        </p:xfrm>
        <a:graphic>
          <a:graphicData uri="http://schemas.openxmlformats.org/presentationml/2006/ole">
            <p:oleObj spid="_x0000_s4098" name="ISIS/Draw Sketch" r:id="rId3" imgW="1641850" imgH="1919095" progId="ISISServer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9535AB-F365-4F7F-B59E-003063D4B248}" type="slidenum">
              <a:rPr lang="ru-RU" altLang="ru-RU" smtClean="0"/>
              <a:pPr/>
              <a:t>126</a:t>
            </a:fld>
            <a:endParaRPr lang="ru-RU" altLang="ru-RU" smtClean="0"/>
          </a:p>
        </p:txBody>
      </p:sp>
      <p:grpSp>
        <p:nvGrpSpPr>
          <p:cNvPr id="130051" name="Group 3"/>
          <p:cNvGrpSpPr>
            <a:grpSpLocks/>
          </p:cNvGrpSpPr>
          <p:nvPr/>
        </p:nvGrpSpPr>
        <p:grpSpPr bwMode="auto">
          <a:xfrm>
            <a:off x="0" y="0"/>
            <a:ext cx="9144000" cy="6742113"/>
            <a:chOff x="0" y="0"/>
            <a:chExt cx="5760" cy="4247"/>
          </a:xfrm>
        </p:grpSpPr>
        <p:sp>
          <p:nvSpPr>
            <p:cNvPr id="130052" name="Text Box 4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2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В соединениях с АЗОТОМ бор проявляет акцепторные свойства: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B + N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 →</a:t>
              </a:r>
              <a:r>
                <a:rPr lang="en-US" altLang="ru-RU" sz="2400" baseline="30000">
                  <a:cs typeface="Times New Roman" pitchFamily="18" charset="0"/>
                </a:rPr>
                <a:t>1000 °C </a:t>
              </a:r>
              <a:r>
                <a:rPr lang="en-US" altLang="ru-RU" sz="2400">
                  <a:cs typeface="Times New Roman" pitchFamily="18" charset="0"/>
                </a:rPr>
                <a:t>2BN (sp</a:t>
              </a:r>
              <a:r>
                <a:rPr lang="en-US" altLang="ru-RU" sz="2400" baseline="30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-</a:t>
              </a:r>
              <a:r>
                <a:rPr lang="ru-RU" altLang="ru-RU" sz="2400">
                  <a:cs typeface="Times New Roman" pitchFamily="18" charset="0"/>
                </a:rPr>
                <a:t>гибридизация, аналог графита)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B + N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 →</a:t>
              </a:r>
              <a:r>
                <a:rPr lang="en-US" altLang="ru-RU" sz="2400" baseline="30000">
                  <a:cs typeface="Times New Roman" pitchFamily="18" charset="0"/>
                </a:rPr>
                <a:t>1</a:t>
              </a:r>
              <a:r>
                <a:rPr lang="ru-RU" altLang="ru-RU" sz="2400" baseline="30000">
                  <a:cs typeface="Times New Roman" pitchFamily="18" charset="0"/>
                </a:rPr>
                <a:t>3</a:t>
              </a:r>
              <a:r>
                <a:rPr lang="en-US" altLang="ru-RU" sz="2400" baseline="30000">
                  <a:cs typeface="Times New Roman" pitchFamily="18" charset="0"/>
                </a:rPr>
                <a:t>00 °C</a:t>
              </a:r>
              <a:r>
                <a:rPr lang="ru-RU" altLang="ru-RU" sz="2400" baseline="30000">
                  <a:cs typeface="Times New Roman" pitchFamily="18" charset="0"/>
                </a:rPr>
                <a:t>, Р↑</a:t>
              </a:r>
              <a:r>
                <a:rPr lang="en-US" altLang="ru-RU" sz="2400" baseline="30000">
                  <a:cs typeface="Times New Roman" pitchFamily="18" charset="0"/>
                </a:rPr>
                <a:t> </a:t>
              </a:r>
              <a:r>
                <a:rPr lang="ru-RU" altLang="ru-RU" sz="2400">
                  <a:cs typeface="Times New Roman" pitchFamily="18" charset="0"/>
                </a:rPr>
                <a:t>(</a:t>
              </a:r>
              <a:r>
                <a:rPr lang="en-US" altLang="ru-RU" sz="2400">
                  <a:cs typeface="Times New Roman" pitchFamily="18" charset="0"/>
                </a:rPr>
                <a:t>BN</a:t>
              </a:r>
              <a:r>
                <a:rPr lang="ru-RU" altLang="ru-RU" sz="2400">
                  <a:cs typeface="Times New Roman" pitchFamily="18" charset="0"/>
                </a:rPr>
                <a:t>)</a:t>
              </a:r>
              <a:r>
                <a:rPr lang="en-US" altLang="ru-RU" sz="2400" baseline="-25000">
                  <a:cs typeface="Times New Roman" pitchFamily="18" charset="0"/>
                </a:rPr>
                <a:t>n </a:t>
              </a:r>
              <a:r>
                <a:rPr lang="en-US" altLang="ru-RU" sz="2400">
                  <a:cs typeface="Times New Roman" pitchFamily="18" charset="0"/>
                </a:rPr>
                <a:t>(sp</a:t>
              </a:r>
              <a:r>
                <a:rPr lang="en-US" altLang="ru-RU" sz="2400" baseline="30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-</a:t>
              </a:r>
              <a:r>
                <a:rPr lang="ru-RU" altLang="ru-RU" sz="2400">
                  <a:cs typeface="Times New Roman" pitchFamily="18" charset="0"/>
                </a:rPr>
                <a:t>гибридизация, эльбор, боразон,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           по твердости напоминает алмаз, но более термостоек)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Соединения ГАЛОГЕНАМИ – Льюисовские кислоты:</a:t>
              </a:r>
            </a:p>
            <a:p>
              <a:pPr>
                <a:spcBef>
                  <a:spcPct val="50000"/>
                </a:spcBef>
              </a:pPr>
              <a:r>
                <a:rPr lang="en-US" altLang="ru-RU" sz="2800">
                  <a:cs typeface="Times New Roman" pitchFamily="18" charset="0"/>
                </a:rPr>
                <a:t>                         BI</a:t>
              </a:r>
              <a:r>
                <a:rPr lang="en-US" altLang="ru-RU" sz="2800" baseline="-25000">
                  <a:cs typeface="Times New Roman" pitchFamily="18" charset="0"/>
                </a:rPr>
                <a:t>3</a:t>
              </a:r>
              <a:r>
                <a:rPr lang="en-US" altLang="ru-RU" sz="2800">
                  <a:cs typeface="Times New Roman" pitchFamily="18" charset="0"/>
                </a:rPr>
                <a:t> &gt; B</a:t>
              </a:r>
              <a:r>
                <a:rPr lang="ru-RU" altLang="ru-RU" sz="2800">
                  <a:cs typeface="Times New Roman" pitchFamily="18" charset="0"/>
                </a:rPr>
                <a:t>В</a:t>
              </a:r>
              <a:r>
                <a:rPr lang="en-US" altLang="ru-RU" sz="2800">
                  <a:cs typeface="Times New Roman" pitchFamily="18" charset="0"/>
                </a:rPr>
                <a:t>r</a:t>
              </a:r>
              <a:r>
                <a:rPr lang="en-US" altLang="ru-RU" sz="2800" baseline="-25000">
                  <a:cs typeface="Times New Roman" pitchFamily="18" charset="0"/>
                </a:rPr>
                <a:t>3</a:t>
              </a:r>
              <a:r>
                <a:rPr lang="en-US" altLang="ru-RU" sz="2800">
                  <a:cs typeface="Times New Roman" pitchFamily="18" charset="0"/>
                </a:rPr>
                <a:t> &gt; BCl</a:t>
              </a:r>
              <a:r>
                <a:rPr lang="en-US" altLang="ru-RU" sz="2800" baseline="-25000">
                  <a:cs typeface="Times New Roman" pitchFamily="18" charset="0"/>
                </a:rPr>
                <a:t>3</a:t>
              </a:r>
              <a:r>
                <a:rPr lang="en-US" altLang="ru-RU" sz="2800">
                  <a:cs typeface="Times New Roman" pitchFamily="18" charset="0"/>
                </a:rPr>
                <a:t> &gt; BF</a:t>
              </a:r>
              <a:r>
                <a:rPr lang="en-US" altLang="ru-RU" sz="2800" baseline="-25000">
                  <a:cs typeface="Times New Roman" pitchFamily="18" charset="0"/>
                </a:rPr>
                <a:t>3</a:t>
              </a:r>
            </a:p>
            <a:p>
              <a:pPr>
                <a:spcBef>
                  <a:spcPct val="50000"/>
                </a:spcBef>
              </a:pPr>
              <a:r>
                <a:rPr lang="ru-RU" altLang="ru-RU" sz="2400">
                  <a:cs typeface="Times New Roman" pitchFamily="18" charset="0"/>
                </a:rPr>
                <a:t>Галогениды бора являются ЭЛЕКТРОНОДЕФИЦИТНЫМИ</a:t>
              </a:r>
              <a:endParaRPr lang="en-US" altLang="ru-RU" sz="2400">
                <a:cs typeface="Times New Roman" pitchFamily="18" charset="0"/>
              </a:endParaRPr>
            </a:p>
          </p:txBody>
        </p:sp>
        <p:sp>
          <p:nvSpPr>
            <p:cNvPr id="130053" name="Text Box 5"/>
            <p:cNvSpPr txBox="1">
              <a:spLocks noChangeArrowheads="1"/>
            </p:cNvSpPr>
            <p:nvPr/>
          </p:nvSpPr>
          <p:spPr bwMode="auto">
            <a:xfrm>
              <a:off x="884" y="3339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 b="1">
                  <a:cs typeface="Times New Roman" pitchFamily="18" charset="0"/>
                </a:rPr>
                <a:t>В</a:t>
              </a:r>
            </a:p>
          </p:txBody>
        </p:sp>
        <p:sp>
          <p:nvSpPr>
            <p:cNvPr id="130054" name="Text Box 6"/>
            <p:cNvSpPr txBox="1">
              <a:spLocks noChangeArrowheads="1"/>
            </p:cNvSpPr>
            <p:nvPr/>
          </p:nvSpPr>
          <p:spPr bwMode="auto">
            <a:xfrm>
              <a:off x="884" y="3339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 b="1">
                  <a:cs typeface="Times New Roman" pitchFamily="18" charset="0"/>
                </a:rPr>
                <a:t>В</a:t>
              </a:r>
            </a:p>
          </p:txBody>
        </p:sp>
        <p:sp>
          <p:nvSpPr>
            <p:cNvPr id="130055" name="Text Box 7"/>
            <p:cNvSpPr txBox="1">
              <a:spLocks noChangeArrowheads="1"/>
            </p:cNvSpPr>
            <p:nvPr/>
          </p:nvSpPr>
          <p:spPr bwMode="auto">
            <a:xfrm>
              <a:off x="249" y="3748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400" b="1">
                  <a:cs typeface="Times New Roman" pitchFamily="18" charset="0"/>
                </a:rPr>
                <a:t>F</a:t>
              </a:r>
              <a:endParaRPr lang="ru-RU" altLang="ru-RU" sz="2400" b="1">
                <a:cs typeface="Times New Roman" pitchFamily="18" charset="0"/>
              </a:endParaRPr>
            </a:p>
          </p:txBody>
        </p:sp>
        <p:sp>
          <p:nvSpPr>
            <p:cNvPr id="130056" name="Text Box 8"/>
            <p:cNvSpPr txBox="1">
              <a:spLocks noChangeArrowheads="1"/>
            </p:cNvSpPr>
            <p:nvPr/>
          </p:nvSpPr>
          <p:spPr bwMode="auto">
            <a:xfrm>
              <a:off x="884" y="3339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 b="1">
                  <a:cs typeface="Times New Roman" pitchFamily="18" charset="0"/>
                </a:rPr>
                <a:t>В</a:t>
              </a:r>
            </a:p>
          </p:txBody>
        </p:sp>
        <p:sp>
          <p:nvSpPr>
            <p:cNvPr id="130057" name="Text Box 9"/>
            <p:cNvSpPr txBox="1">
              <a:spLocks noChangeArrowheads="1"/>
            </p:cNvSpPr>
            <p:nvPr/>
          </p:nvSpPr>
          <p:spPr bwMode="auto">
            <a:xfrm>
              <a:off x="1519" y="3339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400" b="1">
                  <a:cs typeface="Times New Roman" pitchFamily="18" charset="0"/>
                </a:rPr>
                <a:t>F</a:t>
              </a:r>
              <a:endParaRPr lang="ru-RU" altLang="ru-RU" sz="2400" b="1">
                <a:cs typeface="Times New Roman" pitchFamily="18" charset="0"/>
              </a:endParaRPr>
            </a:p>
          </p:txBody>
        </p:sp>
        <p:sp>
          <p:nvSpPr>
            <p:cNvPr id="130058" name="Text Box 10"/>
            <p:cNvSpPr txBox="1">
              <a:spLocks noChangeArrowheads="1"/>
            </p:cNvSpPr>
            <p:nvPr/>
          </p:nvSpPr>
          <p:spPr bwMode="auto">
            <a:xfrm>
              <a:off x="703" y="2795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400" b="1">
                  <a:cs typeface="Times New Roman" pitchFamily="18" charset="0"/>
                </a:rPr>
                <a:t>F</a:t>
              </a:r>
              <a:endParaRPr lang="ru-RU" altLang="ru-RU" sz="2400" b="1">
                <a:cs typeface="Times New Roman" pitchFamily="18" charset="0"/>
              </a:endParaRPr>
            </a:p>
          </p:txBody>
        </p:sp>
        <p:sp>
          <p:nvSpPr>
            <p:cNvPr id="130059" name="Line 11"/>
            <p:cNvSpPr>
              <a:spLocks noChangeShapeType="1"/>
            </p:cNvSpPr>
            <p:nvPr/>
          </p:nvSpPr>
          <p:spPr bwMode="auto">
            <a:xfrm flipH="1">
              <a:off x="431" y="3566"/>
              <a:ext cx="499" cy="31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60" name="Line 12"/>
            <p:cNvSpPr>
              <a:spLocks noChangeShapeType="1"/>
            </p:cNvSpPr>
            <p:nvPr/>
          </p:nvSpPr>
          <p:spPr bwMode="auto">
            <a:xfrm flipH="1">
              <a:off x="1111" y="3475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61" name="Line 13"/>
            <p:cNvSpPr>
              <a:spLocks noChangeShapeType="1"/>
            </p:cNvSpPr>
            <p:nvPr/>
          </p:nvSpPr>
          <p:spPr bwMode="auto">
            <a:xfrm>
              <a:off x="839" y="3022"/>
              <a:ext cx="136" cy="3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62" name="Freeform 14"/>
            <p:cNvSpPr>
              <a:spLocks/>
            </p:cNvSpPr>
            <p:nvPr/>
          </p:nvSpPr>
          <p:spPr bwMode="auto">
            <a:xfrm>
              <a:off x="975" y="2659"/>
              <a:ext cx="301" cy="726"/>
            </a:xfrm>
            <a:custGeom>
              <a:avLst/>
              <a:gdLst>
                <a:gd name="T0" fmla="*/ 101 w 256"/>
                <a:gd name="T1" fmla="*/ 316 h 893"/>
                <a:gd name="T2" fmla="*/ 29 w 256"/>
                <a:gd name="T3" fmla="*/ 193 h 893"/>
                <a:gd name="T4" fmla="*/ 85 w 256"/>
                <a:gd name="T5" fmla="*/ 27 h 893"/>
                <a:gd name="T6" fmla="*/ 524 w 256"/>
                <a:gd name="T7" fmla="*/ 36 h 893"/>
                <a:gd name="T8" fmla="*/ 388 w 256"/>
                <a:gd name="T9" fmla="*/ 189 h 893"/>
                <a:gd name="T10" fmla="*/ 101 w 256"/>
                <a:gd name="T11" fmla="*/ 316 h 8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"/>
                <a:gd name="T19" fmla="*/ 0 h 893"/>
                <a:gd name="T20" fmla="*/ 256 w 256"/>
                <a:gd name="T21" fmla="*/ 893 h 8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" h="893">
                  <a:moveTo>
                    <a:pt x="45" y="890"/>
                  </a:moveTo>
                  <a:cubicBezTo>
                    <a:pt x="18" y="893"/>
                    <a:pt x="14" y="682"/>
                    <a:pt x="13" y="546"/>
                  </a:cubicBezTo>
                  <a:cubicBezTo>
                    <a:pt x="12" y="410"/>
                    <a:pt x="0" y="148"/>
                    <a:pt x="37" y="74"/>
                  </a:cubicBezTo>
                  <a:cubicBezTo>
                    <a:pt x="74" y="0"/>
                    <a:pt x="210" y="24"/>
                    <a:pt x="233" y="100"/>
                  </a:cubicBezTo>
                  <a:cubicBezTo>
                    <a:pt x="256" y="176"/>
                    <a:pt x="204" y="398"/>
                    <a:pt x="173" y="530"/>
                  </a:cubicBezTo>
                  <a:cubicBezTo>
                    <a:pt x="142" y="662"/>
                    <a:pt x="72" y="887"/>
                    <a:pt x="45" y="89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63" name="Freeform 15"/>
            <p:cNvSpPr>
              <a:spLocks/>
            </p:cNvSpPr>
            <p:nvPr/>
          </p:nvSpPr>
          <p:spPr bwMode="auto">
            <a:xfrm rot="10800000">
              <a:off x="748" y="3566"/>
              <a:ext cx="301" cy="681"/>
            </a:xfrm>
            <a:custGeom>
              <a:avLst/>
              <a:gdLst>
                <a:gd name="T0" fmla="*/ 101 w 256"/>
                <a:gd name="T1" fmla="*/ 230 h 893"/>
                <a:gd name="T2" fmla="*/ 29 w 256"/>
                <a:gd name="T3" fmla="*/ 141 h 893"/>
                <a:gd name="T4" fmla="*/ 85 w 256"/>
                <a:gd name="T5" fmla="*/ 19 h 893"/>
                <a:gd name="T6" fmla="*/ 524 w 256"/>
                <a:gd name="T7" fmla="*/ 26 h 893"/>
                <a:gd name="T8" fmla="*/ 388 w 256"/>
                <a:gd name="T9" fmla="*/ 137 h 893"/>
                <a:gd name="T10" fmla="*/ 101 w 256"/>
                <a:gd name="T11" fmla="*/ 230 h 8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"/>
                <a:gd name="T19" fmla="*/ 0 h 893"/>
                <a:gd name="T20" fmla="*/ 256 w 256"/>
                <a:gd name="T21" fmla="*/ 893 h 8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" h="893">
                  <a:moveTo>
                    <a:pt x="45" y="890"/>
                  </a:moveTo>
                  <a:cubicBezTo>
                    <a:pt x="18" y="893"/>
                    <a:pt x="14" y="682"/>
                    <a:pt x="13" y="546"/>
                  </a:cubicBezTo>
                  <a:cubicBezTo>
                    <a:pt x="12" y="410"/>
                    <a:pt x="0" y="148"/>
                    <a:pt x="37" y="74"/>
                  </a:cubicBezTo>
                  <a:cubicBezTo>
                    <a:pt x="74" y="0"/>
                    <a:pt x="210" y="24"/>
                    <a:pt x="233" y="100"/>
                  </a:cubicBezTo>
                  <a:cubicBezTo>
                    <a:pt x="256" y="176"/>
                    <a:pt x="204" y="398"/>
                    <a:pt x="173" y="530"/>
                  </a:cubicBezTo>
                  <a:cubicBezTo>
                    <a:pt x="142" y="662"/>
                    <a:pt x="72" y="887"/>
                    <a:pt x="45" y="89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64" name="Line 16"/>
            <p:cNvSpPr>
              <a:spLocks noChangeShapeType="1"/>
            </p:cNvSpPr>
            <p:nvPr/>
          </p:nvSpPr>
          <p:spPr bwMode="auto">
            <a:xfrm>
              <a:off x="1701" y="2704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65" name="Line 17"/>
            <p:cNvSpPr>
              <a:spLocks noChangeShapeType="1"/>
            </p:cNvSpPr>
            <p:nvPr/>
          </p:nvSpPr>
          <p:spPr bwMode="auto">
            <a:xfrm flipV="1">
              <a:off x="1791" y="2704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66" name="Text Box 18"/>
            <p:cNvSpPr txBox="1">
              <a:spLocks noChangeArrowheads="1"/>
            </p:cNvSpPr>
            <p:nvPr/>
          </p:nvSpPr>
          <p:spPr bwMode="auto">
            <a:xfrm>
              <a:off x="1837" y="2704"/>
              <a:ext cx="40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400" b="1">
                  <a:cs typeface="Times New Roman" pitchFamily="18" charset="0"/>
                </a:rPr>
                <a:t>X</a:t>
              </a:r>
              <a:endParaRPr lang="ru-RU" altLang="ru-RU" sz="2400" b="1">
                <a:cs typeface="Times New Roman" pitchFamily="18" charset="0"/>
              </a:endParaRPr>
            </a:p>
          </p:txBody>
        </p:sp>
        <p:sp>
          <p:nvSpPr>
            <p:cNvPr id="130067" name="AutoShape 19"/>
            <p:cNvSpPr>
              <a:spLocks noChangeArrowheads="1"/>
            </p:cNvSpPr>
            <p:nvPr/>
          </p:nvSpPr>
          <p:spPr bwMode="auto">
            <a:xfrm rot="10800000">
              <a:off x="1066" y="2795"/>
              <a:ext cx="589" cy="182"/>
            </a:xfrm>
            <a:prstGeom prst="curvedDownArrow">
              <a:avLst>
                <a:gd name="adj1" fmla="val 7491"/>
                <a:gd name="adj2" fmla="val 72217"/>
                <a:gd name="adj3" fmla="val 33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/>
            </a:p>
          </p:txBody>
        </p:sp>
        <p:sp>
          <p:nvSpPr>
            <p:cNvPr id="130068" name="Line 20"/>
            <p:cNvSpPr>
              <a:spLocks noChangeShapeType="1"/>
            </p:cNvSpPr>
            <p:nvPr/>
          </p:nvSpPr>
          <p:spPr bwMode="auto">
            <a:xfrm>
              <a:off x="2109" y="3430"/>
              <a:ext cx="108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69" name="Text Box 21"/>
            <p:cNvSpPr txBox="1">
              <a:spLocks noChangeArrowheads="1"/>
            </p:cNvSpPr>
            <p:nvPr/>
          </p:nvSpPr>
          <p:spPr bwMode="auto">
            <a:xfrm>
              <a:off x="4059" y="3203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2400" b="1">
                  <a:cs typeface="Times New Roman" pitchFamily="18" charset="0"/>
                </a:rPr>
                <a:t>В</a:t>
              </a:r>
            </a:p>
          </p:txBody>
        </p:sp>
        <p:sp>
          <p:nvSpPr>
            <p:cNvPr id="130070" name="Text Box 22"/>
            <p:cNvSpPr txBox="1">
              <a:spLocks noChangeArrowheads="1"/>
            </p:cNvSpPr>
            <p:nvPr/>
          </p:nvSpPr>
          <p:spPr bwMode="auto">
            <a:xfrm>
              <a:off x="3515" y="3203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400" b="1">
                  <a:cs typeface="Times New Roman" pitchFamily="18" charset="0"/>
                </a:rPr>
                <a:t>F</a:t>
              </a:r>
              <a:endParaRPr lang="ru-RU" altLang="ru-RU" sz="2400" b="1">
                <a:cs typeface="Times New Roman" pitchFamily="18" charset="0"/>
              </a:endParaRPr>
            </a:p>
          </p:txBody>
        </p:sp>
        <p:sp>
          <p:nvSpPr>
            <p:cNvPr id="130071" name="Text Box 23"/>
            <p:cNvSpPr txBox="1">
              <a:spLocks noChangeArrowheads="1"/>
            </p:cNvSpPr>
            <p:nvPr/>
          </p:nvSpPr>
          <p:spPr bwMode="auto">
            <a:xfrm>
              <a:off x="3515" y="3702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400" b="1">
                  <a:cs typeface="Times New Roman" pitchFamily="18" charset="0"/>
                </a:rPr>
                <a:t>F</a:t>
              </a:r>
              <a:endParaRPr lang="ru-RU" altLang="ru-RU" sz="2400" b="1">
                <a:cs typeface="Times New Roman" pitchFamily="18" charset="0"/>
              </a:endParaRPr>
            </a:p>
          </p:txBody>
        </p:sp>
        <p:sp>
          <p:nvSpPr>
            <p:cNvPr id="130072" name="Text Box 24"/>
            <p:cNvSpPr txBox="1">
              <a:spLocks noChangeArrowheads="1"/>
            </p:cNvSpPr>
            <p:nvPr/>
          </p:nvSpPr>
          <p:spPr bwMode="auto">
            <a:xfrm>
              <a:off x="4649" y="3294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400" b="1">
                  <a:cs typeface="Times New Roman" pitchFamily="18" charset="0"/>
                </a:rPr>
                <a:t>F</a:t>
              </a:r>
              <a:endParaRPr lang="ru-RU" altLang="ru-RU" sz="2400" b="1">
                <a:cs typeface="Times New Roman" pitchFamily="18" charset="0"/>
              </a:endParaRPr>
            </a:p>
          </p:txBody>
        </p:sp>
        <p:sp>
          <p:nvSpPr>
            <p:cNvPr id="130073" name="Line 25"/>
            <p:cNvSpPr>
              <a:spLocks noChangeShapeType="1"/>
            </p:cNvSpPr>
            <p:nvPr/>
          </p:nvSpPr>
          <p:spPr bwMode="auto">
            <a:xfrm flipH="1" flipV="1">
              <a:off x="4286" y="3339"/>
              <a:ext cx="408" cy="9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74" name="Line 26"/>
            <p:cNvSpPr>
              <a:spLocks noChangeShapeType="1"/>
            </p:cNvSpPr>
            <p:nvPr/>
          </p:nvSpPr>
          <p:spPr bwMode="auto">
            <a:xfrm flipH="1">
              <a:off x="3742" y="3430"/>
              <a:ext cx="363" cy="3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75" name="Line 27"/>
            <p:cNvSpPr>
              <a:spLocks noChangeShapeType="1"/>
            </p:cNvSpPr>
            <p:nvPr/>
          </p:nvSpPr>
          <p:spPr bwMode="auto">
            <a:xfrm flipV="1">
              <a:off x="3742" y="3339"/>
              <a:ext cx="317" cy="4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76" name="Line 28"/>
            <p:cNvSpPr>
              <a:spLocks noChangeShapeType="1"/>
            </p:cNvSpPr>
            <p:nvPr/>
          </p:nvSpPr>
          <p:spPr bwMode="auto">
            <a:xfrm>
              <a:off x="4195" y="2886"/>
              <a:ext cx="0" cy="31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77" name="Text Box 29"/>
            <p:cNvSpPr txBox="1">
              <a:spLocks noChangeArrowheads="1"/>
            </p:cNvSpPr>
            <p:nvPr/>
          </p:nvSpPr>
          <p:spPr bwMode="auto">
            <a:xfrm>
              <a:off x="4059" y="2614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400" b="1">
                  <a:cs typeface="Times New Roman" pitchFamily="18" charset="0"/>
                </a:rPr>
                <a:t>X</a:t>
              </a:r>
              <a:endParaRPr lang="ru-RU" altLang="ru-RU" sz="2400" b="1">
                <a:cs typeface="Times New Roman" pitchFamily="18" charset="0"/>
              </a:endParaRPr>
            </a:p>
          </p:txBody>
        </p:sp>
        <p:sp>
          <p:nvSpPr>
            <p:cNvPr id="130078" name="Line 30"/>
            <p:cNvSpPr>
              <a:spLocks noChangeShapeType="1"/>
            </p:cNvSpPr>
            <p:nvPr/>
          </p:nvSpPr>
          <p:spPr bwMode="auto">
            <a:xfrm>
              <a:off x="3606" y="3430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79" name="Line 31"/>
            <p:cNvSpPr>
              <a:spLocks noChangeShapeType="1"/>
            </p:cNvSpPr>
            <p:nvPr/>
          </p:nvSpPr>
          <p:spPr bwMode="auto">
            <a:xfrm flipH="1">
              <a:off x="3651" y="3475"/>
              <a:ext cx="998" cy="4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80" name="Line 32"/>
            <p:cNvSpPr>
              <a:spLocks noChangeShapeType="1"/>
            </p:cNvSpPr>
            <p:nvPr/>
          </p:nvSpPr>
          <p:spPr bwMode="auto">
            <a:xfrm flipH="1" flipV="1">
              <a:off x="3696" y="3339"/>
              <a:ext cx="998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81" name="Line 33"/>
            <p:cNvSpPr>
              <a:spLocks noChangeShapeType="1"/>
            </p:cNvSpPr>
            <p:nvPr/>
          </p:nvSpPr>
          <p:spPr bwMode="auto">
            <a:xfrm flipH="1">
              <a:off x="3651" y="2795"/>
              <a:ext cx="499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82" name="Line 34"/>
            <p:cNvSpPr>
              <a:spLocks noChangeShapeType="1"/>
            </p:cNvSpPr>
            <p:nvPr/>
          </p:nvSpPr>
          <p:spPr bwMode="auto">
            <a:xfrm>
              <a:off x="4195" y="2795"/>
              <a:ext cx="545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83" name="Line 35"/>
            <p:cNvSpPr>
              <a:spLocks noChangeShapeType="1"/>
            </p:cNvSpPr>
            <p:nvPr/>
          </p:nvSpPr>
          <p:spPr bwMode="auto">
            <a:xfrm flipH="1">
              <a:off x="3651" y="2795"/>
              <a:ext cx="499" cy="9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084" name="Text Box 36"/>
            <p:cNvSpPr txBox="1">
              <a:spLocks noChangeArrowheads="1"/>
            </p:cNvSpPr>
            <p:nvPr/>
          </p:nvSpPr>
          <p:spPr bwMode="auto">
            <a:xfrm>
              <a:off x="1519" y="3929"/>
              <a:ext cx="272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ru-RU" sz="2400">
                  <a:cs typeface="Times New Roman" pitchFamily="18" charset="0"/>
                </a:rPr>
                <a:t>X= H</a:t>
              </a:r>
              <a:r>
                <a:rPr lang="en-US" altLang="ru-RU" sz="2400" baseline="-25000">
                  <a:cs typeface="Times New Roman" pitchFamily="18" charset="0"/>
                </a:rPr>
                <a:t>2</a:t>
              </a:r>
              <a:r>
                <a:rPr lang="en-US" altLang="ru-RU" sz="2400">
                  <a:cs typeface="Times New Roman" pitchFamily="18" charset="0"/>
                </a:rPr>
                <a:t>O, NH</a:t>
              </a:r>
              <a:r>
                <a:rPr lang="en-US" altLang="ru-RU" sz="2400" baseline="-25000">
                  <a:cs typeface="Times New Roman" pitchFamily="18" charset="0"/>
                </a:rPr>
                <a:t>3</a:t>
              </a:r>
              <a:r>
                <a:rPr lang="en-US" altLang="ru-RU" sz="2400">
                  <a:cs typeface="Times New Roman" pitchFamily="18" charset="0"/>
                </a:rPr>
                <a:t>, Hal</a:t>
              </a:r>
              <a:r>
                <a:rPr lang="en-US" altLang="ru-RU" sz="2400" baseline="30000">
                  <a:cs typeface="Times New Roman" pitchFamily="18" charset="0"/>
                </a:rPr>
                <a:t>-</a:t>
              </a:r>
              <a:r>
                <a:rPr lang="en-US" altLang="ru-RU" sz="2400">
                  <a:cs typeface="Times New Roman" pitchFamily="18" charset="0"/>
                </a:rPr>
                <a:t>  (BF</a:t>
              </a:r>
              <a:r>
                <a:rPr lang="en-US" altLang="ru-RU" sz="2400" baseline="-25000">
                  <a:cs typeface="Times New Roman" pitchFamily="18" charset="0"/>
                </a:rPr>
                <a:t>4</a:t>
              </a:r>
              <a:r>
                <a:rPr lang="en-US" altLang="ru-RU" sz="2400" baseline="30000">
                  <a:cs typeface="Times New Roman" pitchFamily="18" charset="0"/>
                </a:rPr>
                <a:t>-</a:t>
              </a:r>
              <a:r>
                <a:rPr lang="en-US" altLang="ru-RU" sz="2400">
                  <a:cs typeface="Times New Roman" pitchFamily="18" charset="0"/>
                </a:rPr>
                <a:t>)</a:t>
              </a:r>
              <a:endParaRPr lang="ru-RU" altLang="ru-RU" sz="2400"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85631-5313-4F10-BD90-074F5235199B}" type="slidenum">
              <a:rPr lang="ru-RU" altLang="ru-RU" smtClean="0"/>
              <a:pPr/>
              <a:t>127</a:t>
            </a:fld>
            <a:endParaRPr lang="ru-RU" altLang="ru-RU" smtClean="0"/>
          </a:p>
        </p:txBody>
      </p:sp>
      <p:sp>
        <p:nvSpPr>
          <p:cNvPr id="5125" name="Text Box 2"/>
          <p:cNvSpPr txBox="1">
            <a:spLocks noChangeArrowheads="1"/>
          </p:cNvSpPr>
          <p:nvPr/>
        </p:nvSpPr>
        <p:spPr bwMode="auto">
          <a:xfrm>
            <a:off x="539750" y="188913"/>
            <a:ext cx="79914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 u="sng">
                <a:cs typeface="Times New Roman" pitchFamily="18" charset="0"/>
              </a:rPr>
              <a:t>Кислоты бора</a:t>
            </a:r>
          </a:p>
        </p:txBody>
      </p:sp>
      <p:sp>
        <p:nvSpPr>
          <p:cNvPr id="5126" name="Text Box 3"/>
          <p:cNvSpPr txBox="1">
            <a:spLocks noChangeArrowheads="1"/>
          </p:cNvSpPr>
          <p:nvPr/>
        </p:nvSpPr>
        <p:spPr bwMode="auto">
          <a:xfrm>
            <a:off x="0" y="765175"/>
            <a:ext cx="9144000" cy="301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H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BO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ru-RU" altLang="ru-RU" sz="2400" baseline="-25000">
                <a:cs typeface="Times New Roman" pitchFamily="18" charset="0"/>
              </a:rPr>
              <a:t>  </a:t>
            </a:r>
            <a:r>
              <a:rPr lang="en-US" altLang="ru-RU" sz="2400" baseline="-25000">
                <a:cs typeface="Times New Roman" pitchFamily="18" charset="0"/>
              </a:rPr>
              <a:t>           </a:t>
            </a:r>
            <a:r>
              <a:rPr lang="en-US" altLang="ru-RU" sz="2400" baseline="30000">
                <a:cs typeface="Times New Roman" pitchFamily="18" charset="0"/>
              </a:rPr>
              <a:t>t° </a:t>
            </a:r>
            <a:r>
              <a:rPr lang="en-US" altLang="ru-RU" sz="2400">
                <a:cs typeface="Times New Roman" pitchFamily="18" charset="0"/>
              </a:rPr>
              <a:t>HBO</a:t>
            </a:r>
            <a:r>
              <a:rPr lang="en-US" altLang="ru-RU" sz="2400" baseline="-25000">
                <a:cs typeface="Times New Roman" pitchFamily="18" charset="0"/>
              </a:rPr>
              <a:t>2 </a:t>
            </a:r>
            <a:r>
              <a:rPr lang="en-US" altLang="ru-RU" sz="2400">
                <a:cs typeface="Times New Roman" pitchFamily="18" charset="0"/>
              </a:rPr>
              <a:t>+ 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</a:p>
          <a:p>
            <a:pPr>
              <a:spcBef>
                <a:spcPct val="50000"/>
              </a:spcBef>
            </a:pPr>
            <a:r>
              <a:rPr lang="ru-RU" altLang="ru-RU" sz="2400" b="1" baseline="30000">
                <a:cs typeface="Times New Roman" pitchFamily="18" charset="0"/>
              </a:rPr>
              <a:t>орто- </a:t>
            </a:r>
            <a:r>
              <a:rPr lang="ru-RU" altLang="ru-RU" sz="2400">
                <a:cs typeface="Times New Roman" pitchFamily="18" charset="0"/>
              </a:rPr>
              <a:t>               </a:t>
            </a:r>
            <a:r>
              <a:rPr lang="ru-RU" altLang="ru-RU" sz="2400" b="1" baseline="30000">
                <a:cs typeface="Times New Roman" pitchFamily="18" charset="0"/>
              </a:rPr>
              <a:t>мета-</a:t>
            </a:r>
          </a:p>
          <a:p>
            <a:pPr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HBO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ru-RU" altLang="ru-RU" sz="2400" baseline="-25000">
                <a:cs typeface="Times New Roman" pitchFamily="18" charset="0"/>
              </a:rPr>
              <a:t>                 </a:t>
            </a:r>
            <a:r>
              <a:rPr lang="en-US" altLang="ru-RU" sz="2400">
                <a:cs typeface="Times New Roman" pitchFamily="18" charset="0"/>
              </a:rPr>
              <a:t>H</a:t>
            </a:r>
            <a:r>
              <a:rPr lang="ru-RU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B</a:t>
            </a:r>
            <a:r>
              <a:rPr lang="ru-RU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ru-RU" altLang="ru-RU" sz="2400" baseline="-25000">
                <a:cs typeface="Times New Roman" pitchFamily="18" charset="0"/>
              </a:rPr>
              <a:t>7 </a:t>
            </a:r>
            <a:r>
              <a:rPr lang="en-US" altLang="ru-RU" sz="2400">
                <a:cs typeface="Times New Roman" pitchFamily="18" charset="0"/>
              </a:rPr>
              <a:t>+ 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endParaRPr lang="ru-RU" altLang="ru-RU" sz="240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400" baseline="-25000">
                <a:cs typeface="Times New Roman" pitchFamily="18" charset="0"/>
              </a:rPr>
              <a:t>                                  </a:t>
            </a:r>
            <a:r>
              <a:rPr lang="ru-RU" altLang="ru-RU" sz="2400" b="1" baseline="30000">
                <a:cs typeface="Times New Roman" pitchFamily="18" charset="0"/>
              </a:rPr>
              <a:t>тетра-</a:t>
            </a:r>
          </a:p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H</a:t>
            </a:r>
            <a:r>
              <a:rPr lang="ru-RU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B</a:t>
            </a:r>
            <a:r>
              <a:rPr lang="ru-RU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ru-RU" altLang="ru-RU" sz="2400" baseline="-25000">
                <a:cs typeface="Times New Roman" pitchFamily="18" charset="0"/>
              </a:rPr>
              <a:t>7 </a:t>
            </a:r>
            <a:r>
              <a:rPr lang="ru-RU" altLang="ru-RU" sz="2400">
                <a:cs typeface="Times New Roman" pitchFamily="18" charset="0"/>
              </a:rPr>
              <a:t>→ </a:t>
            </a:r>
            <a:r>
              <a:rPr lang="en-US" altLang="ru-RU" sz="2400" baseline="30000">
                <a:cs typeface="Times New Roman" pitchFamily="18" charset="0"/>
              </a:rPr>
              <a:t>t° </a:t>
            </a:r>
            <a:r>
              <a:rPr lang="en-US" altLang="ru-RU" sz="2400">
                <a:cs typeface="Times New Roman" pitchFamily="18" charset="0"/>
              </a:rPr>
              <a:t>2B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 + 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</a:t>
            </a:r>
            <a:endParaRPr lang="ru-RU" altLang="ru-RU" sz="240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Na</a:t>
            </a:r>
            <a:r>
              <a:rPr lang="ru-RU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B</a:t>
            </a:r>
            <a:r>
              <a:rPr lang="ru-RU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O</a:t>
            </a:r>
            <a:r>
              <a:rPr lang="ru-RU" altLang="ru-RU" sz="2400" baseline="-25000">
                <a:cs typeface="Times New Roman" pitchFamily="18" charset="0"/>
              </a:rPr>
              <a:t>7</a:t>
            </a:r>
            <a:r>
              <a:rPr lang="en-US" altLang="ru-RU" sz="2400" baseline="-25000">
                <a:cs typeface="Times New Roman" pitchFamily="18" charset="0"/>
              </a:rPr>
              <a:t> </a:t>
            </a:r>
            <a:r>
              <a:rPr lang="en-US" altLang="ru-RU" sz="2400">
                <a:cs typeface="Times New Roman" pitchFamily="18" charset="0"/>
              </a:rPr>
              <a:t>+ 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SO</a:t>
            </a:r>
            <a:r>
              <a:rPr lang="en-US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 + 5H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O = Na</a:t>
            </a:r>
            <a:r>
              <a:rPr lang="en-US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SO</a:t>
            </a:r>
            <a:r>
              <a:rPr lang="en-US" altLang="ru-RU" sz="2400" baseline="-25000">
                <a:cs typeface="Times New Roman" pitchFamily="18" charset="0"/>
              </a:rPr>
              <a:t>4</a:t>
            </a:r>
            <a:r>
              <a:rPr lang="en-US" altLang="ru-RU" sz="2400">
                <a:cs typeface="Times New Roman" pitchFamily="18" charset="0"/>
              </a:rPr>
              <a:t> + 4H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BO</a:t>
            </a:r>
            <a:r>
              <a:rPr lang="en-US" altLang="ru-RU" sz="2400" baseline="-25000">
                <a:cs typeface="Times New Roman" pitchFamily="18" charset="0"/>
              </a:rPr>
              <a:t>3</a:t>
            </a: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1042988" y="908050"/>
          <a:ext cx="676275" cy="171450"/>
        </p:xfrm>
        <a:graphic>
          <a:graphicData uri="http://schemas.openxmlformats.org/presentationml/2006/ole">
            <p:oleObj spid="_x0000_s5122" name="Document" r:id="rId3" imgW="676275" imgH="171450" progId="ChemWindow.Document">
              <p:embed/>
            </p:oleObj>
          </a:graphicData>
        </a:graphic>
      </p:graphicFrame>
      <p:graphicFrame>
        <p:nvGraphicFramePr>
          <p:cNvPr id="5123" name="Object 5"/>
          <p:cNvGraphicFramePr>
            <a:graphicFrameLocks noChangeAspect="1"/>
          </p:cNvGraphicFramePr>
          <p:nvPr/>
        </p:nvGraphicFramePr>
        <p:xfrm>
          <a:off x="1042988" y="1989138"/>
          <a:ext cx="676275" cy="171450"/>
        </p:xfrm>
        <a:graphic>
          <a:graphicData uri="http://schemas.openxmlformats.org/presentationml/2006/ole">
            <p:oleObj spid="_x0000_s5123" name="Document" r:id="rId4" imgW="676275" imgH="171450" progId="ChemWindow.Document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6994175-14DB-44D6-B755-B7D84D4B0DBE}" type="slidenum">
              <a:rPr lang="ru-RU" altLang="ru-RU" smtClean="0"/>
              <a:pPr/>
              <a:t>128</a:t>
            </a:fld>
            <a:endParaRPr lang="ru-RU" altLang="ru-RU" smtClean="0"/>
          </a:p>
        </p:txBody>
      </p:sp>
      <p:sp>
        <p:nvSpPr>
          <p:cNvPr id="131075" name="Text Box 2"/>
          <p:cNvSpPr txBox="1">
            <a:spLocks noChangeArrowheads="1"/>
          </p:cNvSpPr>
          <p:nvPr/>
        </p:nvSpPr>
        <p:spPr bwMode="auto">
          <a:xfrm>
            <a:off x="323850" y="404813"/>
            <a:ext cx="8351838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800">
                <a:cs typeface="Times New Roman" pitchFamily="18" charset="0"/>
              </a:rPr>
              <a:t>H</a:t>
            </a:r>
            <a:r>
              <a:rPr lang="en-US" altLang="ru-RU" sz="2800" baseline="-25000">
                <a:cs typeface="Times New Roman" pitchFamily="18" charset="0"/>
              </a:rPr>
              <a:t>3</a:t>
            </a:r>
            <a:r>
              <a:rPr lang="en-US" altLang="ru-RU" sz="2800">
                <a:cs typeface="Times New Roman" pitchFamily="18" charset="0"/>
              </a:rPr>
              <a:t>BO</a:t>
            </a:r>
            <a:r>
              <a:rPr lang="en-US" altLang="ru-RU" sz="2800" baseline="-25000">
                <a:cs typeface="Times New Roman" pitchFamily="18" charset="0"/>
              </a:rPr>
              <a:t>3</a:t>
            </a:r>
            <a:r>
              <a:rPr lang="en-US" altLang="ru-RU" sz="2800">
                <a:cs typeface="Times New Roman" pitchFamily="18" charset="0"/>
              </a:rPr>
              <a:t> – </a:t>
            </a:r>
            <a:r>
              <a:rPr lang="ru-RU" altLang="ru-RU" sz="2400">
                <a:cs typeface="Times New Roman" pitchFamily="18" charset="0"/>
              </a:rPr>
              <a:t>слабая кислота К</a:t>
            </a:r>
            <a:r>
              <a:rPr lang="ru-RU" altLang="ru-RU" sz="2400" baseline="-25000">
                <a:cs typeface="Times New Roman" pitchFamily="18" charset="0"/>
              </a:rPr>
              <a:t>1</a:t>
            </a:r>
            <a:r>
              <a:rPr lang="en-US" altLang="ru-RU" sz="2400">
                <a:cs typeface="Times New Roman" pitchFamily="18" charset="0"/>
              </a:rPr>
              <a:t>~</a:t>
            </a:r>
            <a:r>
              <a:rPr lang="ru-RU" altLang="ru-RU" sz="2400">
                <a:cs typeface="Times New Roman" pitchFamily="18" charset="0"/>
              </a:rPr>
              <a:t> 10</a:t>
            </a:r>
            <a:r>
              <a:rPr lang="ru-RU" altLang="ru-RU" sz="2400" baseline="30000">
                <a:cs typeface="Times New Roman" pitchFamily="18" charset="0"/>
              </a:rPr>
              <a:t>-9</a:t>
            </a:r>
            <a:r>
              <a:rPr lang="ru-RU" altLang="ru-RU" sz="2400">
                <a:cs typeface="Times New Roman" pitchFamily="18" charset="0"/>
              </a:rPr>
              <a:t>, К</a:t>
            </a:r>
            <a:r>
              <a:rPr lang="ru-RU" altLang="ru-RU" sz="2400" baseline="-25000">
                <a:cs typeface="Times New Roman" pitchFamily="18" charset="0"/>
              </a:rPr>
              <a:t>2</a:t>
            </a:r>
            <a:r>
              <a:rPr lang="en-US" altLang="ru-RU" sz="2400">
                <a:cs typeface="Times New Roman" pitchFamily="18" charset="0"/>
              </a:rPr>
              <a:t>~</a:t>
            </a:r>
            <a:r>
              <a:rPr lang="ru-RU" altLang="ru-RU" sz="2400">
                <a:cs typeface="Times New Roman" pitchFamily="18" charset="0"/>
              </a:rPr>
              <a:t> 10</a:t>
            </a:r>
            <a:r>
              <a:rPr lang="ru-RU" altLang="ru-RU" sz="2400" baseline="30000">
                <a:cs typeface="Times New Roman" pitchFamily="18" charset="0"/>
              </a:rPr>
              <a:t>-13</a:t>
            </a:r>
            <a:r>
              <a:rPr lang="ru-RU" altLang="ru-RU" sz="2400">
                <a:cs typeface="Times New Roman" pitchFamily="18" charset="0"/>
              </a:rPr>
              <a:t>,</a:t>
            </a:r>
            <a:r>
              <a:rPr lang="ru-RU" altLang="ru-RU" sz="2400" baseline="30000">
                <a:cs typeface="Times New Roman" pitchFamily="18" charset="0"/>
              </a:rPr>
              <a:t> </a:t>
            </a:r>
            <a:r>
              <a:rPr lang="ru-RU" altLang="ru-RU" sz="2400">
                <a:cs typeface="Times New Roman" pitchFamily="18" charset="0"/>
              </a:rPr>
              <a:t>К</a:t>
            </a:r>
            <a:r>
              <a:rPr lang="ru-RU" altLang="ru-RU" sz="2400" baseline="-25000">
                <a:cs typeface="Times New Roman" pitchFamily="18" charset="0"/>
              </a:rPr>
              <a:t>3</a:t>
            </a:r>
            <a:r>
              <a:rPr lang="en-US" altLang="ru-RU" sz="2400">
                <a:cs typeface="Times New Roman" pitchFamily="18" charset="0"/>
              </a:rPr>
              <a:t>~</a:t>
            </a:r>
            <a:r>
              <a:rPr lang="ru-RU" altLang="ru-RU" sz="2400">
                <a:cs typeface="Times New Roman" pitchFamily="18" charset="0"/>
              </a:rPr>
              <a:t> 10</a:t>
            </a:r>
            <a:r>
              <a:rPr lang="ru-RU" altLang="ru-RU" sz="2400" baseline="30000">
                <a:cs typeface="Times New Roman" pitchFamily="18" charset="0"/>
              </a:rPr>
              <a:t>-14</a:t>
            </a:r>
          </a:p>
          <a:p>
            <a:pPr>
              <a:spcBef>
                <a:spcPct val="50000"/>
              </a:spcBef>
            </a:pPr>
            <a:r>
              <a:rPr lang="ru-RU" altLang="ru-RU" sz="2400">
                <a:cs typeface="Times New Roman" pitchFamily="18" charset="0"/>
              </a:rPr>
              <a:t>Менее гидратированные формы </a:t>
            </a:r>
            <a:r>
              <a:rPr lang="en-US" altLang="ru-RU" sz="2800">
                <a:cs typeface="Times New Roman" pitchFamily="18" charset="0"/>
              </a:rPr>
              <a:t>HBO</a:t>
            </a:r>
            <a:r>
              <a:rPr lang="en-US" altLang="ru-RU" sz="2800" baseline="-25000">
                <a:cs typeface="Times New Roman" pitchFamily="18" charset="0"/>
              </a:rPr>
              <a:t>2</a:t>
            </a:r>
            <a:r>
              <a:rPr lang="ru-RU" altLang="ru-RU" sz="2800">
                <a:cs typeface="Times New Roman" pitchFamily="18" charset="0"/>
              </a:rPr>
              <a:t> и </a:t>
            </a:r>
            <a:r>
              <a:rPr lang="en-US" altLang="ru-RU" sz="2800">
                <a:cs typeface="Times New Roman" pitchFamily="18" charset="0"/>
              </a:rPr>
              <a:t>H</a:t>
            </a:r>
            <a:r>
              <a:rPr lang="ru-RU" altLang="ru-RU" sz="2800" baseline="-25000">
                <a:cs typeface="Times New Roman" pitchFamily="18" charset="0"/>
              </a:rPr>
              <a:t>2</a:t>
            </a:r>
            <a:r>
              <a:rPr lang="en-US" altLang="ru-RU" sz="2800">
                <a:cs typeface="Times New Roman" pitchFamily="18" charset="0"/>
              </a:rPr>
              <a:t>B</a:t>
            </a:r>
            <a:r>
              <a:rPr lang="ru-RU" altLang="ru-RU" sz="2800" baseline="-25000">
                <a:cs typeface="Times New Roman" pitchFamily="18" charset="0"/>
              </a:rPr>
              <a:t>4</a:t>
            </a:r>
            <a:r>
              <a:rPr lang="en-US" altLang="ru-RU" sz="2800">
                <a:cs typeface="Times New Roman" pitchFamily="18" charset="0"/>
              </a:rPr>
              <a:t>O</a:t>
            </a:r>
            <a:r>
              <a:rPr lang="ru-RU" altLang="ru-RU" sz="2800" baseline="-25000">
                <a:cs typeface="Times New Roman" pitchFamily="18" charset="0"/>
              </a:rPr>
              <a:t>7</a:t>
            </a:r>
            <a:r>
              <a:rPr lang="ru-RU" altLang="ru-RU" sz="2800">
                <a:cs typeface="Times New Roman" pitchFamily="18" charset="0"/>
              </a:rPr>
              <a:t>  -                                                                        				более сильные кислоты</a:t>
            </a:r>
          </a:p>
          <a:p>
            <a:pPr>
              <a:spcBef>
                <a:spcPct val="50000"/>
              </a:spcBef>
            </a:pPr>
            <a:r>
              <a:rPr lang="ru-RU" altLang="ru-RU" sz="2800">
                <a:cs typeface="Times New Roman" pitchFamily="18" charset="0"/>
              </a:rPr>
              <a:t>Нейтрализация:</a:t>
            </a:r>
            <a:endParaRPr lang="en-US" altLang="ru-RU" sz="2800">
              <a:cs typeface="Times New Roman" pitchFamily="18" charset="0"/>
            </a:endParaRPr>
          </a:p>
        </p:txBody>
      </p:sp>
      <p:sp>
        <p:nvSpPr>
          <p:cNvPr id="131076" name="Прямоугольник 1"/>
          <p:cNvSpPr>
            <a:spLocks noChangeArrowheads="1"/>
          </p:cNvSpPr>
          <p:nvPr/>
        </p:nvSpPr>
        <p:spPr bwMode="auto">
          <a:xfrm>
            <a:off x="468313" y="3105150"/>
            <a:ext cx="63896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/>
              <a:t>4</a:t>
            </a:r>
            <a:r>
              <a:rPr lang="en-US" altLang="ru-RU" sz="3200"/>
              <a:t>H</a:t>
            </a:r>
            <a:r>
              <a:rPr lang="en-US" altLang="ru-RU" sz="3200" baseline="-25000"/>
              <a:t>3</a:t>
            </a:r>
            <a:r>
              <a:rPr lang="en-US" altLang="ru-RU" sz="3200"/>
              <a:t>BO</a:t>
            </a:r>
            <a:r>
              <a:rPr lang="en-US" altLang="ru-RU" sz="3200" baseline="-25000"/>
              <a:t>3</a:t>
            </a:r>
            <a:r>
              <a:rPr lang="en-US" altLang="ru-RU" sz="3200"/>
              <a:t> +2NaOH=Na</a:t>
            </a:r>
            <a:r>
              <a:rPr lang="en-US" altLang="ru-RU" sz="3200" baseline="-25000"/>
              <a:t>2</a:t>
            </a:r>
            <a:r>
              <a:rPr lang="en-US" altLang="ru-RU" sz="3200"/>
              <a:t>B</a:t>
            </a:r>
            <a:r>
              <a:rPr lang="en-US" altLang="ru-RU" sz="3200" baseline="-25000"/>
              <a:t>4</a:t>
            </a:r>
            <a:r>
              <a:rPr lang="en-US" altLang="ru-RU" sz="3200"/>
              <a:t>O</a:t>
            </a:r>
            <a:r>
              <a:rPr lang="en-US" altLang="ru-RU" sz="3200" baseline="-25000"/>
              <a:t>7</a:t>
            </a:r>
            <a:r>
              <a:rPr lang="en-US" altLang="ru-RU" sz="3200"/>
              <a:t>+7H</a:t>
            </a:r>
            <a:r>
              <a:rPr lang="en-US" altLang="ru-RU" sz="3200" baseline="-25000"/>
              <a:t>2</a:t>
            </a:r>
            <a:r>
              <a:rPr lang="en-US" altLang="ru-RU" sz="3200"/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7B87E8-23DB-47F3-8D02-18C62F06A539}" type="slidenum">
              <a:rPr lang="ru-RU" altLang="ru-RU" smtClean="0"/>
              <a:pPr/>
              <a:t>129</a:t>
            </a:fld>
            <a:endParaRPr lang="ru-RU" altLang="ru-RU" smtClean="0"/>
          </a:p>
        </p:txBody>
      </p:sp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179388" y="0"/>
            <a:ext cx="8713787" cy="661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3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Алюминий</a:t>
            </a:r>
            <a:endParaRPr lang="en-US" altLang="ru-RU" sz="32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algn="ctr">
              <a:defRPr/>
            </a:pPr>
            <a:endParaRPr lang="ru-RU" altLang="ru-RU" sz="32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2800">
                <a:cs typeface="Times New Roman" pitchFamily="18" charset="0"/>
              </a:rPr>
              <a:t>Самый  распространенный металл (k = 8.8 %)  в земной коре. </a:t>
            </a:r>
          </a:p>
          <a:p>
            <a:pPr>
              <a:defRPr/>
            </a:pPr>
            <a:r>
              <a:rPr lang="ru-RU" altLang="ru-RU" sz="2800">
                <a:cs typeface="Times New Roman" pitchFamily="18" charset="0"/>
              </a:rPr>
              <a:t>В природе в виде    </a:t>
            </a:r>
            <a:r>
              <a:rPr lang="ru-RU" altLang="ru-RU" sz="28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а л ю м о с и л и к а т о в</a:t>
            </a:r>
            <a:r>
              <a:rPr lang="ru-RU" altLang="ru-RU" sz="2800">
                <a:cs typeface="Times New Roman" pitchFamily="18" charset="0"/>
              </a:rPr>
              <a:t>  (и</a:t>
            </a:r>
            <a:r>
              <a:rPr lang="en-US" altLang="ru-RU" sz="2800">
                <a:cs typeface="Times New Roman" pitchFamily="18" charset="0"/>
              </a:rPr>
              <a:t> </a:t>
            </a:r>
            <a:r>
              <a:rPr lang="ru-RU" altLang="ru-RU" sz="2800">
                <a:cs typeface="Times New Roman" pitchFamily="18" charset="0"/>
              </a:rPr>
              <a:t>полевые шпаты, слюда, нефелин  и  др.).</a:t>
            </a:r>
          </a:p>
          <a:p>
            <a:pPr>
              <a:defRPr/>
            </a:pPr>
            <a:r>
              <a:rPr lang="ru-RU" altLang="ru-RU" sz="2800">
                <a:cs typeface="Times New Roman" pitchFamily="18" charset="0"/>
              </a:rPr>
              <a:t>Получение:   Из  Al</a:t>
            </a:r>
            <a:r>
              <a:rPr lang="ru-RU" altLang="ru-RU" sz="2800" baseline="-25000">
                <a:cs typeface="Times New Roman" pitchFamily="18" charset="0"/>
              </a:rPr>
              <a:t>2</a:t>
            </a:r>
            <a:r>
              <a:rPr lang="en-US" altLang="ru-RU" sz="2800">
                <a:cs typeface="Times New Roman" pitchFamily="18" charset="0"/>
              </a:rPr>
              <a:t>O</a:t>
            </a:r>
            <a:r>
              <a:rPr lang="ru-RU" altLang="ru-RU" sz="2800" baseline="-25000">
                <a:cs typeface="Times New Roman" pitchFamily="18" charset="0"/>
              </a:rPr>
              <a:t>3</a:t>
            </a:r>
            <a:r>
              <a:rPr lang="ru-RU" altLang="ru-RU" sz="2800">
                <a:cs typeface="Times New Roman" pitchFamily="18" charset="0"/>
              </a:rPr>
              <a:t>  (основа боксита  Al</a:t>
            </a:r>
            <a:r>
              <a:rPr lang="ru-RU" altLang="ru-RU" sz="2800" baseline="-25000">
                <a:cs typeface="Times New Roman" pitchFamily="18" charset="0"/>
              </a:rPr>
              <a:t>2</a:t>
            </a:r>
            <a:r>
              <a:rPr lang="en-US" altLang="ru-RU" sz="2800">
                <a:cs typeface="Times New Roman" pitchFamily="18" charset="0"/>
              </a:rPr>
              <a:t>O</a:t>
            </a:r>
            <a:r>
              <a:rPr lang="ru-RU" altLang="ru-RU" sz="2800" baseline="-25000">
                <a:cs typeface="Times New Roman" pitchFamily="18" charset="0"/>
              </a:rPr>
              <a:t>3</a:t>
            </a:r>
            <a:r>
              <a:rPr lang="ru-RU" altLang="ru-RU" sz="2800">
                <a:cs typeface="Times New Roman" pitchFamily="18" charset="0"/>
              </a:rPr>
              <a:t> • </a:t>
            </a:r>
            <a:r>
              <a:rPr lang="en-US" altLang="ru-RU" sz="2800">
                <a:cs typeface="Times New Roman" pitchFamily="18" charset="0"/>
              </a:rPr>
              <a:t>nH</a:t>
            </a:r>
            <a:r>
              <a:rPr lang="ru-RU" altLang="ru-RU" sz="2800" baseline="-25000">
                <a:cs typeface="Times New Roman" pitchFamily="18" charset="0"/>
              </a:rPr>
              <a:t>2</a:t>
            </a:r>
            <a:r>
              <a:rPr lang="en-US" altLang="ru-RU" sz="2800">
                <a:cs typeface="Times New Roman" pitchFamily="18" charset="0"/>
              </a:rPr>
              <a:t>O</a:t>
            </a:r>
            <a:r>
              <a:rPr lang="ru-RU" altLang="ru-RU" sz="2800">
                <a:cs typeface="Times New Roman" pitchFamily="18" charset="0"/>
              </a:rPr>
              <a:t>   до 60 %)  электролитическим методом.</a:t>
            </a:r>
            <a:endParaRPr lang="en-US" altLang="ru-RU" sz="2800">
              <a:cs typeface="Times New Roman" pitchFamily="18" charset="0"/>
            </a:endParaRPr>
          </a:p>
          <a:p>
            <a:pPr>
              <a:defRPr/>
            </a:pPr>
            <a:endParaRPr lang="ru-RU" altLang="ru-RU" sz="2800"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2800">
                <a:cs typeface="Times New Roman" pitchFamily="18" charset="0"/>
              </a:rPr>
              <a:t>Сложный процесс:  Al</a:t>
            </a:r>
            <a:r>
              <a:rPr lang="ru-RU" altLang="ru-RU" sz="2800" baseline="-25000">
                <a:cs typeface="Times New Roman" pitchFamily="18" charset="0"/>
              </a:rPr>
              <a:t>2</a:t>
            </a:r>
            <a:r>
              <a:rPr lang="en-US" altLang="ru-RU" sz="2800">
                <a:cs typeface="Times New Roman" pitchFamily="18" charset="0"/>
              </a:rPr>
              <a:t>O</a:t>
            </a:r>
            <a:r>
              <a:rPr lang="ru-RU" altLang="ru-RU" sz="2800" baseline="-25000">
                <a:cs typeface="Times New Roman" pitchFamily="18" charset="0"/>
              </a:rPr>
              <a:t>3</a:t>
            </a:r>
            <a:r>
              <a:rPr lang="ru-RU" altLang="ru-RU" sz="2800">
                <a:cs typeface="Times New Roman" pitchFamily="18" charset="0"/>
              </a:rPr>
              <a:t>  не проводит электрический ток  и  имеет  высокую  Тпл  =  2050</a:t>
            </a:r>
            <a:r>
              <a:rPr lang="ru-RU" altLang="ru-RU" sz="2800" baseline="30000">
                <a:cs typeface="Times New Roman" pitchFamily="18" charset="0"/>
              </a:rPr>
              <a:t>0</a:t>
            </a:r>
            <a:r>
              <a:rPr lang="ru-RU" altLang="ru-RU" sz="2800">
                <a:cs typeface="Times New Roman" pitchFamily="18" charset="0"/>
              </a:rPr>
              <a:t> С.</a:t>
            </a:r>
            <a:endParaRPr lang="en-US" altLang="ru-RU" sz="2800">
              <a:cs typeface="Times New Roman" pitchFamily="18" charset="0"/>
            </a:endParaRPr>
          </a:p>
          <a:p>
            <a:pPr>
              <a:defRPr/>
            </a:pPr>
            <a:endParaRPr lang="ru-RU" altLang="ru-RU" sz="2800"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2800">
                <a:cs typeface="Times New Roman" pitchFamily="18" charset="0"/>
              </a:rPr>
              <a:t>Промышленный способ:  Электролиз   глинозема  </a:t>
            </a:r>
            <a:r>
              <a:rPr lang="en-US" altLang="ru-RU" sz="2800">
                <a:cs typeface="Times New Roman" pitchFamily="18" charset="0"/>
              </a:rPr>
              <a:t>Al</a:t>
            </a:r>
            <a:r>
              <a:rPr lang="ru-RU" altLang="ru-RU" sz="2800" baseline="-25000">
                <a:cs typeface="Times New Roman" pitchFamily="18" charset="0"/>
              </a:rPr>
              <a:t>2</a:t>
            </a:r>
            <a:r>
              <a:rPr lang="en-US" altLang="ru-RU" sz="2800">
                <a:cs typeface="Times New Roman" pitchFamily="18" charset="0"/>
              </a:rPr>
              <a:t>O</a:t>
            </a:r>
            <a:r>
              <a:rPr lang="ru-RU" altLang="ru-RU" sz="2800" baseline="-25000">
                <a:cs typeface="Times New Roman" pitchFamily="18" charset="0"/>
              </a:rPr>
              <a:t>3</a:t>
            </a:r>
            <a:r>
              <a:rPr lang="ru-RU" altLang="ru-RU" sz="2800">
                <a:cs typeface="Times New Roman" pitchFamily="18" charset="0"/>
              </a:rPr>
              <a:t>  в расплавленном   криолите   Na</a:t>
            </a:r>
            <a:r>
              <a:rPr lang="ru-RU" altLang="ru-RU" sz="2800" baseline="-25000">
                <a:cs typeface="Times New Roman" pitchFamily="18" charset="0"/>
              </a:rPr>
              <a:t>3</a:t>
            </a:r>
            <a:r>
              <a:rPr lang="en-US" altLang="ru-RU" sz="2800">
                <a:cs typeface="Times New Roman" pitchFamily="18" charset="0"/>
              </a:rPr>
              <a:t>AlF</a:t>
            </a:r>
            <a:r>
              <a:rPr lang="ru-RU" altLang="ru-RU" sz="2800" baseline="-25000">
                <a:cs typeface="Times New Roman" pitchFamily="18" charset="0"/>
              </a:rPr>
              <a:t>6</a:t>
            </a:r>
            <a:r>
              <a:rPr lang="ru-RU" altLang="ru-RU" sz="2800">
                <a:cs typeface="Times New Roman" pitchFamily="18" charset="0"/>
              </a:rPr>
              <a:t>  (94 %   -    эвтектический состав).   В результате Тпл   =  1000</a:t>
            </a:r>
            <a:r>
              <a:rPr lang="ru-RU" altLang="ru-RU" sz="2800" baseline="30000">
                <a:cs typeface="Times New Roman" pitchFamily="18" charset="0"/>
              </a:rPr>
              <a:t>0</a:t>
            </a:r>
            <a:r>
              <a:rPr lang="ru-RU" altLang="ru-RU" sz="2800">
                <a:cs typeface="Times New Roman" pitchFamily="18" charset="0"/>
              </a:rPr>
              <a:t>С.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C050415-EA3A-456E-8C3D-9E9C75CAB1B9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  <p:sp>
        <p:nvSpPr>
          <p:cNvPr id="19459" name="Text Box 12"/>
          <p:cNvSpPr txBox="1">
            <a:spLocks noChangeArrowheads="1"/>
          </p:cNvSpPr>
          <p:nvPr/>
        </p:nvSpPr>
        <p:spPr bwMode="auto">
          <a:xfrm>
            <a:off x="0" y="908050"/>
            <a:ext cx="9144000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/>
              <a:t>Э   +   2 Н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О   =   2 ЭОН  +  Н</a:t>
            </a:r>
            <a:r>
              <a:rPr lang="ru-RU" altLang="ru-RU" sz="2800" b="1" baseline="-25000"/>
              <a:t>2</a:t>
            </a:r>
            <a:endParaRPr lang="en-US" altLang="ru-RU" sz="2800" b="1" baseline="-25000"/>
          </a:p>
          <a:p>
            <a:pPr algn="ctr"/>
            <a:r>
              <a:rPr lang="en-US" altLang="ru-RU" sz="2400" b="1"/>
              <a:t>Li</a:t>
            </a:r>
            <a:r>
              <a:rPr lang="ru-RU" altLang="ru-RU" sz="2400" b="1"/>
              <a:t>  -  спокойно,  </a:t>
            </a:r>
            <a:r>
              <a:rPr lang="en-US" altLang="ru-RU" sz="2400" b="1"/>
              <a:t>Na</a:t>
            </a:r>
            <a:r>
              <a:rPr lang="ru-RU" altLang="ru-RU" sz="2400" b="1"/>
              <a:t>  -  горение,  </a:t>
            </a:r>
            <a:r>
              <a:rPr lang="en-US" altLang="ru-RU" sz="2400" b="1"/>
              <a:t>K</a:t>
            </a:r>
            <a:r>
              <a:rPr lang="ru-RU" altLang="ru-RU" sz="2400" b="1"/>
              <a:t>  -  горение со взрывом</a:t>
            </a:r>
          </a:p>
          <a:p>
            <a:endParaRPr lang="ru-RU" altLang="ru-RU" sz="2400" b="1"/>
          </a:p>
          <a:p>
            <a:pPr algn="ctr"/>
            <a:r>
              <a:rPr lang="ru-RU" altLang="ru-RU" sz="2800" b="1"/>
              <a:t>	Э  +  О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  	 	</a:t>
            </a:r>
            <a:r>
              <a:rPr lang="en-US" altLang="ru-RU" sz="2800" b="1"/>
              <a:t>Li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/>
              <a:t>   (</a:t>
            </a:r>
            <a:r>
              <a:rPr lang="en-US" altLang="ru-RU" sz="2800" b="1"/>
              <a:t>Na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)  (нагревание), </a:t>
            </a:r>
          </a:p>
          <a:p>
            <a:pPr algn="r"/>
            <a:r>
              <a:rPr lang="ru-RU" altLang="ru-RU" sz="2800" b="1"/>
              <a:t>Оксид   Пероксид			   </a:t>
            </a:r>
          </a:p>
          <a:p>
            <a:pPr algn="r"/>
            <a:endParaRPr lang="ru-RU" altLang="ru-RU" sz="1200" b="1"/>
          </a:p>
          <a:p>
            <a:pPr algn="r"/>
            <a:r>
              <a:rPr lang="ru-RU" altLang="ru-RU" sz="2800" b="1"/>
              <a:t>		ЭО</a:t>
            </a:r>
            <a:r>
              <a:rPr lang="ru-RU" altLang="ru-RU" sz="2800" b="1" baseline="-25000"/>
              <a:t>2 </a:t>
            </a:r>
            <a:r>
              <a:rPr lang="ru-RU" altLang="ru-RU" sz="2800" b="1"/>
              <a:t>(загораются самопроизвольно)                      </a:t>
            </a:r>
          </a:p>
          <a:p>
            <a:pPr algn="r"/>
            <a:r>
              <a:rPr lang="ru-RU" altLang="ru-RU" sz="2800" b="1"/>
              <a:t>Надпероксиды (Э = </a:t>
            </a:r>
            <a:r>
              <a:rPr lang="en-US" altLang="ru-RU" sz="2800" b="1"/>
              <a:t>K</a:t>
            </a:r>
            <a:r>
              <a:rPr lang="ru-RU" altLang="ru-RU" sz="2800" b="1"/>
              <a:t>, </a:t>
            </a:r>
            <a:r>
              <a:rPr lang="en-US" altLang="ru-RU" sz="2800" b="1"/>
              <a:t>Rb</a:t>
            </a:r>
            <a:r>
              <a:rPr lang="ru-RU" altLang="ru-RU" sz="2800" b="1"/>
              <a:t>, </a:t>
            </a:r>
            <a:r>
              <a:rPr lang="en-US" altLang="ru-RU" sz="2800" b="1"/>
              <a:t>Cs</a:t>
            </a:r>
            <a:r>
              <a:rPr lang="ru-RU" altLang="ru-RU" sz="2800" b="1"/>
              <a:t>) </a:t>
            </a:r>
            <a:endParaRPr lang="en-US" altLang="ru-RU" sz="2800" b="1"/>
          </a:p>
          <a:p>
            <a:pPr algn="r"/>
            <a:endParaRPr lang="ru-RU" altLang="ru-RU" sz="1200" b="1"/>
          </a:p>
          <a:p>
            <a:pPr algn="ctr"/>
            <a:r>
              <a:rPr lang="ru-RU" altLang="ru-RU" sz="2800" b="1"/>
              <a:t>Э</a:t>
            </a:r>
            <a:r>
              <a:rPr lang="en-US" altLang="ru-RU" sz="2800" b="1"/>
              <a:t>  +  </a:t>
            </a:r>
            <a:r>
              <a:rPr lang="ru-RU" altLang="ru-RU" sz="2800" b="1"/>
              <a:t>Н</a:t>
            </a:r>
            <a:r>
              <a:rPr lang="en-US" altLang="ru-RU" sz="2800" b="1"/>
              <a:t>al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  =   2 </a:t>
            </a:r>
            <a:r>
              <a:rPr lang="ru-RU" altLang="ru-RU" sz="2800" b="1"/>
              <a:t>Э</a:t>
            </a:r>
            <a:r>
              <a:rPr lang="en-US" altLang="ru-RU" sz="2800" b="1"/>
              <a:t>Hal   (</a:t>
            </a:r>
            <a:r>
              <a:rPr lang="ru-RU" altLang="ru-RU" sz="2800" b="1"/>
              <a:t>галогениды</a:t>
            </a:r>
            <a:r>
              <a:rPr lang="en-US" altLang="ru-RU" sz="2800" b="1"/>
              <a:t>)</a:t>
            </a:r>
          </a:p>
          <a:p>
            <a:pPr algn="ctr"/>
            <a:r>
              <a:rPr lang="en-US" altLang="ru-RU" sz="2800" b="1"/>
              <a:t>    </a:t>
            </a:r>
          </a:p>
          <a:p>
            <a:pPr algn="ctr"/>
            <a:r>
              <a:rPr lang="en-US" altLang="ru-RU" sz="2800" b="1"/>
              <a:t> 6 </a:t>
            </a:r>
            <a:r>
              <a:rPr lang="ru-RU" altLang="ru-RU" sz="2800" b="1"/>
              <a:t>Э</a:t>
            </a:r>
            <a:r>
              <a:rPr lang="en-US" altLang="ru-RU" sz="2800" b="1"/>
              <a:t>  +  N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 =  2 </a:t>
            </a:r>
            <a:r>
              <a:rPr lang="ru-RU" altLang="ru-RU" sz="2800" b="1"/>
              <a:t>Э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N  (</a:t>
            </a:r>
            <a:r>
              <a:rPr lang="ru-RU" altLang="ru-RU" sz="2800" b="1"/>
              <a:t>нитриды</a:t>
            </a:r>
            <a:r>
              <a:rPr lang="en-US" altLang="ru-RU" sz="2800" b="1"/>
              <a:t>)</a:t>
            </a:r>
          </a:p>
          <a:p>
            <a:pPr algn="ctr"/>
            <a:endParaRPr lang="en-US" altLang="ru-RU" sz="2800" b="1"/>
          </a:p>
          <a:p>
            <a:pPr algn="ctr"/>
            <a:r>
              <a:rPr lang="en-US" altLang="ru-RU" sz="2800" b="1"/>
              <a:t>2 </a:t>
            </a:r>
            <a:r>
              <a:rPr lang="ru-RU" altLang="ru-RU" sz="2800" b="1"/>
              <a:t>Э</a:t>
            </a:r>
            <a:r>
              <a:rPr lang="en-US" altLang="ru-RU" sz="2800" b="1"/>
              <a:t>  +  S  =  </a:t>
            </a:r>
            <a:r>
              <a:rPr lang="ru-RU" altLang="ru-RU" sz="2800" b="1"/>
              <a:t>Э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S (</a:t>
            </a:r>
            <a:r>
              <a:rPr lang="ru-RU" altLang="ru-RU" sz="2800" b="1"/>
              <a:t>сульфиды</a:t>
            </a:r>
            <a:r>
              <a:rPr lang="en-US" altLang="ru-RU" sz="2800" b="1"/>
              <a:t>)</a:t>
            </a:r>
            <a:endParaRPr lang="ru-RU" altLang="ru-RU" sz="2800" b="1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95288" y="0"/>
            <a:ext cx="82296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0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Элементы  </a:t>
            </a:r>
            <a:r>
              <a:rPr lang="en-US" sz="40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 </a:t>
            </a:r>
            <a:r>
              <a:rPr lang="ru-RU" sz="40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 подгруппы</a:t>
            </a:r>
          </a:p>
        </p:txBody>
      </p:sp>
      <p:sp>
        <p:nvSpPr>
          <p:cNvPr id="19461" name="Line 13"/>
          <p:cNvSpPr>
            <a:spLocks noChangeShapeType="1"/>
          </p:cNvSpPr>
          <p:nvPr/>
        </p:nvSpPr>
        <p:spPr bwMode="auto">
          <a:xfrm>
            <a:off x="2700338" y="2349500"/>
            <a:ext cx="1150937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C8E0F99-EA48-47C1-8A28-B01FC894263B}" type="slidenum">
              <a:rPr lang="ru-RU" altLang="ru-RU" smtClean="0"/>
              <a:pPr/>
              <a:t>130</a:t>
            </a:fld>
            <a:endParaRPr lang="ru-RU" altLang="ru-RU" smtClean="0"/>
          </a:p>
        </p:txBody>
      </p:sp>
      <p:sp>
        <p:nvSpPr>
          <p:cNvPr id="133123" name="Text Box 2"/>
          <p:cNvSpPr txBox="1">
            <a:spLocks noChangeArrowheads="1"/>
          </p:cNvSpPr>
          <p:nvPr/>
        </p:nvSpPr>
        <p:spPr bwMode="auto">
          <a:xfrm>
            <a:off x="179388" y="476250"/>
            <a:ext cx="8713787" cy="603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000">
                <a:cs typeface="Times New Roman" pitchFamily="18" charset="0"/>
              </a:rPr>
              <a:t>В  большинстве  соединений  атом   Al    находится  в  состоянии  </a:t>
            </a:r>
            <a:r>
              <a:rPr lang="en-US" altLang="ru-RU" sz="3000">
                <a:cs typeface="Times New Roman" pitchFamily="18" charset="0"/>
              </a:rPr>
              <a:t>sp</a:t>
            </a:r>
            <a:r>
              <a:rPr lang="ru-RU" altLang="ru-RU" sz="3000" baseline="30000">
                <a:cs typeface="Times New Roman" pitchFamily="18" charset="0"/>
              </a:rPr>
              <a:t>3</a:t>
            </a:r>
            <a:r>
              <a:rPr lang="en-US" altLang="ru-RU" sz="3000">
                <a:cs typeface="Times New Roman" pitchFamily="18" charset="0"/>
              </a:rPr>
              <a:t>d</a:t>
            </a:r>
            <a:r>
              <a:rPr lang="ru-RU" altLang="ru-RU" sz="3000" baseline="30000">
                <a:cs typeface="Times New Roman" pitchFamily="18" charset="0"/>
              </a:rPr>
              <a:t>2</a:t>
            </a:r>
            <a:r>
              <a:rPr lang="ru-RU" altLang="ru-RU" sz="3000">
                <a:cs typeface="Times New Roman" pitchFamily="18" charset="0"/>
              </a:rPr>
              <a:t>  -   гибридизации,  но  может быть  и  в состоянии  sp</a:t>
            </a:r>
            <a:r>
              <a:rPr lang="ru-RU" altLang="ru-RU" sz="3000" baseline="30000">
                <a:cs typeface="Times New Roman" pitchFamily="18" charset="0"/>
              </a:rPr>
              <a:t>3</a:t>
            </a:r>
            <a:r>
              <a:rPr lang="ru-RU" altLang="ru-RU" sz="3000">
                <a:cs typeface="Times New Roman" pitchFamily="18" charset="0"/>
              </a:rPr>
              <a:t> -  гибридизации. </a:t>
            </a:r>
          </a:p>
          <a:p>
            <a:endParaRPr lang="ru-RU" altLang="ru-RU" sz="3000">
              <a:cs typeface="Times New Roman" pitchFamily="18" charset="0"/>
            </a:endParaRPr>
          </a:p>
          <a:p>
            <a:r>
              <a:rPr lang="ru-RU" altLang="ru-RU" sz="3000">
                <a:cs typeface="Times New Roman" pitchFamily="18" charset="0"/>
              </a:rPr>
              <a:t>КЧ    =   6, 4</a:t>
            </a:r>
          </a:p>
          <a:p>
            <a:endParaRPr lang="ru-RU" altLang="ru-RU" sz="3000">
              <a:cs typeface="Times New Roman" pitchFamily="18" charset="0"/>
            </a:endParaRPr>
          </a:p>
          <a:p>
            <a:r>
              <a:rPr lang="ru-RU" altLang="ru-RU" sz="3000">
                <a:cs typeface="Times New Roman" pitchFamily="18" charset="0"/>
              </a:rPr>
              <a:t>Например: </a:t>
            </a:r>
          </a:p>
          <a:p>
            <a:r>
              <a:rPr lang="ru-RU" altLang="ru-RU" sz="3000">
                <a:cs typeface="Times New Roman" pitchFamily="18" charset="0"/>
              </a:rPr>
              <a:t>  </a:t>
            </a:r>
            <a:endParaRPr lang="en-US" altLang="ru-RU" sz="3000">
              <a:cs typeface="Times New Roman" pitchFamily="18" charset="0"/>
            </a:endParaRPr>
          </a:p>
          <a:p>
            <a:pPr algn="ctr"/>
            <a:r>
              <a:rPr lang="ru-RU" altLang="ru-RU" sz="3000" b="1">
                <a:cs typeface="Times New Roman" pitchFamily="18" charset="0"/>
              </a:rPr>
              <a:t>[AlCl</a:t>
            </a:r>
            <a:r>
              <a:rPr lang="ru-RU" altLang="ru-RU" sz="3000" b="1" baseline="-25000">
                <a:cs typeface="Times New Roman" pitchFamily="18" charset="0"/>
              </a:rPr>
              <a:t>4</a:t>
            </a:r>
            <a:r>
              <a:rPr lang="ru-RU" altLang="ru-RU" sz="3000" b="1">
                <a:cs typeface="Times New Roman" pitchFamily="18" charset="0"/>
              </a:rPr>
              <a:t>]</a:t>
            </a:r>
            <a:r>
              <a:rPr lang="ru-RU" altLang="ru-RU" sz="3000" b="1" baseline="30000">
                <a:cs typeface="Times New Roman" pitchFamily="18" charset="0"/>
              </a:rPr>
              <a:t>-</a:t>
            </a:r>
            <a:r>
              <a:rPr lang="ru-RU" altLang="ru-RU" sz="3000" b="1">
                <a:cs typeface="Times New Roman" pitchFamily="18" charset="0"/>
              </a:rPr>
              <a:t>,  [</a:t>
            </a:r>
            <a:r>
              <a:rPr lang="en-US" altLang="ru-RU" sz="3000" b="1">
                <a:cs typeface="Times New Roman" pitchFamily="18" charset="0"/>
              </a:rPr>
              <a:t>AlH</a:t>
            </a:r>
            <a:r>
              <a:rPr lang="ru-RU" altLang="ru-RU" sz="3000" b="1" baseline="-25000">
                <a:cs typeface="Times New Roman" pitchFamily="18" charset="0"/>
              </a:rPr>
              <a:t>4</a:t>
            </a:r>
            <a:r>
              <a:rPr lang="ru-RU" altLang="ru-RU" sz="3000" b="1">
                <a:cs typeface="Times New Roman" pitchFamily="18" charset="0"/>
              </a:rPr>
              <a:t>]</a:t>
            </a:r>
            <a:r>
              <a:rPr lang="ru-RU" altLang="ru-RU" sz="3000" b="1" baseline="30000">
                <a:cs typeface="Times New Roman" pitchFamily="18" charset="0"/>
              </a:rPr>
              <a:t>-</a:t>
            </a:r>
            <a:r>
              <a:rPr lang="ru-RU" altLang="ru-RU" sz="3000" b="1">
                <a:cs typeface="Times New Roman" pitchFamily="18" charset="0"/>
              </a:rPr>
              <a:t>,  </a:t>
            </a:r>
            <a:r>
              <a:rPr lang="en-US" altLang="ru-RU" sz="3000" b="1">
                <a:cs typeface="Times New Roman" pitchFamily="18" charset="0"/>
              </a:rPr>
              <a:t>Al</a:t>
            </a:r>
            <a:r>
              <a:rPr lang="ru-RU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F</a:t>
            </a:r>
            <a:r>
              <a:rPr lang="ru-RU" altLang="ru-RU" sz="3000" b="1" baseline="-25000">
                <a:cs typeface="Times New Roman" pitchFamily="18" charset="0"/>
              </a:rPr>
              <a:t>6</a:t>
            </a:r>
            <a:r>
              <a:rPr lang="ru-RU" altLang="ru-RU" sz="3000">
                <a:cs typeface="Times New Roman" pitchFamily="18" charset="0"/>
              </a:rPr>
              <a:t> </a:t>
            </a:r>
            <a:r>
              <a:rPr lang="ru-RU" altLang="ru-RU">
                <a:cs typeface="Times New Roman" pitchFamily="18" charset="0"/>
              </a:rPr>
              <a:t>–</a:t>
            </a:r>
            <a:r>
              <a:rPr lang="ru-RU" altLang="ru-RU" sz="3000">
                <a:cs typeface="Times New Roman" pitchFamily="18" charset="0"/>
              </a:rPr>
              <a:t> </a:t>
            </a:r>
            <a:r>
              <a:rPr lang="en-US" altLang="ru-RU" sz="3000">
                <a:cs typeface="Times New Roman" pitchFamily="18" charset="0"/>
              </a:rPr>
              <a:t>sp</a:t>
            </a:r>
            <a:r>
              <a:rPr lang="ru-RU" altLang="ru-RU" sz="3000" baseline="30000">
                <a:cs typeface="Times New Roman" pitchFamily="18" charset="0"/>
              </a:rPr>
              <a:t>3</a:t>
            </a:r>
            <a:r>
              <a:rPr lang="ru-RU" altLang="ru-RU" sz="3000">
                <a:cs typeface="Times New Roman" pitchFamily="18" charset="0"/>
              </a:rPr>
              <a:t> -  гибридизация 				(тетраэдр)</a:t>
            </a:r>
          </a:p>
          <a:p>
            <a:pPr algn="ctr"/>
            <a:endParaRPr lang="ru-RU" altLang="ru-RU" sz="3000">
              <a:cs typeface="Times New Roman" pitchFamily="18" charset="0"/>
            </a:endParaRPr>
          </a:p>
          <a:p>
            <a:pPr algn="ctr"/>
            <a:r>
              <a:rPr lang="ru-RU" altLang="ru-RU" sz="3000" b="1">
                <a:cs typeface="Times New Roman" pitchFamily="18" charset="0"/>
              </a:rPr>
              <a:t>[</a:t>
            </a:r>
            <a:r>
              <a:rPr lang="en-US" altLang="ru-RU" sz="3000" b="1">
                <a:cs typeface="Times New Roman" pitchFamily="18" charset="0"/>
              </a:rPr>
              <a:t>Al</a:t>
            </a:r>
            <a:r>
              <a:rPr lang="ru-RU" altLang="ru-RU" sz="3000" b="1">
                <a:cs typeface="Times New Roman" pitchFamily="18" charset="0"/>
              </a:rPr>
              <a:t>(</a:t>
            </a:r>
            <a:r>
              <a:rPr lang="en-US" altLang="ru-RU" sz="3000" b="1">
                <a:cs typeface="Times New Roman" pitchFamily="18" charset="0"/>
              </a:rPr>
              <a:t>H</a:t>
            </a:r>
            <a:r>
              <a:rPr lang="ru-RU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</a:t>
            </a:r>
            <a:r>
              <a:rPr lang="ru-RU" altLang="ru-RU" sz="3000" b="1">
                <a:cs typeface="Times New Roman" pitchFamily="18" charset="0"/>
              </a:rPr>
              <a:t>)</a:t>
            </a:r>
            <a:r>
              <a:rPr lang="ru-RU" altLang="ru-RU" sz="3000" b="1" baseline="-25000">
                <a:cs typeface="Times New Roman" pitchFamily="18" charset="0"/>
              </a:rPr>
              <a:t>6</a:t>
            </a:r>
            <a:r>
              <a:rPr lang="ru-RU" altLang="ru-RU" sz="3000" b="1">
                <a:cs typeface="Times New Roman" pitchFamily="18" charset="0"/>
              </a:rPr>
              <a:t>]</a:t>
            </a:r>
            <a:r>
              <a:rPr lang="ru-RU" altLang="ru-RU" sz="3000" b="1" baseline="30000">
                <a:cs typeface="Times New Roman" pitchFamily="18" charset="0"/>
              </a:rPr>
              <a:t>3+</a:t>
            </a:r>
            <a:r>
              <a:rPr lang="ru-RU" altLang="ru-RU" sz="3000" b="1">
                <a:cs typeface="Times New Roman" pitchFamily="18" charset="0"/>
              </a:rPr>
              <a:t>,  [</a:t>
            </a:r>
            <a:r>
              <a:rPr lang="en-US" altLang="ru-RU" sz="3000" b="1">
                <a:cs typeface="Times New Roman" pitchFamily="18" charset="0"/>
              </a:rPr>
              <a:t>AlF</a:t>
            </a:r>
            <a:r>
              <a:rPr lang="ru-RU" altLang="ru-RU" sz="3000" b="1" baseline="-25000">
                <a:cs typeface="Times New Roman" pitchFamily="18" charset="0"/>
              </a:rPr>
              <a:t>6</a:t>
            </a:r>
            <a:r>
              <a:rPr lang="ru-RU" altLang="ru-RU" sz="3000" b="1">
                <a:cs typeface="Times New Roman" pitchFamily="18" charset="0"/>
              </a:rPr>
              <a:t>]</a:t>
            </a:r>
            <a:r>
              <a:rPr lang="ru-RU" altLang="ru-RU" sz="3000" b="1" baseline="30000">
                <a:cs typeface="Times New Roman" pitchFamily="18" charset="0"/>
              </a:rPr>
              <a:t>3-</a:t>
            </a:r>
            <a:r>
              <a:rPr lang="ru-RU" altLang="ru-RU" sz="3000" baseline="30000">
                <a:cs typeface="Times New Roman" pitchFamily="18" charset="0"/>
              </a:rPr>
              <a:t> </a:t>
            </a:r>
            <a:r>
              <a:rPr lang="ru-RU" altLang="ru-RU">
                <a:cs typeface="Times New Roman" pitchFamily="18" charset="0"/>
              </a:rPr>
              <a:t>– </a:t>
            </a:r>
            <a:r>
              <a:rPr lang="ru-RU" altLang="ru-RU" sz="3000">
                <a:cs typeface="Times New Roman" pitchFamily="18" charset="0"/>
              </a:rPr>
              <a:t> </a:t>
            </a:r>
            <a:r>
              <a:rPr lang="en-US" altLang="ru-RU" sz="3000">
                <a:cs typeface="Times New Roman" pitchFamily="18" charset="0"/>
              </a:rPr>
              <a:t>sp</a:t>
            </a:r>
            <a:r>
              <a:rPr lang="ru-RU" altLang="ru-RU" sz="3000" baseline="30000">
                <a:cs typeface="Times New Roman" pitchFamily="18" charset="0"/>
              </a:rPr>
              <a:t>3</a:t>
            </a:r>
            <a:r>
              <a:rPr lang="en-US" altLang="ru-RU" sz="3000">
                <a:cs typeface="Times New Roman" pitchFamily="18" charset="0"/>
              </a:rPr>
              <a:t>d</a:t>
            </a:r>
            <a:r>
              <a:rPr lang="ru-RU" altLang="ru-RU" sz="3000" baseline="30000">
                <a:cs typeface="Times New Roman" pitchFamily="18" charset="0"/>
              </a:rPr>
              <a:t>2</a:t>
            </a:r>
            <a:r>
              <a:rPr lang="ru-RU" altLang="ru-RU" sz="3000">
                <a:cs typeface="Times New Roman" pitchFamily="18" charset="0"/>
              </a:rPr>
              <a:t>  - гибридизация  				(октаэдр)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89502F2-C973-4763-AA1C-8D8C02606300}" type="slidenum">
              <a:rPr lang="ru-RU" altLang="ru-RU" smtClean="0"/>
              <a:pPr/>
              <a:t>131</a:t>
            </a:fld>
            <a:endParaRPr lang="ru-RU" altLang="ru-RU" smtClean="0"/>
          </a:p>
        </p:txBody>
      </p:sp>
      <p:sp>
        <p:nvSpPr>
          <p:cNvPr id="134147" name="Text Box 2"/>
          <p:cNvSpPr txBox="1">
            <a:spLocks noChangeArrowheads="1"/>
          </p:cNvSpPr>
          <p:nvPr/>
        </p:nvSpPr>
        <p:spPr bwMode="auto">
          <a:xfrm>
            <a:off x="179388" y="404813"/>
            <a:ext cx="8713787" cy="576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>
                <a:cs typeface="Times New Roman" pitchFamily="18" charset="0"/>
              </a:rPr>
              <a:t>Химические свойства</a:t>
            </a:r>
          </a:p>
          <a:p>
            <a:endParaRPr lang="ru-RU" altLang="ru-RU" sz="3200" b="1">
              <a:cs typeface="Times New Roman" pitchFamily="18" charset="0"/>
            </a:endParaRPr>
          </a:p>
          <a:p>
            <a:r>
              <a:rPr lang="ru-RU" altLang="ru-RU" sz="2800">
                <a:cs typeface="Times New Roman" pitchFamily="18" charset="0"/>
              </a:rPr>
              <a:t>Алюминий химически активен, на воздухе покрывается тонкой оксидной  пленкой, которая обеспечивает значительную коррозионную стойкость. Если пленку  удалить, что можно сделать амальгамированием  или механическим  путем, то алюминий  взаимодействует  даже  с  водой  с выделением  водорода.</a:t>
            </a:r>
          </a:p>
          <a:p>
            <a:endParaRPr lang="ru-RU" altLang="ru-RU" sz="2800">
              <a:cs typeface="Times New Roman" pitchFamily="18" charset="0"/>
            </a:endParaRPr>
          </a:p>
          <a:p>
            <a:r>
              <a:rPr lang="ru-RU" altLang="ru-RU" sz="2800">
                <a:cs typeface="Times New Roman" pitchFamily="18" charset="0"/>
              </a:rPr>
              <a:t>Вследствие образования оксидной пленки  алюминий не взаимодействует с очень разбавленной  HNO</a:t>
            </a:r>
            <a:r>
              <a:rPr lang="ru-RU" altLang="ru-RU" sz="2800" baseline="-25000">
                <a:cs typeface="Times New Roman" pitchFamily="18" charset="0"/>
              </a:rPr>
              <a:t>3</a:t>
            </a:r>
            <a:r>
              <a:rPr lang="ru-RU" altLang="ru-RU" sz="2800">
                <a:cs typeface="Times New Roman" pitchFamily="18" charset="0"/>
              </a:rPr>
              <a:t>  и  конц. H</a:t>
            </a:r>
            <a:r>
              <a:rPr lang="en-US" altLang="ru-RU" sz="2800">
                <a:cs typeface="Times New Roman" pitchFamily="18" charset="0"/>
              </a:rPr>
              <a:t>NO</a:t>
            </a:r>
            <a:r>
              <a:rPr lang="ru-RU" altLang="ru-RU" sz="2800" baseline="-25000">
                <a:cs typeface="Times New Roman" pitchFamily="18" charset="0"/>
              </a:rPr>
              <a:t>3</a:t>
            </a:r>
            <a:r>
              <a:rPr lang="ru-RU" altLang="ru-RU" sz="2800">
                <a:cs typeface="Times New Roman" pitchFamily="18" charset="0"/>
              </a:rPr>
              <a:t>  и  </a:t>
            </a:r>
            <a:r>
              <a:rPr lang="en-US" altLang="ru-RU" sz="2800">
                <a:cs typeface="Times New Roman" pitchFamily="18" charset="0"/>
              </a:rPr>
              <a:t>H</a:t>
            </a:r>
            <a:r>
              <a:rPr lang="ru-RU" altLang="ru-RU" sz="2800" baseline="-25000">
                <a:cs typeface="Times New Roman" pitchFamily="18" charset="0"/>
              </a:rPr>
              <a:t>2</a:t>
            </a:r>
            <a:r>
              <a:rPr lang="en-US" altLang="ru-RU" sz="2800">
                <a:cs typeface="Times New Roman" pitchFamily="18" charset="0"/>
              </a:rPr>
              <a:t>SO</a:t>
            </a:r>
            <a:r>
              <a:rPr lang="ru-RU" altLang="ru-RU" sz="2800" baseline="-25000">
                <a:cs typeface="Times New Roman" pitchFamily="18" charset="0"/>
              </a:rPr>
              <a:t>4</a:t>
            </a:r>
            <a:r>
              <a:rPr lang="ru-RU" altLang="ru-RU" sz="2800">
                <a:cs typeface="Times New Roman" pitchFamily="18" charset="0"/>
              </a:rPr>
              <a:t>  на холоду  (используют алюминиевые емкости  для  азотной кислоты).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C4EFAC8-0E3F-4846-9D4C-AEA5631E7342}" type="slidenum">
              <a:rPr lang="ru-RU" altLang="ru-RU" smtClean="0"/>
              <a:pPr/>
              <a:t>132</a:t>
            </a:fld>
            <a:endParaRPr lang="ru-RU" altLang="ru-RU" smtClean="0"/>
          </a:p>
        </p:txBody>
      </p:sp>
      <p:sp>
        <p:nvSpPr>
          <p:cNvPr id="135171" name="Text Box 2"/>
          <p:cNvSpPr txBox="1">
            <a:spLocks noChangeArrowheads="1"/>
          </p:cNvSpPr>
          <p:nvPr/>
        </p:nvSpPr>
        <p:spPr bwMode="auto">
          <a:xfrm>
            <a:off x="250825" y="319088"/>
            <a:ext cx="864235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>
                <a:cs typeface="Times New Roman" pitchFamily="18" charset="0"/>
              </a:rPr>
              <a:t>Алюминий  хорошо растворим в щелочах:</a:t>
            </a:r>
            <a:endParaRPr lang="en-US" altLang="ru-RU" sz="3200">
              <a:cs typeface="Times New Roman" pitchFamily="18" charset="0"/>
            </a:endParaRPr>
          </a:p>
          <a:p>
            <a:endParaRPr lang="ru-RU" altLang="ru-RU" sz="3200">
              <a:cs typeface="Times New Roman" pitchFamily="18" charset="0"/>
            </a:endParaRPr>
          </a:p>
          <a:p>
            <a:endParaRPr lang="en-US" altLang="ru-RU" sz="1000">
              <a:cs typeface="Times New Roman" pitchFamily="18" charset="0"/>
            </a:endParaRPr>
          </a:p>
          <a:p>
            <a:r>
              <a:rPr lang="en-US" altLang="ru-RU" sz="3200">
                <a:cs typeface="Times New Roman" pitchFamily="18" charset="0"/>
              </a:rPr>
              <a:t>2Al + 6NaOH + 6</a:t>
            </a:r>
            <a:r>
              <a:rPr lang="ru-RU" altLang="ru-RU" sz="3200">
                <a:cs typeface="Times New Roman" pitchFamily="18" charset="0"/>
              </a:rPr>
              <a:t>Н</a:t>
            </a:r>
            <a:r>
              <a:rPr lang="en-US" altLang="ru-RU" sz="3200" baseline="-25000">
                <a:cs typeface="Times New Roman" pitchFamily="18" charset="0"/>
              </a:rPr>
              <a:t>2</a:t>
            </a:r>
            <a:r>
              <a:rPr lang="ru-RU" altLang="ru-RU" sz="3200">
                <a:cs typeface="Times New Roman" pitchFamily="18" charset="0"/>
              </a:rPr>
              <a:t>О</a:t>
            </a:r>
            <a:r>
              <a:rPr lang="en-US" altLang="ru-RU" sz="3200">
                <a:cs typeface="Times New Roman" pitchFamily="18" charset="0"/>
              </a:rPr>
              <a:t> = 2Na</a:t>
            </a:r>
            <a:r>
              <a:rPr lang="en-US" altLang="ru-RU" sz="3200" baseline="-25000">
                <a:cs typeface="Times New Roman" pitchFamily="18" charset="0"/>
              </a:rPr>
              <a:t>3</a:t>
            </a:r>
            <a:r>
              <a:rPr lang="en-US" altLang="ru-RU" sz="3200">
                <a:cs typeface="Times New Roman" pitchFamily="18" charset="0"/>
              </a:rPr>
              <a:t>[Al(OH)</a:t>
            </a:r>
            <a:r>
              <a:rPr lang="en-US" altLang="ru-RU" sz="3200" baseline="-25000">
                <a:cs typeface="Times New Roman" pitchFamily="18" charset="0"/>
              </a:rPr>
              <a:t>6</a:t>
            </a:r>
            <a:r>
              <a:rPr lang="en-US" altLang="ru-RU" sz="3200">
                <a:cs typeface="Times New Roman" pitchFamily="18" charset="0"/>
              </a:rPr>
              <a:t>] + 3H</a:t>
            </a:r>
            <a:r>
              <a:rPr lang="en-US" altLang="ru-RU" sz="3200" baseline="-25000">
                <a:cs typeface="Times New Roman" pitchFamily="18" charset="0"/>
              </a:rPr>
              <a:t>2</a:t>
            </a:r>
          </a:p>
          <a:p>
            <a:endParaRPr lang="ru-RU" altLang="ru-RU" sz="3200" baseline="-25000">
              <a:cs typeface="Times New Roman" pitchFamily="18" charset="0"/>
            </a:endParaRPr>
          </a:p>
          <a:p>
            <a:endParaRPr lang="ru-RU" altLang="ru-RU" sz="1000">
              <a:cs typeface="Times New Roman" pitchFamily="18" charset="0"/>
            </a:endParaRPr>
          </a:p>
          <a:p>
            <a:r>
              <a:rPr lang="ru-RU" altLang="ru-RU" sz="3200">
                <a:cs typeface="Times New Roman" pitchFamily="18" charset="0"/>
              </a:rPr>
              <a:t>Щелочи разрушают оксидный  слой.</a:t>
            </a:r>
          </a:p>
          <a:p>
            <a:endParaRPr lang="ru-RU" altLang="ru-RU" sz="1000">
              <a:cs typeface="Times New Roman" pitchFamily="18" charset="0"/>
            </a:endParaRPr>
          </a:p>
          <a:p>
            <a:r>
              <a:rPr lang="ru-RU" altLang="ru-RU" sz="3200">
                <a:cs typeface="Times New Roman" pitchFamily="18" charset="0"/>
              </a:rPr>
              <a:t>Алюминий   взаимодействует  с  кислородом  только при высокой температуре (мешает пленка  </a:t>
            </a:r>
            <a:r>
              <a:rPr lang="en-US" altLang="ru-RU" sz="3200">
                <a:cs typeface="Times New Roman" pitchFamily="18" charset="0"/>
              </a:rPr>
              <a:t>Al</a:t>
            </a:r>
            <a:r>
              <a:rPr lang="ru-RU" altLang="ru-RU" sz="3200" baseline="-25000">
                <a:cs typeface="Times New Roman" pitchFamily="18" charset="0"/>
              </a:rPr>
              <a:t>2</a:t>
            </a:r>
            <a:r>
              <a:rPr lang="en-US" altLang="ru-RU" sz="3200">
                <a:cs typeface="Times New Roman" pitchFamily="18" charset="0"/>
              </a:rPr>
              <a:t>O</a:t>
            </a:r>
            <a:r>
              <a:rPr lang="ru-RU" altLang="ru-RU" sz="3200" baseline="-25000">
                <a:cs typeface="Times New Roman" pitchFamily="18" charset="0"/>
              </a:rPr>
              <a:t>3</a:t>
            </a:r>
            <a:r>
              <a:rPr lang="ru-RU" altLang="ru-RU" sz="3200">
                <a:cs typeface="Times New Roman" pitchFamily="18" charset="0"/>
              </a:rPr>
              <a:t>).</a:t>
            </a:r>
            <a:endParaRPr lang="en-US" altLang="ru-RU" sz="3200">
              <a:cs typeface="Times New Roman" pitchFamily="18" charset="0"/>
            </a:endParaRPr>
          </a:p>
          <a:p>
            <a:endParaRPr lang="ru-RU" altLang="ru-RU" sz="1000">
              <a:cs typeface="Times New Roman" pitchFamily="18" charset="0"/>
            </a:endParaRPr>
          </a:p>
          <a:p>
            <a:endParaRPr lang="ru-RU" altLang="ru-RU" sz="1000">
              <a:cs typeface="Times New Roman" pitchFamily="18" charset="0"/>
            </a:endParaRPr>
          </a:p>
          <a:p>
            <a:r>
              <a:rPr lang="ru-RU" altLang="ru-RU" sz="3200">
                <a:cs typeface="Times New Roman" pitchFamily="18" charset="0"/>
              </a:rPr>
              <a:t>Алюминий проявляет большое сродство к кислороду.  Поэтому способен   вытеснять многие металлы из их оксидов (алюмотермия). 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53B15DB-E874-452B-847D-454054A1ECE8}" type="slidenum">
              <a:rPr lang="ru-RU" altLang="ru-RU" smtClean="0"/>
              <a:pPr/>
              <a:t>133</a:t>
            </a:fld>
            <a:endParaRPr lang="ru-RU" altLang="ru-RU" smtClean="0"/>
          </a:p>
        </p:txBody>
      </p:sp>
      <p:sp>
        <p:nvSpPr>
          <p:cNvPr id="136195" name="Text Box 2"/>
          <p:cNvSpPr txBox="1">
            <a:spLocks noChangeArrowheads="1"/>
          </p:cNvSpPr>
          <p:nvPr/>
        </p:nvSpPr>
        <p:spPr bwMode="auto">
          <a:xfrm>
            <a:off x="250825" y="260350"/>
            <a:ext cx="8893175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000">
                <a:cs typeface="Times New Roman" pitchFamily="18" charset="0"/>
              </a:rPr>
              <a:t>Al</a:t>
            </a:r>
            <a:r>
              <a:rPr lang="ru-RU" altLang="ru-RU" sz="3000" baseline="-25000">
                <a:cs typeface="Times New Roman" pitchFamily="18" charset="0"/>
              </a:rPr>
              <a:t>2</a:t>
            </a:r>
            <a:r>
              <a:rPr lang="en-US" altLang="ru-RU" sz="3000">
                <a:cs typeface="Times New Roman" pitchFamily="18" charset="0"/>
              </a:rPr>
              <a:t>O</a:t>
            </a:r>
            <a:r>
              <a:rPr lang="ru-RU" altLang="ru-RU" sz="3000" baseline="-25000">
                <a:cs typeface="Times New Roman" pitchFamily="18" charset="0"/>
              </a:rPr>
              <a:t>3</a:t>
            </a:r>
            <a:r>
              <a:rPr lang="ru-RU" altLang="ru-RU" sz="3000">
                <a:cs typeface="Times New Roman" pitchFamily="18" charset="0"/>
              </a:rPr>
              <a:t>  встречается в виде нескольких модификаций:</a:t>
            </a:r>
          </a:p>
          <a:p>
            <a:r>
              <a:rPr lang="ru-RU" altLang="ru-RU" sz="3000">
                <a:cs typeface="Times New Roman" pitchFamily="18" charset="0"/>
              </a:rPr>
              <a:t>α – ромбоэдрическая,  γ – модификация.  </a:t>
            </a:r>
            <a:endParaRPr lang="en-US" altLang="ru-RU" sz="3000">
              <a:cs typeface="Times New Roman" pitchFamily="18" charset="0"/>
            </a:endParaRPr>
          </a:p>
          <a:p>
            <a:r>
              <a:rPr lang="ru-RU" altLang="ru-RU" sz="3000">
                <a:cs typeface="Times New Roman" pitchFamily="18" charset="0"/>
              </a:rPr>
              <a:t>Наиболее  устойчива  α –  модификация.  </a:t>
            </a:r>
            <a:endParaRPr lang="en-US" altLang="ru-RU" sz="3000">
              <a:cs typeface="Times New Roman" pitchFamily="18" charset="0"/>
            </a:endParaRPr>
          </a:p>
          <a:p>
            <a:r>
              <a:rPr lang="ru-RU" altLang="ru-RU" sz="3000">
                <a:cs typeface="Times New Roman" pitchFamily="18" charset="0"/>
              </a:rPr>
              <a:t>В природе встречается в виде корунда.</a:t>
            </a:r>
            <a:endParaRPr lang="en-US" altLang="ru-RU" sz="3000">
              <a:cs typeface="Times New Roman" pitchFamily="18" charset="0"/>
            </a:endParaRPr>
          </a:p>
          <a:p>
            <a:endParaRPr lang="ru-RU" altLang="ru-RU" sz="3000">
              <a:cs typeface="Times New Roman" pitchFamily="18" charset="0"/>
            </a:endParaRPr>
          </a:p>
          <a:p>
            <a:r>
              <a:rPr lang="ru-RU" altLang="ru-RU" sz="3000">
                <a:cs typeface="Times New Roman" pitchFamily="18" charset="0"/>
              </a:rPr>
              <a:t>Корунд с примесью  хрома(</a:t>
            </a:r>
            <a:r>
              <a:rPr lang="en-US" altLang="ru-RU" sz="3000">
                <a:cs typeface="Times New Roman" pitchFamily="18" charset="0"/>
              </a:rPr>
              <a:t>III</a:t>
            </a:r>
            <a:r>
              <a:rPr lang="ru-RU" altLang="ru-RU" sz="3000">
                <a:cs typeface="Times New Roman" pitchFamily="18" charset="0"/>
              </a:rPr>
              <a:t>)  -   рубин, </a:t>
            </a:r>
            <a:endParaRPr lang="en-US" altLang="ru-RU" sz="3000">
              <a:cs typeface="Times New Roman" pitchFamily="18" charset="0"/>
            </a:endParaRPr>
          </a:p>
          <a:p>
            <a:r>
              <a:rPr lang="ru-RU" altLang="ru-RU" sz="3000">
                <a:cs typeface="Times New Roman" pitchFamily="18" charset="0"/>
              </a:rPr>
              <a:t>с примесью титана(</a:t>
            </a:r>
            <a:r>
              <a:rPr lang="en-US" altLang="ru-RU" sz="3000">
                <a:cs typeface="Times New Roman" pitchFamily="18" charset="0"/>
              </a:rPr>
              <a:t>III</a:t>
            </a:r>
            <a:r>
              <a:rPr lang="ru-RU" altLang="ru-RU" sz="3000">
                <a:cs typeface="Times New Roman" pitchFamily="18" charset="0"/>
              </a:rPr>
              <a:t>)  и железа(</a:t>
            </a:r>
            <a:r>
              <a:rPr lang="en-US" altLang="ru-RU" sz="3000">
                <a:cs typeface="Times New Roman" pitchFamily="18" charset="0"/>
              </a:rPr>
              <a:t>III</a:t>
            </a:r>
            <a:r>
              <a:rPr lang="ru-RU" altLang="ru-RU" sz="3000">
                <a:cs typeface="Times New Roman" pitchFamily="18" charset="0"/>
              </a:rPr>
              <a:t>)  - сапфир.</a:t>
            </a:r>
            <a:endParaRPr lang="en-US" altLang="ru-RU" sz="3000">
              <a:cs typeface="Times New Roman" pitchFamily="18" charset="0"/>
            </a:endParaRPr>
          </a:p>
          <a:p>
            <a:endParaRPr lang="ru-RU" altLang="ru-RU" sz="3000">
              <a:cs typeface="Times New Roman" pitchFamily="18" charset="0"/>
            </a:endParaRPr>
          </a:p>
          <a:p>
            <a:r>
              <a:rPr lang="ru-RU" altLang="ru-RU" sz="3000">
                <a:cs typeface="Times New Roman" pitchFamily="18" charset="0"/>
              </a:rPr>
              <a:t>Вследствие  прочности связи   Al – O  корунд твердый, огнеупорный материал.  </a:t>
            </a:r>
            <a:endParaRPr lang="en-US" altLang="ru-RU" sz="3000">
              <a:cs typeface="Times New Roman" pitchFamily="18" charset="0"/>
            </a:endParaRPr>
          </a:p>
          <a:p>
            <a:r>
              <a:rPr lang="ru-RU" altLang="ru-RU" sz="3000">
                <a:cs typeface="Times New Roman" pitchFamily="18" charset="0"/>
              </a:rPr>
              <a:t>По твердости  к о  р у н  д   уступает алмазу, карборунду и эльбору.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763AF73-4653-4B50-8A91-8D27C34DA3C8}" type="slidenum">
              <a:rPr lang="ru-RU" altLang="ru-RU" smtClean="0"/>
              <a:pPr/>
              <a:t>134</a:t>
            </a:fld>
            <a:endParaRPr lang="ru-RU" altLang="ru-RU" smtClean="0"/>
          </a:p>
        </p:txBody>
      </p:sp>
      <p:sp>
        <p:nvSpPr>
          <p:cNvPr id="137219" name="Text Box 2"/>
          <p:cNvSpPr txBox="1">
            <a:spLocks noChangeArrowheads="1"/>
          </p:cNvSpPr>
          <p:nvPr/>
        </p:nvSpPr>
        <p:spPr bwMode="auto">
          <a:xfrm>
            <a:off x="179388" y="561975"/>
            <a:ext cx="8713787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3000" b="1">
                <a:cs typeface="Times New Roman" pitchFamily="18" charset="0"/>
              </a:rPr>
              <a:t>Al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</a:t>
            </a:r>
            <a:r>
              <a:rPr lang="en-US" altLang="ru-RU" sz="3000" b="1" baseline="-25000">
                <a:cs typeface="Times New Roman" pitchFamily="18" charset="0"/>
              </a:rPr>
              <a:t>3</a:t>
            </a:r>
            <a:r>
              <a:rPr lang="en-US" altLang="ru-RU" sz="3000" b="1">
                <a:cs typeface="Times New Roman" pitchFamily="18" charset="0"/>
              </a:rPr>
              <a:t>   +  NaOH    + H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  →  Na</a:t>
            </a:r>
            <a:r>
              <a:rPr lang="en-US" altLang="ru-RU" sz="3000" b="1" baseline="-25000">
                <a:cs typeface="Times New Roman" pitchFamily="18" charset="0"/>
              </a:rPr>
              <a:t>3</a:t>
            </a:r>
            <a:r>
              <a:rPr lang="en-US" altLang="ru-RU" sz="3000" b="1">
                <a:cs typeface="Times New Roman" pitchFamily="18" charset="0"/>
              </a:rPr>
              <a:t>[Al(OH)</a:t>
            </a:r>
            <a:r>
              <a:rPr lang="en-US" altLang="ru-RU" sz="3000" b="1" baseline="-25000">
                <a:cs typeface="Times New Roman" pitchFamily="18" charset="0"/>
              </a:rPr>
              <a:t>6</a:t>
            </a:r>
            <a:r>
              <a:rPr lang="en-US" altLang="ru-RU" sz="3000" b="1">
                <a:cs typeface="Times New Roman" pitchFamily="18" charset="0"/>
              </a:rPr>
              <a:t>]</a:t>
            </a:r>
          </a:p>
          <a:p>
            <a:endParaRPr lang="ru-RU" altLang="ru-RU" sz="3000" b="1">
              <a:cs typeface="Times New Roman" pitchFamily="18" charset="0"/>
            </a:endParaRPr>
          </a:p>
          <a:p>
            <a:r>
              <a:rPr lang="ru-RU" altLang="ru-RU" sz="3000">
                <a:cs typeface="Times New Roman" pitchFamily="18" charset="0"/>
              </a:rPr>
              <a:t>В кислотах не растворяется.</a:t>
            </a:r>
            <a:endParaRPr lang="en-US" altLang="ru-RU" sz="3000">
              <a:cs typeface="Times New Roman" pitchFamily="18" charset="0"/>
            </a:endParaRPr>
          </a:p>
          <a:p>
            <a:r>
              <a:rPr lang="en-US" altLang="ru-RU" sz="3000" b="1">
                <a:cs typeface="Times New Roman" pitchFamily="18" charset="0"/>
              </a:rPr>
              <a:t>Al</a:t>
            </a:r>
            <a:r>
              <a:rPr lang="ru-RU" altLang="ru-RU" sz="3000" b="1">
                <a:cs typeface="Times New Roman" pitchFamily="18" charset="0"/>
              </a:rPr>
              <a:t>(</a:t>
            </a:r>
            <a:r>
              <a:rPr lang="en-US" altLang="ru-RU" sz="3000" b="1">
                <a:cs typeface="Times New Roman" pitchFamily="18" charset="0"/>
              </a:rPr>
              <a:t>OH</a:t>
            </a:r>
            <a:r>
              <a:rPr lang="ru-RU" altLang="ru-RU" sz="3000" b="1">
                <a:cs typeface="Times New Roman" pitchFamily="18" charset="0"/>
              </a:rPr>
              <a:t>)</a:t>
            </a:r>
            <a:r>
              <a:rPr lang="ru-RU" altLang="ru-RU" sz="3000" b="1" baseline="-25000">
                <a:cs typeface="Times New Roman" pitchFamily="18" charset="0"/>
              </a:rPr>
              <a:t>3</a:t>
            </a:r>
            <a:r>
              <a:rPr lang="ru-RU" altLang="ru-RU" sz="3000" b="1">
                <a:cs typeface="Times New Roman" pitchFamily="18" charset="0"/>
              </a:rPr>
              <a:t>    -   </a:t>
            </a:r>
            <a:r>
              <a:rPr lang="ru-RU" altLang="ru-RU" sz="3000">
                <a:cs typeface="Times New Roman" pitchFamily="18" charset="0"/>
              </a:rPr>
              <a:t>полимерное  соединение, получают из солей:</a:t>
            </a:r>
            <a:endParaRPr lang="en-US" altLang="ru-RU" sz="3000">
              <a:cs typeface="Times New Roman" pitchFamily="18" charset="0"/>
            </a:endParaRPr>
          </a:p>
          <a:p>
            <a:pPr algn="ctr"/>
            <a:r>
              <a:rPr lang="en-US" altLang="ru-RU" sz="3000" b="1">
                <a:cs typeface="Times New Roman" pitchFamily="18" charset="0"/>
              </a:rPr>
              <a:t>[Al(H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O)</a:t>
            </a:r>
            <a:r>
              <a:rPr lang="en-US" altLang="ru-RU" sz="3000" b="1" baseline="-25000">
                <a:cs typeface="Times New Roman" pitchFamily="18" charset="0"/>
              </a:rPr>
              <a:t>6</a:t>
            </a:r>
            <a:r>
              <a:rPr lang="en-US" altLang="ru-RU" sz="3000" b="1">
                <a:cs typeface="Times New Roman" pitchFamily="18" charset="0"/>
              </a:rPr>
              <a:t>]</a:t>
            </a:r>
            <a:r>
              <a:rPr lang="en-US" altLang="ru-RU" sz="3000" b="1" baseline="30000">
                <a:cs typeface="Times New Roman" pitchFamily="18" charset="0"/>
              </a:rPr>
              <a:t>3+</a:t>
            </a:r>
            <a:r>
              <a:rPr lang="en-US" altLang="ru-RU" sz="3000" b="1">
                <a:cs typeface="Times New Roman" pitchFamily="18" charset="0"/>
              </a:rPr>
              <a:t>  +   OH</a:t>
            </a:r>
            <a:r>
              <a:rPr lang="en-US" altLang="ru-RU" sz="3000" b="1" baseline="30000">
                <a:cs typeface="Times New Roman" pitchFamily="18" charset="0"/>
              </a:rPr>
              <a:t>-</a:t>
            </a:r>
            <a:r>
              <a:rPr lang="en-US" altLang="ru-RU" sz="3000" b="1">
                <a:cs typeface="Times New Roman" pitchFamily="18" charset="0"/>
              </a:rPr>
              <a:t>  =  [Al(H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O)</a:t>
            </a:r>
            <a:r>
              <a:rPr lang="en-US" altLang="ru-RU" sz="3000" b="1" baseline="-25000">
                <a:cs typeface="Times New Roman" pitchFamily="18" charset="0"/>
              </a:rPr>
              <a:t>5</a:t>
            </a:r>
            <a:r>
              <a:rPr lang="en-US" altLang="ru-RU" sz="3000" b="1">
                <a:cs typeface="Times New Roman" pitchFamily="18" charset="0"/>
              </a:rPr>
              <a:t>OH]</a:t>
            </a:r>
            <a:r>
              <a:rPr lang="en-US" altLang="ru-RU" sz="3000" b="1" baseline="30000">
                <a:cs typeface="Times New Roman" pitchFamily="18" charset="0"/>
              </a:rPr>
              <a:t>2+</a:t>
            </a:r>
            <a:r>
              <a:rPr lang="en-US" altLang="ru-RU" sz="3000" b="1">
                <a:cs typeface="Times New Roman" pitchFamily="18" charset="0"/>
              </a:rPr>
              <a:t> +   H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</a:t>
            </a:r>
          </a:p>
          <a:p>
            <a:pPr algn="ctr"/>
            <a:r>
              <a:rPr lang="en-US" altLang="ru-RU" sz="3000" b="1">
                <a:cs typeface="Times New Roman" pitchFamily="18" charset="0"/>
              </a:rPr>
              <a:t>[Al(H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O)</a:t>
            </a:r>
            <a:r>
              <a:rPr lang="en-US" altLang="ru-RU" sz="3000" b="1" baseline="-25000">
                <a:cs typeface="Times New Roman" pitchFamily="18" charset="0"/>
              </a:rPr>
              <a:t>5</a:t>
            </a:r>
            <a:r>
              <a:rPr lang="en-US" altLang="ru-RU" sz="3000" b="1">
                <a:cs typeface="Times New Roman" pitchFamily="18" charset="0"/>
              </a:rPr>
              <a:t>OH]</a:t>
            </a:r>
            <a:r>
              <a:rPr lang="en-US" altLang="ru-RU" sz="3000" b="1" baseline="30000">
                <a:cs typeface="Times New Roman" pitchFamily="18" charset="0"/>
              </a:rPr>
              <a:t>2+</a:t>
            </a:r>
            <a:r>
              <a:rPr lang="en-US" altLang="ru-RU" sz="3000" b="1">
                <a:cs typeface="Times New Roman" pitchFamily="18" charset="0"/>
              </a:rPr>
              <a:t>  + OH</a:t>
            </a:r>
            <a:r>
              <a:rPr lang="en-US" altLang="ru-RU" sz="3000" b="1" baseline="30000">
                <a:cs typeface="Times New Roman" pitchFamily="18" charset="0"/>
              </a:rPr>
              <a:t>-</a:t>
            </a:r>
            <a:r>
              <a:rPr lang="en-US" altLang="ru-RU" sz="3000" b="1">
                <a:cs typeface="Times New Roman" pitchFamily="18" charset="0"/>
              </a:rPr>
              <a:t> =  [Al(H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O)</a:t>
            </a:r>
            <a:r>
              <a:rPr lang="en-US" altLang="ru-RU" sz="3000" b="1" baseline="-25000">
                <a:cs typeface="Times New Roman" pitchFamily="18" charset="0"/>
              </a:rPr>
              <a:t>4</a:t>
            </a:r>
            <a:r>
              <a:rPr lang="en-US" altLang="ru-RU" sz="3000" b="1">
                <a:cs typeface="Times New Roman" pitchFamily="18" charset="0"/>
              </a:rPr>
              <a:t>(OH)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]</a:t>
            </a:r>
            <a:r>
              <a:rPr lang="en-US" altLang="ru-RU" sz="3000" b="1" baseline="30000">
                <a:cs typeface="Times New Roman" pitchFamily="18" charset="0"/>
              </a:rPr>
              <a:t>+</a:t>
            </a:r>
            <a:r>
              <a:rPr lang="en-US" altLang="ru-RU" sz="3000" b="1">
                <a:cs typeface="Times New Roman" pitchFamily="18" charset="0"/>
              </a:rPr>
              <a:t> + H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</a:t>
            </a:r>
          </a:p>
          <a:p>
            <a:r>
              <a:rPr lang="en-US" altLang="ru-RU" sz="3000" b="1">
                <a:cs typeface="Times New Roman" pitchFamily="18" charset="0"/>
              </a:rPr>
              <a:t>[Al(H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O)</a:t>
            </a:r>
            <a:r>
              <a:rPr lang="en-US" altLang="ru-RU" sz="3000" b="1" baseline="-25000">
                <a:cs typeface="Times New Roman" pitchFamily="18" charset="0"/>
              </a:rPr>
              <a:t>4</a:t>
            </a:r>
            <a:r>
              <a:rPr lang="en-US" altLang="ru-RU" sz="3000" b="1">
                <a:cs typeface="Times New Roman" pitchFamily="18" charset="0"/>
              </a:rPr>
              <a:t>(OH)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]</a:t>
            </a:r>
            <a:r>
              <a:rPr lang="en-US" altLang="ru-RU" sz="3000" b="1" baseline="30000">
                <a:cs typeface="Times New Roman" pitchFamily="18" charset="0"/>
              </a:rPr>
              <a:t>+</a:t>
            </a:r>
            <a:r>
              <a:rPr lang="en-US" altLang="ru-RU" sz="3000" b="1">
                <a:cs typeface="Times New Roman" pitchFamily="18" charset="0"/>
              </a:rPr>
              <a:t> + OH</a:t>
            </a:r>
            <a:r>
              <a:rPr lang="en-US" altLang="ru-RU" sz="3000" b="1" baseline="30000">
                <a:cs typeface="Times New Roman" pitchFamily="18" charset="0"/>
              </a:rPr>
              <a:t>-</a:t>
            </a:r>
            <a:r>
              <a:rPr lang="en-US" altLang="ru-RU" sz="3000" b="1">
                <a:cs typeface="Times New Roman" pitchFamily="18" charset="0"/>
              </a:rPr>
              <a:t> = [Al(H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en-US" altLang="ru-RU" sz="3000" b="1">
                <a:cs typeface="Times New Roman" pitchFamily="18" charset="0"/>
              </a:rPr>
              <a:t>O)</a:t>
            </a:r>
            <a:r>
              <a:rPr lang="en-US" altLang="ru-RU" sz="3000" b="1" baseline="-25000">
                <a:cs typeface="Times New Roman" pitchFamily="18" charset="0"/>
              </a:rPr>
              <a:t>3</a:t>
            </a:r>
            <a:r>
              <a:rPr lang="en-US" altLang="ru-RU" sz="3000" b="1">
                <a:cs typeface="Times New Roman" pitchFamily="18" charset="0"/>
              </a:rPr>
              <a:t>(OH)</a:t>
            </a:r>
            <a:r>
              <a:rPr lang="en-US" altLang="ru-RU" sz="3000" b="1" baseline="-25000">
                <a:cs typeface="Times New Roman" pitchFamily="18" charset="0"/>
              </a:rPr>
              <a:t>3</a:t>
            </a:r>
            <a:r>
              <a:rPr lang="en-US" altLang="ru-RU" sz="3000" b="1">
                <a:cs typeface="Times New Roman" pitchFamily="18" charset="0"/>
              </a:rPr>
              <a:t>]</a:t>
            </a:r>
            <a:r>
              <a:rPr lang="en-US" altLang="ru-RU" sz="3000" b="1" baseline="30000">
                <a:cs typeface="Times New Roman" pitchFamily="18" charset="0"/>
              </a:rPr>
              <a:t>0</a:t>
            </a:r>
            <a:r>
              <a:rPr lang="en-US" altLang="ru-RU" sz="3000" b="1">
                <a:cs typeface="Times New Roman" pitchFamily="18" charset="0"/>
              </a:rPr>
              <a:t> +  </a:t>
            </a:r>
            <a:r>
              <a:rPr lang="ru-RU" altLang="ru-RU" sz="3000" b="1">
                <a:cs typeface="Times New Roman" pitchFamily="18" charset="0"/>
              </a:rPr>
              <a:t>Н</a:t>
            </a:r>
            <a:r>
              <a:rPr lang="en-US" altLang="ru-RU" sz="3000" b="1" baseline="-25000">
                <a:cs typeface="Times New Roman" pitchFamily="18" charset="0"/>
              </a:rPr>
              <a:t>2</a:t>
            </a:r>
            <a:r>
              <a:rPr lang="ru-RU" altLang="ru-RU" sz="3000" b="1">
                <a:cs typeface="Times New Roman" pitchFamily="18" charset="0"/>
              </a:rPr>
              <a:t>О</a:t>
            </a:r>
            <a:endParaRPr lang="en-US" altLang="ru-RU" sz="3000" b="1">
              <a:cs typeface="Times New Roman" pitchFamily="18" charset="0"/>
            </a:endParaRPr>
          </a:p>
          <a:p>
            <a:endParaRPr lang="ru-RU" altLang="ru-RU" sz="3000" b="1">
              <a:cs typeface="Times New Roman" pitchFamily="18" charset="0"/>
            </a:endParaRPr>
          </a:p>
          <a:p>
            <a:r>
              <a:rPr lang="ru-RU" altLang="ru-RU" sz="3000">
                <a:cs typeface="Times New Roman" pitchFamily="18" charset="0"/>
              </a:rPr>
              <a:t>При старении осадок теряет воду  и переходит в кристаллический  гидроксид  алюминия.</a:t>
            </a:r>
          </a:p>
        </p:txBody>
      </p:sp>
      <p:sp>
        <p:nvSpPr>
          <p:cNvPr id="137220" name="Text Box 3"/>
          <p:cNvSpPr txBox="1">
            <a:spLocks noChangeArrowheads="1"/>
          </p:cNvSpPr>
          <p:nvPr/>
        </p:nvSpPr>
        <p:spPr bwMode="auto">
          <a:xfrm>
            <a:off x="5292725" y="257175"/>
            <a:ext cx="3032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800" b="1">
                <a:cs typeface="Times New Roman" pitchFamily="18" charset="0"/>
              </a:rPr>
              <a:t>t</a:t>
            </a:r>
            <a:endParaRPr lang="ru-RU" altLang="ru-RU" sz="2800" b="1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165926-AD73-479C-853F-4D62583107A4}" type="slidenum">
              <a:rPr lang="ru-RU" altLang="ru-RU" smtClean="0"/>
              <a:pPr/>
              <a:t>135</a:t>
            </a:fld>
            <a:endParaRPr lang="ru-RU" altLang="ru-RU" smtClean="0"/>
          </a:p>
        </p:txBody>
      </p:sp>
      <p:sp>
        <p:nvSpPr>
          <p:cNvPr id="138243" name="Text Box 2"/>
          <p:cNvSpPr txBox="1">
            <a:spLocks noChangeArrowheads="1"/>
          </p:cNvSpPr>
          <p:nvPr/>
        </p:nvSpPr>
        <p:spPr bwMode="auto">
          <a:xfrm>
            <a:off x="0" y="260350"/>
            <a:ext cx="91440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>
                <a:cs typeface="Times New Roman" pitchFamily="18" charset="0"/>
              </a:rPr>
              <a:t>В  кислых  растворах  существует</a:t>
            </a:r>
            <a:r>
              <a:rPr lang="ru-RU" altLang="ru-RU" sz="3200" b="1">
                <a:cs typeface="Times New Roman" pitchFamily="18" charset="0"/>
              </a:rPr>
              <a:t>  [</a:t>
            </a:r>
            <a:r>
              <a:rPr lang="en-US" altLang="ru-RU" sz="3200" b="1">
                <a:cs typeface="Times New Roman" pitchFamily="18" charset="0"/>
              </a:rPr>
              <a:t>Al</a:t>
            </a:r>
            <a:r>
              <a:rPr lang="ru-RU" altLang="ru-RU" sz="3200" b="1">
                <a:cs typeface="Times New Roman" pitchFamily="18" charset="0"/>
              </a:rPr>
              <a:t>(</a:t>
            </a:r>
            <a:r>
              <a:rPr lang="en-US" altLang="ru-RU" sz="3200" b="1">
                <a:cs typeface="Times New Roman" pitchFamily="18" charset="0"/>
              </a:rPr>
              <a:t>H</a:t>
            </a:r>
            <a:r>
              <a:rPr lang="ru-RU" altLang="ru-RU" sz="3200" b="1" baseline="-25000">
                <a:cs typeface="Times New Roman" pitchFamily="18" charset="0"/>
              </a:rPr>
              <a:t>2</a:t>
            </a:r>
            <a:r>
              <a:rPr lang="en-US" altLang="ru-RU" sz="3200" b="1">
                <a:cs typeface="Times New Roman" pitchFamily="18" charset="0"/>
              </a:rPr>
              <a:t>O</a:t>
            </a:r>
            <a:r>
              <a:rPr lang="ru-RU" altLang="ru-RU" sz="3200" b="1">
                <a:cs typeface="Times New Roman" pitchFamily="18" charset="0"/>
              </a:rPr>
              <a:t>)</a:t>
            </a:r>
            <a:r>
              <a:rPr lang="ru-RU" altLang="ru-RU" sz="3200" b="1" baseline="-25000">
                <a:cs typeface="Times New Roman" pitchFamily="18" charset="0"/>
              </a:rPr>
              <a:t>6</a:t>
            </a:r>
            <a:r>
              <a:rPr lang="ru-RU" altLang="ru-RU" sz="3200" b="1">
                <a:cs typeface="Times New Roman" pitchFamily="18" charset="0"/>
              </a:rPr>
              <a:t>]</a:t>
            </a:r>
            <a:r>
              <a:rPr lang="ru-RU" altLang="ru-RU" sz="3200" b="1" baseline="30000">
                <a:cs typeface="Times New Roman" pitchFamily="18" charset="0"/>
              </a:rPr>
              <a:t>3+</a:t>
            </a:r>
            <a:r>
              <a:rPr lang="ru-RU" altLang="ru-RU" sz="3200" b="1">
                <a:cs typeface="Times New Roman" pitchFamily="18" charset="0"/>
              </a:rPr>
              <a:t> </a:t>
            </a:r>
            <a:endParaRPr lang="en-US" altLang="ru-RU" sz="3200" b="1">
              <a:cs typeface="Times New Roman" pitchFamily="18" charset="0"/>
            </a:endParaRPr>
          </a:p>
          <a:p>
            <a:endParaRPr lang="ru-RU" altLang="ru-RU" sz="3200" b="1">
              <a:cs typeface="Times New Roman" pitchFamily="18" charset="0"/>
            </a:endParaRPr>
          </a:p>
          <a:p>
            <a:r>
              <a:rPr lang="ru-RU" altLang="ru-RU" sz="3200">
                <a:cs typeface="Times New Roman" pitchFamily="18" charset="0"/>
              </a:rPr>
              <a:t>В  щелочных растворах:</a:t>
            </a:r>
            <a:r>
              <a:rPr lang="ru-RU" altLang="ru-RU" sz="3200" b="1">
                <a:cs typeface="Times New Roman" pitchFamily="18" charset="0"/>
              </a:rPr>
              <a:t>     [Al(</a:t>
            </a:r>
            <a:r>
              <a:rPr lang="en-US" altLang="ru-RU" sz="3200" b="1">
                <a:cs typeface="Times New Roman" pitchFamily="18" charset="0"/>
              </a:rPr>
              <a:t>OH</a:t>
            </a:r>
            <a:r>
              <a:rPr lang="ru-RU" altLang="ru-RU" sz="3200" b="1">
                <a:cs typeface="Times New Roman" pitchFamily="18" charset="0"/>
              </a:rPr>
              <a:t>)</a:t>
            </a:r>
            <a:r>
              <a:rPr lang="ru-RU" altLang="ru-RU" sz="3200" b="1" baseline="-25000">
                <a:cs typeface="Times New Roman" pitchFamily="18" charset="0"/>
              </a:rPr>
              <a:t>6</a:t>
            </a:r>
            <a:r>
              <a:rPr lang="ru-RU" altLang="ru-RU" sz="3200" b="1">
                <a:cs typeface="Times New Roman" pitchFamily="18" charset="0"/>
              </a:rPr>
              <a:t>]</a:t>
            </a:r>
            <a:r>
              <a:rPr lang="ru-RU" altLang="ru-RU" sz="3200" b="1" baseline="30000">
                <a:cs typeface="Times New Roman" pitchFamily="18" charset="0"/>
              </a:rPr>
              <a:t>3-</a:t>
            </a:r>
            <a:r>
              <a:rPr lang="ru-RU" altLang="ru-RU" sz="3200" b="1">
                <a:cs typeface="Times New Roman" pitchFamily="18" charset="0"/>
              </a:rPr>
              <a:t> </a:t>
            </a:r>
            <a:endParaRPr lang="en-US" altLang="ru-RU" sz="3200" b="1">
              <a:cs typeface="Times New Roman" pitchFamily="18" charset="0"/>
            </a:endParaRPr>
          </a:p>
          <a:p>
            <a:endParaRPr lang="ru-RU" altLang="ru-RU" sz="3200" b="1">
              <a:cs typeface="Times New Roman" pitchFamily="18" charset="0"/>
            </a:endParaRPr>
          </a:p>
          <a:p>
            <a:r>
              <a:rPr lang="ru-RU" altLang="ru-RU" sz="3200">
                <a:cs typeface="Times New Roman" pitchFamily="18" charset="0"/>
              </a:rPr>
              <a:t>В растворах солей  существуют  равновесия:</a:t>
            </a:r>
            <a:endParaRPr lang="en-US" altLang="ru-RU" sz="3200">
              <a:cs typeface="Times New Roman" pitchFamily="18" charset="0"/>
            </a:endParaRPr>
          </a:p>
          <a:p>
            <a:endParaRPr lang="en-US" altLang="ru-RU" sz="3200">
              <a:cs typeface="Times New Roman" pitchFamily="18" charset="0"/>
            </a:endParaRPr>
          </a:p>
          <a:p>
            <a:pPr algn="ctr"/>
            <a:r>
              <a:rPr lang="en-US" altLang="ru-RU" sz="3200" b="1">
                <a:cs typeface="Times New Roman" pitchFamily="18" charset="0"/>
              </a:rPr>
              <a:t>[Al(H</a:t>
            </a:r>
            <a:r>
              <a:rPr lang="en-US" altLang="ru-RU" sz="3200" b="1" baseline="-25000">
                <a:cs typeface="Times New Roman" pitchFamily="18" charset="0"/>
              </a:rPr>
              <a:t>2</a:t>
            </a:r>
            <a:r>
              <a:rPr lang="en-US" altLang="ru-RU" sz="3200" b="1">
                <a:cs typeface="Times New Roman" pitchFamily="18" charset="0"/>
              </a:rPr>
              <a:t>O)</a:t>
            </a:r>
            <a:r>
              <a:rPr lang="en-US" altLang="ru-RU" sz="3200" b="1" baseline="-25000">
                <a:cs typeface="Times New Roman" pitchFamily="18" charset="0"/>
              </a:rPr>
              <a:t>6</a:t>
            </a:r>
            <a:r>
              <a:rPr lang="en-US" altLang="ru-RU" sz="3200" b="1">
                <a:cs typeface="Times New Roman" pitchFamily="18" charset="0"/>
              </a:rPr>
              <a:t>]</a:t>
            </a:r>
            <a:r>
              <a:rPr lang="en-US" altLang="ru-RU" sz="3200" b="1" baseline="30000">
                <a:cs typeface="Times New Roman" pitchFamily="18" charset="0"/>
              </a:rPr>
              <a:t>3+</a:t>
            </a:r>
            <a:r>
              <a:rPr lang="en-US" altLang="ru-RU" sz="3200" b="1">
                <a:cs typeface="Times New Roman" pitchFamily="18" charset="0"/>
              </a:rPr>
              <a:t>  +  H</a:t>
            </a:r>
            <a:r>
              <a:rPr lang="en-US" altLang="ru-RU" sz="3200" b="1" baseline="-25000">
                <a:cs typeface="Times New Roman" pitchFamily="18" charset="0"/>
              </a:rPr>
              <a:t>2</a:t>
            </a:r>
            <a:r>
              <a:rPr lang="en-US" altLang="ru-RU" sz="3200" b="1">
                <a:cs typeface="Times New Roman" pitchFamily="18" charset="0"/>
              </a:rPr>
              <a:t>O   =  [Al(H</a:t>
            </a:r>
            <a:r>
              <a:rPr lang="en-US" altLang="ru-RU" sz="3200" b="1" baseline="-25000">
                <a:cs typeface="Times New Roman" pitchFamily="18" charset="0"/>
              </a:rPr>
              <a:t>2</a:t>
            </a:r>
            <a:r>
              <a:rPr lang="en-US" altLang="ru-RU" sz="3200" b="1">
                <a:cs typeface="Times New Roman" pitchFamily="18" charset="0"/>
              </a:rPr>
              <a:t>O)</a:t>
            </a:r>
            <a:r>
              <a:rPr lang="en-US" altLang="ru-RU" sz="3200" b="1" baseline="-25000">
                <a:cs typeface="Times New Roman" pitchFamily="18" charset="0"/>
              </a:rPr>
              <a:t>5</a:t>
            </a:r>
            <a:r>
              <a:rPr lang="en-US" altLang="ru-RU" sz="3200" b="1">
                <a:cs typeface="Times New Roman" pitchFamily="18" charset="0"/>
              </a:rPr>
              <a:t>OH]</a:t>
            </a:r>
            <a:r>
              <a:rPr lang="en-US" altLang="ru-RU" sz="3200" b="1" baseline="30000">
                <a:cs typeface="Times New Roman" pitchFamily="18" charset="0"/>
              </a:rPr>
              <a:t>2+</a:t>
            </a:r>
            <a:r>
              <a:rPr lang="en-US" altLang="ru-RU" sz="3200" b="1">
                <a:cs typeface="Times New Roman" pitchFamily="18" charset="0"/>
              </a:rPr>
              <a:t>  + H</a:t>
            </a:r>
            <a:r>
              <a:rPr lang="en-US" altLang="ru-RU" sz="3200" b="1" baseline="-25000">
                <a:cs typeface="Times New Roman" pitchFamily="18" charset="0"/>
              </a:rPr>
              <a:t>3</a:t>
            </a:r>
            <a:r>
              <a:rPr lang="en-US" altLang="ru-RU" sz="3200" b="1">
                <a:cs typeface="Times New Roman" pitchFamily="18" charset="0"/>
              </a:rPr>
              <a:t>O</a:t>
            </a:r>
            <a:r>
              <a:rPr lang="en-US" altLang="ru-RU" sz="3200" b="1" baseline="30000">
                <a:cs typeface="Times New Roman" pitchFamily="18" charset="0"/>
              </a:rPr>
              <a:t>+</a:t>
            </a:r>
          </a:p>
          <a:p>
            <a:pPr algn="ctr"/>
            <a:r>
              <a:rPr lang="en-US" altLang="ru-RU" sz="3200" b="1">
                <a:cs typeface="Times New Roman" pitchFamily="18" charset="0"/>
              </a:rPr>
              <a:t>[Al(H</a:t>
            </a:r>
            <a:r>
              <a:rPr lang="en-US" altLang="ru-RU" sz="3200" b="1" baseline="-25000">
                <a:cs typeface="Times New Roman" pitchFamily="18" charset="0"/>
              </a:rPr>
              <a:t>2</a:t>
            </a:r>
            <a:r>
              <a:rPr lang="en-US" altLang="ru-RU" sz="3200" b="1">
                <a:cs typeface="Times New Roman" pitchFamily="18" charset="0"/>
              </a:rPr>
              <a:t>O)</a:t>
            </a:r>
            <a:r>
              <a:rPr lang="en-US" altLang="ru-RU" sz="3200" b="1" baseline="-25000">
                <a:cs typeface="Times New Roman" pitchFamily="18" charset="0"/>
              </a:rPr>
              <a:t>5</a:t>
            </a:r>
            <a:r>
              <a:rPr lang="en-US" altLang="ru-RU" sz="3200" b="1">
                <a:cs typeface="Times New Roman" pitchFamily="18" charset="0"/>
              </a:rPr>
              <a:t>OH]</a:t>
            </a:r>
            <a:r>
              <a:rPr lang="en-US" altLang="ru-RU" sz="3200" b="1" baseline="30000">
                <a:cs typeface="Times New Roman" pitchFamily="18" charset="0"/>
              </a:rPr>
              <a:t>2+</a:t>
            </a:r>
            <a:r>
              <a:rPr lang="en-US" altLang="ru-RU" sz="3200" b="1">
                <a:cs typeface="Times New Roman" pitchFamily="18" charset="0"/>
              </a:rPr>
              <a:t> + H</a:t>
            </a:r>
            <a:r>
              <a:rPr lang="en-US" altLang="ru-RU" sz="3200" b="1" baseline="-25000">
                <a:cs typeface="Times New Roman" pitchFamily="18" charset="0"/>
              </a:rPr>
              <a:t>2</a:t>
            </a:r>
            <a:r>
              <a:rPr lang="en-US" altLang="ru-RU" sz="3200" b="1">
                <a:cs typeface="Times New Roman" pitchFamily="18" charset="0"/>
              </a:rPr>
              <a:t>O = [Al(H</a:t>
            </a:r>
            <a:r>
              <a:rPr lang="en-US" altLang="ru-RU" sz="3200" b="1" baseline="-25000">
                <a:cs typeface="Times New Roman" pitchFamily="18" charset="0"/>
              </a:rPr>
              <a:t>2</a:t>
            </a:r>
            <a:r>
              <a:rPr lang="en-US" altLang="ru-RU" sz="3200" b="1">
                <a:cs typeface="Times New Roman" pitchFamily="18" charset="0"/>
              </a:rPr>
              <a:t>O)</a:t>
            </a:r>
            <a:r>
              <a:rPr lang="en-US" altLang="ru-RU" sz="3200" b="1" baseline="-25000">
                <a:cs typeface="Times New Roman" pitchFamily="18" charset="0"/>
              </a:rPr>
              <a:t>4</a:t>
            </a:r>
            <a:r>
              <a:rPr lang="en-US" altLang="ru-RU" sz="3200" b="1">
                <a:cs typeface="Times New Roman" pitchFamily="18" charset="0"/>
              </a:rPr>
              <a:t>(OH)</a:t>
            </a:r>
            <a:r>
              <a:rPr lang="en-US" altLang="ru-RU" sz="3200" b="1" baseline="-25000">
                <a:cs typeface="Times New Roman" pitchFamily="18" charset="0"/>
              </a:rPr>
              <a:t>2</a:t>
            </a:r>
            <a:r>
              <a:rPr lang="en-US" altLang="ru-RU" sz="3200" b="1">
                <a:cs typeface="Times New Roman" pitchFamily="18" charset="0"/>
              </a:rPr>
              <a:t>]</a:t>
            </a:r>
            <a:r>
              <a:rPr lang="en-US" altLang="ru-RU" sz="3200" b="1" baseline="30000">
                <a:cs typeface="Times New Roman" pitchFamily="18" charset="0"/>
              </a:rPr>
              <a:t>+</a:t>
            </a:r>
            <a:r>
              <a:rPr lang="en-US" altLang="ru-RU" sz="3200" b="1">
                <a:cs typeface="Times New Roman" pitchFamily="18" charset="0"/>
              </a:rPr>
              <a:t> +</a:t>
            </a:r>
            <a:r>
              <a:rPr lang="ru-RU" altLang="ru-RU" sz="3200" b="1">
                <a:cs typeface="Times New Roman" pitchFamily="18" charset="0"/>
              </a:rPr>
              <a:t> </a:t>
            </a:r>
            <a:r>
              <a:rPr lang="en-US" altLang="ru-RU" sz="3200" b="1">
                <a:cs typeface="Times New Roman" pitchFamily="18" charset="0"/>
              </a:rPr>
              <a:t>H</a:t>
            </a:r>
            <a:r>
              <a:rPr lang="en-US" altLang="ru-RU" sz="3200" b="1" baseline="-25000">
                <a:cs typeface="Times New Roman" pitchFamily="18" charset="0"/>
              </a:rPr>
              <a:t>3</a:t>
            </a:r>
            <a:r>
              <a:rPr lang="en-US" altLang="ru-RU" sz="3200" b="1">
                <a:cs typeface="Times New Roman" pitchFamily="18" charset="0"/>
              </a:rPr>
              <a:t>O</a:t>
            </a:r>
            <a:r>
              <a:rPr lang="en-US" altLang="ru-RU" sz="3200" b="1" baseline="30000">
                <a:cs typeface="Times New Roman" pitchFamily="18" charset="0"/>
              </a:rPr>
              <a:t>+</a:t>
            </a:r>
          </a:p>
          <a:p>
            <a:endParaRPr lang="en-US" altLang="ru-RU" sz="3200">
              <a:cs typeface="Times New Roman" pitchFamily="18" charset="0"/>
            </a:endParaRPr>
          </a:p>
          <a:p>
            <a:r>
              <a:rPr lang="en-US" altLang="ru-RU" sz="3200">
                <a:cs typeface="Times New Roman" pitchFamily="18" charset="0"/>
              </a:rPr>
              <a:t>C</a:t>
            </a:r>
            <a:r>
              <a:rPr lang="ru-RU" altLang="ru-RU" sz="3200">
                <a:cs typeface="Times New Roman" pitchFamily="18" charset="0"/>
              </a:rPr>
              <a:t>оли слабых кислот (сульфиды, цианиды, карбонаты)  вследствие их гидролиза из водных растворов получить не удается.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A71894-D130-4139-9126-B4EF5D269ADD}" type="slidenum">
              <a:rPr lang="ru-RU" altLang="ru-RU" smtClean="0"/>
              <a:pPr/>
              <a:t>136</a:t>
            </a:fld>
            <a:endParaRPr lang="ru-RU" altLang="ru-RU" smtClean="0"/>
          </a:p>
        </p:txBody>
      </p:sp>
      <p:sp>
        <p:nvSpPr>
          <p:cNvPr id="139267" name="Text Box 2"/>
          <p:cNvSpPr txBox="1">
            <a:spLocks noChangeArrowheads="1"/>
          </p:cNvSpPr>
          <p:nvPr/>
        </p:nvSpPr>
        <p:spPr bwMode="auto">
          <a:xfrm>
            <a:off x="0" y="44450"/>
            <a:ext cx="9144000" cy="567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cs typeface="Times New Roman" pitchFamily="18" charset="0"/>
              </a:rPr>
              <a:t>Галогениды</a:t>
            </a:r>
          </a:p>
          <a:p>
            <a:pPr algn="ctr"/>
            <a:endParaRPr lang="en-US" altLang="ru-RU" sz="1000" b="1">
              <a:cs typeface="Times New Roman" pitchFamily="18" charset="0"/>
            </a:endParaRPr>
          </a:p>
          <a:p>
            <a:r>
              <a:rPr lang="en-US" altLang="ru-RU" sz="2800" b="1">
                <a:cs typeface="Times New Roman" pitchFamily="18" charset="0"/>
              </a:rPr>
              <a:t>AlCl</a:t>
            </a:r>
            <a:r>
              <a:rPr lang="en-US" altLang="ru-RU" sz="2800" b="1" baseline="-25000">
                <a:cs typeface="Times New Roman" pitchFamily="18" charset="0"/>
              </a:rPr>
              <a:t>3</a:t>
            </a:r>
            <a:r>
              <a:rPr lang="en-US" altLang="ru-RU" sz="2800" b="1">
                <a:cs typeface="Times New Roman" pitchFamily="18" charset="0"/>
              </a:rPr>
              <a:t>, AlBr</a:t>
            </a:r>
            <a:r>
              <a:rPr lang="en-US" altLang="ru-RU" sz="2800" b="1" baseline="-25000">
                <a:cs typeface="Times New Roman" pitchFamily="18" charset="0"/>
              </a:rPr>
              <a:t>3</a:t>
            </a:r>
            <a:r>
              <a:rPr lang="en-US" altLang="ru-RU" sz="2800" b="1">
                <a:cs typeface="Times New Roman" pitchFamily="18" charset="0"/>
              </a:rPr>
              <a:t>, AlI</a:t>
            </a:r>
            <a:r>
              <a:rPr lang="en-US" altLang="ru-RU" sz="2800" b="1" baseline="-25000">
                <a:cs typeface="Times New Roman" pitchFamily="18" charset="0"/>
              </a:rPr>
              <a:t>3</a:t>
            </a:r>
            <a:r>
              <a:rPr lang="en-US" altLang="ru-RU" sz="2800" b="1">
                <a:cs typeface="Times New Roman" pitchFamily="18" charset="0"/>
              </a:rPr>
              <a:t>   -   </a:t>
            </a:r>
            <a:r>
              <a:rPr lang="en-US" altLang="ru-RU" sz="2800">
                <a:cs typeface="Times New Roman" pitchFamily="18" charset="0"/>
              </a:rPr>
              <a:t>гидролизуются.</a:t>
            </a:r>
            <a:endParaRPr lang="ru-RU" altLang="ru-RU" sz="2800">
              <a:cs typeface="Times New Roman" pitchFamily="18" charset="0"/>
            </a:endParaRPr>
          </a:p>
          <a:p>
            <a:endParaRPr lang="en-US" altLang="ru-RU" sz="1000">
              <a:cs typeface="Times New Roman" pitchFamily="18" charset="0"/>
            </a:endParaRPr>
          </a:p>
          <a:p>
            <a:r>
              <a:rPr lang="en-US" altLang="ru-RU" sz="2800" b="1">
                <a:cs typeface="Times New Roman" pitchFamily="18" charset="0"/>
              </a:rPr>
              <a:t>AlF</a:t>
            </a:r>
            <a:r>
              <a:rPr lang="ru-RU" altLang="ru-RU" sz="2800" b="1" baseline="-25000">
                <a:cs typeface="Times New Roman" pitchFamily="18" charset="0"/>
              </a:rPr>
              <a:t>3</a:t>
            </a:r>
            <a:r>
              <a:rPr lang="ru-RU" altLang="ru-RU" sz="2800" b="1">
                <a:cs typeface="Times New Roman" pitchFamily="18" charset="0"/>
              </a:rPr>
              <a:t>  -   </a:t>
            </a:r>
            <a:r>
              <a:rPr lang="ru-RU" altLang="ru-RU" sz="2800">
                <a:cs typeface="Times New Roman" pitchFamily="18" charset="0"/>
              </a:rPr>
              <a:t>тугоплавкий, не растворяется в воде.</a:t>
            </a:r>
          </a:p>
          <a:p>
            <a:endParaRPr lang="en-US" altLang="ru-RU" sz="1000">
              <a:cs typeface="Times New Roman" pitchFamily="18" charset="0"/>
            </a:endParaRPr>
          </a:p>
          <a:p>
            <a:r>
              <a:rPr lang="en-US" altLang="ru-RU" sz="2800" b="1">
                <a:cs typeface="Times New Roman" pitchFamily="18" charset="0"/>
              </a:rPr>
              <a:t>AlHal</a:t>
            </a:r>
            <a:r>
              <a:rPr lang="ru-RU" altLang="ru-RU" sz="2800" b="1" baseline="-25000">
                <a:cs typeface="Times New Roman" pitchFamily="18" charset="0"/>
              </a:rPr>
              <a:t>3</a:t>
            </a:r>
            <a:r>
              <a:rPr lang="ru-RU" altLang="ru-RU" sz="2800" b="1">
                <a:cs typeface="Times New Roman" pitchFamily="18" charset="0"/>
              </a:rPr>
              <a:t>    (</a:t>
            </a:r>
            <a:r>
              <a:rPr lang="en-US" altLang="ru-RU" sz="2800" b="1">
                <a:cs typeface="Times New Roman" pitchFamily="18" charset="0"/>
              </a:rPr>
              <a:t>BHal</a:t>
            </a:r>
            <a:r>
              <a:rPr lang="ru-RU" altLang="ru-RU" sz="2800" b="1" baseline="-25000">
                <a:cs typeface="Times New Roman" pitchFamily="18" charset="0"/>
              </a:rPr>
              <a:t>3</a:t>
            </a:r>
            <a:r>
              <a:rPr lang="ru-RU" altLang="ru-RU" sz="2800" b="1">
                <a:cs typeface="Times New Roman" pitchFamily="18" charset="0"/>
              </a:rPr>
              <a:t>)   </a:t>
            </a:r>
            <a:r>
              <a:rPr lang="ru-RU" altLang="ru-RU" sz="2800">
                <a:cs typeface="Times New Roman" pitchFamily="18" charset="0"/>
              </a:rPr>
              <a:t>-   электронодефицитные.  </a:t>
            </a:r>
          </a:p>
          <a:p>
            <a:r>
              <a:rPr lang="ru-RU" altLang="ru-RU" sz="2800">
                <a:cs typeface="Times New Roman" pitchFamily="18" charset="0"/>
              </a:rPr>
              <a:t>Алюминий  -  акцептор электронных пар. Галогениды  легко присоединяют молекулы-доноры</a:t>
            </a:r>
            <a:r>
              <a:rPr lang="ru-RU" altLang="ru-RU" sz="2800" b="1">
                <a:cs typeface="Times New Roman" pitchFamily="18" charset="0"/>
              </a:rPr>
              <a:t> (H</a:t>
            </a:r>
            <a:r>
              <a:rPr lang="en-US" altLang="ru-RU" sz="2800" b="1" baseline="-25000">
                <a:cs typeface="Times New Roman" pitchFamily="18" charset="0"/>
              </a:rPr>
              <a:t>2</a:t>
            </a:r>
            <a:r>
              <a:rPr lang="en-US" altLang="ru-RU" sz="2800" b="1">
                <a:cs typeface="Times New Roman" pitchFamily="18" charset="0"/>
              </a:rPr>
              <a:t>O, NH</a:t>
            </a:r>
            <a:r>
              <a:rPr lang="en-US" altLang="ru-RU" sz="2800" b="1" baseline="-25000">
                <a:cs typeface="Times New Roman" pitchFamily="18" charset="0"/>
              </a:rPr>
              <a:t>3</a:t>
            </a:r>
            <a:r>
              <a:rPr lang="en-US" altLang="ru-RU" sz="2800" b="1">
                <a:cs typeface="Times New Roman" pitchFamily="18" charset="0"/>
              </a:rPr>
              <a:t>, PCl</a:t>
            </a:r>
            <a:r>
              <a:rPr lang="en-US" altLang="ru-RU" sz="2800" b="1" baseline="-25000">
                <a:cs typeface="Times New Roman" pitchFamily="18" charset="0"/>
              </a:rPr>
              <a:t>5</a:t>
            </a:r>
            <a:r>
              <a:rPr lang="en-US" altLang="ru-RU" sz="2800" b="1">
                <a:cs typeface="Times New Roman" pitchFamily="18" charset="0"/>
              </a:rPr>
              <a:t>).</a:t>
            </a:r>
            <a:endParaRPr lang="ru-RU" altLang="ru-RU" sz="2800" b="1">
              <a:cs typeface="Times New Roman" pitchFamily="18" charset="0"/>
            </a:endParaRPr>
          </a:p>
          <a:p>
            <a:endParaRPr lang="ru-RU" altLang="ru-RU" sz="2800" b="1">
              <a:cs typeface="Times New Roman" pitchFamily="18" charset="0"/>
            </a:endParaRPr>
          </a:p>
          <a:p>
            <a:r>
              <a:rPr lang="ru-RU" altLang="ru-RU" sz="2800">
                <a:cs typeface="Times New Roman" pitchFamily="18" charset="0"/>
              </a:rPr>
              <a:t>Галогениды алюминия  реагируют с галогенидами основного характера, образуя  галогеноалюминаты:</a:t>
            </a:r>
            <a:r>
              <a:rPr lang="ru-RU" altLang="ru-RU" sz="2800" b="1">
                <a:cs typeface="Times New Roman" pitchFamily="18" charset="0"/>
              </a:rPr>
              <a:t>   </a:t>
            </a:r>
            <a:r>
              <a:rPr lang="en-US" altLang="ru-RU" sz="2800" b="1">
                <a:cs typeface="Times New Roman" pitchFamily="18" charset="0"/>
              </a:rPr>
              <a:t>M</a:t>
            </a:r>
            <a:r>
              <a:rPr lang="ru-RU" altLang="ru-RU" sz="2800" b="1" baseline="-25000">
                <a:cs typeface="Times New Roman" pitchFamily="18" charset="0"/>
              </a:rPr>
              <a:t>3</a:t>
            </a:r>
            <a:r>
              <a:rPr lang="en-US" altLang="ru-RU" sz="2800" b="1">
                <a:cs typeface="Times New Roman" pitchFamily="18" charset="0"/>
              </a:rPr>
              <a:t>AlHal</a:t>
            </a:r>
            <a:r>
              <a:rPr lang="ru-RU" altLang="ru-RU" sz="2800" b="1" baseline="-25000">
                <a:cs typeface="Times New Roman" pitchFamily="18" charset="0"/>
              </a:rPr>
              <a:t>6</a:t>
            </a:r>
            <a:r>
              <a:rPr lang="ru-RU" altLang="ru-RU" sz="2800" b="1">
                <a:cs typeface="Times New Roman" pitchFamily="18" charset="0"/>
              </a:rPr>
              <a:t>, </a:t>
            </a:r>
            <a:r>
              <a:rPr lang="en-US" altLang="ru-RU" sz="2800" b="1">
                <a:cs typeface="Times New Roman" pitchFamily="18" charset="0"/>
              </a:rPr>
              <a:t>M</a:t>
            </a:r>
            <a:r>
              <a:rPr lang="ru-RU" altLang="ru-RU" sz="2800" b="1" baseline="-25000">
                <a:cs typeface="Times New Roman" pitchFamily="18" charset="0"/>
              </a:rPr>
              <a:t>2</a:t>
            </a:r>
            <a:r>
              <a:rPr lang="en-US" altLang="ru-RU" sz="2800" b="1">
                <a:cs typeface="Times New Roman" pitchFamily="18" charset="0"/>
              </a:rPr>
              <a:t>AlHal</a:t>
            </a:r>
            <a:r>
              <a:rPr lang="ru-RU" altLang="ru-RU" sz="2800" b="1" baseline="-25000">
                <a:cs typeface="Times New Roman" pitchFamily="18" charset="0"/>
              </a:rPr>
              <a:t>5</a:t>
            </a:r>
            <a:r>
              <a:rPr lang="ru-RU" altLang="ru-RU" sz="2800" b="1">
                <a:cs typeface="Times New Roman" pitchFamily="18" charset="0"/>
              </a:rPr>
              <a:t>, </a:t>
            </a:r>
            <a:r>
              <a:rPr lang="en-US" altLang="ru-RU" sz="2800" b="1">
                <a:cs typeface="Times New Roman" pitchFamily="18" charset="0"/>
              </a:rPr>
              <a:t>MAlHal</a:t>
            </a:r>
            <a:r>
              <a:rPr lang="en-US" altLang="ru-RU" sz="2800" b="1" baseline="-25000">
                <a:cs typeface="Times New Roman" pitchFamily="18" charset="0"/>
              </a:rPr>
              <a:t>4</a:t>
            </a:r>
            <a:r>
              <a:rPr lang="en-US" altLang="ru-RU" sz="2800" b="1">
                <a:cs typeface="Times New Roman" pitchFamily="18" charset="0"/>
              </a:rPr>
              <a:t>  ( Cl, Br, I).</a:t>
            </a:r>
            <a:endParaRPr lang="ru-RU" altLang="ru-RU" sz="2800" b="1">
              <a:cs typeface="Times New Roman" pitchFamily="18" charset="0"/>
            </a:endParaRPr>
          </a:p>
          <a:p>
            <a:endParaRPr lang="en-US" altLang="ru-RU" sz="2800" b="1">
              <a:cs typeface="Times New Roman" pitchFamily="18" charset="0"/>
            </a:endParaRPr>
          </a:p>
          <a:p>
            <a:pPr algn="ctr"/>
            <a:r>
              <a:rPr lang="en-US" altLang="ru-RU" sz="2600" b="1">
                <a:cs typeface="Times New Roman" pitchFamily="18" charset="0"/>
              </a:rPr>
              <a:t>2Al(OH)</a:t>
            </a:r>
            <a:r>
              <a:rPr lang="en-US" altLang="ru-RU" sz="2600" b="1" baseline="-25000">
                <a:cs typeface="Times New Roman" pitchFamily="18" charset="0"/>
              </a:rPr>
              <a:t>3</a:t>
            </a:r>
            <a:r>
              <a:rPr lang="en-US" altLang="ru-RU" sz="2600" b="1">
                <a:cs typeface="Times New Roman" pitchFamily="18" charset="0"/>
              </a:rPr>
              <a:t> +</a:t>
            </a:r>
            <a:r>
              <a:rPr lang="ru-RU" altLang="ru-RU" sz="2600" b="1">
                <a:cs typeface="Times New Roman" pitchFamily="18" charset="0"/>
              </a:rPr>
              <a:t> </a:t>
            </a:r>
            <a:r>
              <a:rPr lang="en-US" altLang="ru-RU" sz="2600" b="1">
                <a:cs typeface="Times New Roman" pitchFamily="18" charset="0"/>
              </a:rPr>
              <a:t>12 HF + 3 Na</a:t>
            </a:r>
            <a:r>
              <a:rPr lang="en-US" altLang="ru-RU" sz="2600" b="1" baseline="-25000">
                <a:cs typeface="Times New Roman" pitchFamily="18" charset="0"/>
              </a:rPr>
              <a:t>2</a:t>
            </a:r>
            <a:r>
              <a:rPr lang="en-US" altLang="ru-RU" sz="2600" b="1">
                <a:cs typeface="Times New Roman" pitchFamily="18" charset="0"/>
              </a:rPr>
              <a:t>CO</a:t>
            </a:r>
            <a:r>
              <a:rPr lang="en-US" altLang="ru-RU" sz="2600" b="1" baseline="-25000">
                <a:cs typeface="Times New Roman" pitchFamily="18" charset="0"/>
              </a:rPr>
              <a:t>3</a:t>
            </a:r>
            <a:r>
              <a:rPr lang="en-US" altLang="ru-RU" sz="2600" b="1">
                <a:cs typeface="Times New Roman" pitchFamily="18" charset="0"/>
              </a:rPr>
              <a:t> = 2 Na</a:t>
            </a:r>
            <a:r>
              <a:rPr lang="en-US" altLang="ru-RU" sz="2600" b="1" baseline="-25000">
                <a:cs typeface="Times New Roman" pitchFamily="18" charset="0"/>
              </a:rPr>
              <a:t>3</a:t>
            </a:r>
            <a:r>
              <a:rPr lang="en-US" altLang="ru-RU" sz="2600" b="1">
                <a:cs typeface="Times New Roman" pitchFamily="18" charset="0"/>
              </a:rPr>
              <a:t>AlF</a:t>
            </a:r>
            <a:r>
              <a:rPr lang="en-US" altLang="ru-RU" sz="2600" b="1" baseline="-25000">
                <a:cs typeface="Times New Roman" pitchFamily="18" charset="0"/>
              </a:rPr>
              <a:t>6</a:t>
            </a:r>
            <a:r>
              <a:rPr lang="en-US" altLang="ru-RU" sz="2600" b="1">
                <a:cs typeface="Times New Roman" pitchFamily="18" charset="0"/>
              </a:rPr>
              <a:t> + 3CO</a:t>
            </a:r>
            <a:r>
              <a:rPr lang="en-US" altLang="ru-RU" sz="2600" b="1" baseline="-25000">
                <a:cs typeface="Times New Roman" pitchFamily="18" charset="0"/>
              </a:rPr>
              <a:t>2</a:t>
            </a:r>
            <a:r>
              <a:rPr lang="en-US" altLang="ru-RU" sz="2600" b="1">
                <a:cs typeface="Times New Roman" pitchFamily="18" charset="0"/>
              </a:rPr>
              <a:t> + 9H</a:t>
            </a:r>
            <a:r>
              <a:rPr lang="en-US" altLang="ru-RU" sz="2600" b="1" baseline="-25000">
                <a:cs typeface="Times New Roman" pitchFamily="18" charset="0"/>
              </a:rPr>
              <a:t>2</a:t>
            </a:r>
            <a:r>
              <a:rPr lang="en-US" altLang="ru-RU" sz="2600" b="1">
                <a:cs typeface="Times New Roman" pitchFamily="18" charset="0"/>
              </a:rPr>
              <a:t>O</a:t>
            </a:r>
            <a:r>
              <a:rPr lang="ru-RU" altLang="ru-RU" sz="2800"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42679A-F922-43EF-B78C-5D0A27E9BA79}" type="slidenum">
              <a:rPr lang="ru-RU" altLang="ru-RU" smtClean="0"/>
              <a:pPr/>
              <a:t>137</a:t>
            </a:fld>
            <a:endParaRPr lang="ru-RU" altLang="ru-RU" smtClean="0"/>
          </a:p>
        </p:txBody>
      </p:sp>
      <p:sp>
        <p:nvSpPr>
          <p:cNvPr id="140291" name="Text Box 2"/>
          <p:cNvSpPr txBox="1">
            <a:spLocks noChangeArrowheads="1"/>
          </p:cNvSpPr>
          <p:nvPr/>
        </p:nvSpPr>
        <p:spPr bwMode="auto">
          <a:xfrm>
            <a:off x="250825" y="115888"/>
            <a:ext cx="8893175" cy="591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>
                <a:cs typeface="Times New Roman" pitchFamily="18" charset="0"/>
              </a:rPr>
              <a:t>Непосредственно  Al  не взаимодействует  с  водородом. Получают косвенно:</a:t>
            </a:r>
          </a:p>
          <a:p>
            <a:r>
              <a:rPr lang="ru-RU" altLang="ru-RU" sz="3200" b="1">
                <a:cs typeface="Times New Roman" pitchFamily="18" charset="0"/>
              </a:rPr>
              <a:t> </a:t>
            </a:r>
            <a:endParaRPr lang="en-US" altLang="ru-RU" sz="3200" b="1">
              <a:cs typeface="Times New Roman" pitchFamily="18" charset="0"/>
            </a:endParaRPr>
          </a:p>
          <a:p>
            <a:pPr algn="ctr"/>
            <a:r>
              <a:rPr lang="en-US" altLang="ru-RU" sz="3200" b="1">
                <a:cs typeface="Times New Roman" pitchFamily="18" charset="0"/>
              </a:rPr>
              <a:t>AlCl</a:t>
            </a:r>
            <a:r>
              <a:rPr lang="en-US" altLang="ru-RU" sz="3200" b="1" baseline="-25000">
                <a:cs typeface="Times New Roman" pitchFamily="18" charset="0"/>
              </a:rPr>
              <a:t>3</a:t>
            </a:r>
            <a:r>
              <a:rPr lang="en-US" altLang="ru-RU" sz="3200" b="1">
                <a:cs typeface="Times New Roman" pitchFamily="18" charset="0"/>
              </a:rPr>
              <a:t>    +   LiAlH</a:t>
            </a:r>
            <a:r>
              <a:rPr lang="en-US" altLang="ru-RU" sz="3200" b="1" baseline="-25000">
                <a:cs typeface="Times New Roman" pitchFamily="18" charset="0"/>
              </a:rPr>
              <a:t>4</a:t>
            </a:r>
            <a:r>
              <a:rPr lang="en-US" altLang="ru-RU" sz="3200" b="1">
                <a:cs typeface="Times New Roman" pitchFamily="18" charset="0"/>
              </a:rPr>
              <a:t>    =     AlH</a:t>
            </a:r>
            <a:r>
              <a:rPr lang="en-US" altLang="ru-RU" sz="3200" b="1" baseline="-25000">
                <a:cs typeface="Times New Roman" pitchFamily="18" charset="0"/>
              </a:rPr>
              <a:t>3</a:t>
            </a:r>
            <a:r>
              <a:rPr lang="en-US" altLang="ru-RU" sz="3200" b="1">
                <a:cs typeface="Times New Roman" pitchFamily="18" charset="0"/>
              </a:rPr>
              <a:t>       +      3 LiCl   </a:t>
            </a:r>
          </a:p>
          <a:p>
            <a:r>
              <a:rPr lang="en-US" altLang="ru-RU" sz="3200" b="1">
                <a:cs typeface="Times New Roman" pitchFamily="18" charset="0"/>
              </a:rPr>
              <a:t>                                       </a:t>
            </a:r>
            <a:r>
              <a:rPr lang="ru-RU" altLang="ru-RU" sz="3200" b="1">
                <a:cs typeface="Times New Roman" pitchFamily="18" charset="0"/>
              </a:rPr>
              <a:t>    </a:t>
            </a:r>
            <a:r>
              <a:rPr lang="en-US" altLang="ru-RU" sz="3200">
                <a:cs typeface="Times New Roman" pitchFamily="18" charset="0"/>
              </a:rPr>
              <a:t>полимер</a:t>
            </a:r>
            <a:endParaRPr lang="ru-RU" altLang="ru-RU" sz="3200">
              <a:cs typeface="Times New Roman" pitchFamily="18" charset="0"/>
            </a:endParaRPr>
          </a:p>
          <a:p>
            <a:endParaRPr lang="ru-RU" altLang="ru-RU" sz="1000">
              <a:cs typeface="Times New Roman" pitchFamily="18" charset="0"/>
            </a:endParaRPr>
          </a:p>
          <a:p>
            <a:r>
              <a:rPr lang="ru-RU" altLang="ru-RU" sz="3200" b="1">
                <a:cs typeface="Times New Roman" pitchFamily="18" charset="0"/>
              </a:rPr>
              <a:t>(</a:t>
            </a:r>
            <a:r>
              <a:rPr lang="en-US" altLang="ru-RU" sz="3200" b="1">
                <a:cs typeface="Times New Roman" pitchFamily="18" charset="0"/>
              </a:rPr>
              <a:t>AlH</a:t>
            </a:r>
            <a:r>
              <a:rPr lang="ru-RU" altLang="ru-RU" sz="3200" b="1" baseline="-25000">
                <a:cs typeface="Times New Roman" pitchFamily="18" charset="0"/>
              </a:rPr>
              <a:t>3</a:t>
            </a:r>
            <a:r>
              <a:rPr lang="ru-RU" altLang="ru-RU" sz="3200" b="1">
                <a:cs typeface="Times New Roman" pitchFamily="18" charset="0"/>
              </a:rPr>
              <a:t>)</a:t>
            </a:r>
            <a:r>
              <a:rPr lang="en-US" altLang="ru-RU" sz="3200" b="1">
                <a:cs typeface="Times New Roman" pitchFamily="18" charset="0"/>
              </a:rPr>
              <a:t>n</a:t>
            </a:r>
            <a:r>
              <a:rPr lang="ru-RU" altLang="ru-RU" sz="3200" b="1">
                <a:cs typeface="Times New Roman" pitchFamily="18" charset="0"/>
              </a:rPr>
              <a:t>   -   </a:t>
            </a:r>
            <a:r>
              <a:rPr lang="ru-RU" altLang="ru-RU" sz="3200">
                <a:cs typeface="Times New Roman" pitchFamily="18" charset="0"/>
              </a:rPr>
              <a:t>трехцентровая  двухэлектронная связью.</a:t>
            </a:r>
            <a:r>
              <a:rPr lang="ru-RU" altLang="ru-RU" sz="3200" b="1">
                <a:cs typeface="Times New Roman" pitchFamily="18" charset="0"/>
              </a:rPr>
              <a:t>   </a:t>
            </a:r>
          </a:p>
          <a:p>
            <a:endParaRPr lang="ru-RU" altLang="ru-RU" sz="1000" b="1">
              <a:cs typeface="Times New Roman" pitchFamily="18" charset="0"/>
            </a:endParaRPr>
          </a:p>
          <a:p>
            <a:r>
              <a:rPr lang="ru-RU" altLang="ru-RU" sz="3200">
                <a:cs typeface="Times New Roman" pitchFamily="18" charset="0"/>
              </a:rPr>
              <a:t>Взаимодействуют с основными  гидридами:</a:t>
            </a:r>
          </a:p>
          <a:p>
            <a:endParaRPr lang="en-US" altLang="ru-RU" sz="3200">
              <a:cs typeface="Times New Roman" pitchFamily="18" charset="0"/>
            </a:endParaRPr>
          </a:p>
          <a:p>
            <a:pPr algn="ctr"/>
            <a:r>
              <a:rPr lang="en-US" altLang="ru-RU" sz="3200" b="1">
                <a:cs typeface="Times New Roman" pitchFamily="18" charset="0"/>
              </a:rPr>
              <a:t>n NaH </a:t>
            </a:r>
            <a:r>
              <a:rPr lang="ru-RU" altLang="ru-RU" sz="3200" b="1">
                <a:cs typeface="Times New Roman" pitchFamily="18" charset="0"/>
              </a:rPr>
              <a:t>   +   (</a:t>
            </a:r>
            <a:r>
              <a:rPr lang="en-US" altLang="ru-RU" sz="3200" b="1">
                <a:cs typeface="Times New Roman" pitchFamily="18" charset="0"/>
              </a:rPr>
              <a:t>AlH</a:t>
            </a:r>
            <a:r>
              <a:rPr lang="ru-RU" altLang="ru-RU" sz="3200" b="1" baseline="-25000">
                <a:cs typeface="Times New Roman" pitchFamily="18" charset="0"/>
              </a:rPr>
              <a:t>3</a:t>
            </a:r>
            <a:r>
              <a:rPr lang="ru-RU" altLang="ru-RU" sz="3200" b="1">
                <a:cs typeface="Times New Roman" pitchFamily="18" charset="0"/>
              </a:rPr>
              <a:t>)</a:t>
            </a:r>
            <a:r>
              <a:rPr lang="en-US" altLang="ru-RU" sz="3200" b="1" baseline="-25000">
                <a:cs typeface="Times New Roman" pitchFamily="18" charset="0"/>
              </a:rPr>
              <a:t>n</a:t>
            </a:r>
            <a:r>
              <a:rPr lang="ru-RU" altLang="ru-RU" sz="3200" b="1">
                <a:cs typeface="Times New Roman" pitchFamily="18" charset="0"/>
              </a:rPr>
              <a:t>   =   </a:t>
            </a:r>
            <a:r>
              <a:rPr lang="en-US" altLang="ru-RU" sz="3200" b="1">
                <a:cs typeface="Times New Roman" pitchFamily="18" charset="0"/>
              </a:rPr>
              <a:t>n Na</a:t>
            </a:r>
            <a:r>
              <a:rPr lang="ru-RU" altLang="ru-RU" sz="3200" b="1">
                <a:cs typeface="Times New Roman" pitchFamily="18" charset="0"/>
              </a:rPr>
              <a:t>[</a:t>
            </a:r>
            <a:r>
              <a:rPr lang="en-US" altLang="ru-RU" sz="3200" b="1">
                <a:cs typeface="Times New Roman" pitchFamily="18" charset="0"/>
              </a:rPr>
              <a:t>AlH</a:t>
            </a:r>
            <a:r>
              <a:rPr lang="ru-RU" altLang="ru-RU" sz="3200" b="1" baseline="-25000">
                <a:cs typeface="Times New Roman" pitchFamily="18" charset="0"/>
              </a:rPr>
              <a:t>4</a:t>
            </a:r>
            <a:r>
              <a:rPr lang="ru-RU" altLang="ru-RU" sz="3200" b="1">
                <a:cs typeface="Times New Roman" pitchFamily="18" charset="0"/>
              </a:rPr>
              <a:t>]</a:t>
            </a:r>
          </a:p>
          <a:p>
            <a:pPr algn="ctr"/>
            <a:endParaRPr lang="ru-RU" altLang="ru-RU" sz="1000" b="1">
              <a:cs typeface="Times New Roman" pitchFamily="18" charset="0"/>
            </a:endParaRPr>
          </a:p>
          <a:p>
            <a:pPr algn="ctr"/>
            <a:r>
              <a:rPr lang="ru-RU" altLang="ru-RU" sz="3200" b="1">
                <a:cs typeface="Times New Roman" pitchFamily="18" charset="0"/>
              </a:rPr>
              <a:t> </a:t>
            </a:r>
            <a:r>
              <a:rPr lang="ru-RU" altLang="ru-RU" sz="3200">
                <a:cs typeface="Times New Roman" pitchFamily="18" charset="0"/>
              </a:rPr>
              <a:t>(гидридоалюминаты – сильные восстановители)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A8AD4D-050F-478B-98F7-4FFDE1C2E261}" type="slidenum">
              <a:rPr lang="ru-RU" altLang="ru-RU" smtClean="0"/>
              <a:pPr/>
              <a:t>138</a:t>
            </a:fld>
            <a:endParaRPr lang="ru-RU" altLang="ru-RU" smtClean="0"/>
          </a:p>
        </p:txBody>
      </p:sp>
      <p:sp>
        <p:nvSpPr>
          <p:cNvPr id="141315" name="Text Box 2"/>
          <p:cNvSpPr txBox="1">
            <a:spLocks noChangeArrowheads="1"/>
          </p:cNvSpPr>
          <p:nvPr/>
        </p:nvSpPr>
        <p:spPr bwMode="auto">
          <a:xfrm>
            <a:off x="0" y="620713"/>
            <a:ext cx="9144000" cy="545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>
                <a:cs typeface="Times New Roman" pitchFamily="18" charset="0"/>
              </a:rPr>
              <a:t>Атом  водорода в</a:t>
            </a:r>
            <a:r>
              <a:rPr lang="ru-RU" altLang="ru-RU" sz="3200" b="1">
                <a:cs typeface="Times New Roman" pitchFamily="18" charset="0"/>
              </a:rPr>
              <a:t> AlH</a:t>
            </a:r>
            <a:r>
              <a:rPr lang="ru-RU" altLang="ru-RU" sz="3200" b="1" baseline="-25000">
                <a:cs typeface="Times New Roman" pitchFamily="18" charset="0"/>
              </a:rPr>
              <a:t>3</a:t>
            </a:r>
            <a:r>
              <a:rPr lang="ru-RU" altLang="ru-RU" sz="3200" b="1">
                <a:cs typeface="Times New Roman" pitchFamily="18" charset="0"/>
              </a:rPr>
              <a:t>  </a:t>
            </a:r>
            <a:r>
              <a:rPr lang="ru-RU" altLang="ru-RU" sz="3200">
                <a:cs typeface="Times New Roman" pitchFamily="18" charset="0"/>
              </a:rPr>
              <a:t>может  замещаться  или  присоединить к молекуле</a:t>
            </a:r>
            <a:r>
              <a:rPr lang="ru-RU" altLang="ru-RU" sz="3200" b="1">
                <a:cs typeface="Times New Roman" pitchFamily="18" charset="0"/>
              </a:rPr>
              <a:t>  </a:t>
            </a:r>
            <a:r>
              <a:rPr lang="en-US" altLang="ru-RU" sz="3200" b="1">
                <a:cs typeface="Times New Roman" pitchFamily="18" charset="0"/>
              </a:rPr>
              <a:t>AlH</a:t>
            </a:r>
            <a:r>
              <a:rPr lang="ru-RU" altLang="ru-RU" sz="3200" b="1" baseline="-25000">
                <a:cs typeface="Times New Roman" pitchFamily="18" charset="0"/>
              </a:rPr>
              <a:t>3</a:t>
            </a:r>
            <a:r>
              <a:rPr lang="ru-RU" altLang="ru-RU" sz="3200" b="1">
                <a:cs typeface="Times New Roman" pitchFamily="18" charset="0"/>
              </a:rPr>
              <a:t>  </a:t>
            </a:r>
            <a:r>
              <a:rPr lang="ru-RU" altLang="ru-RU" sz="3200">
                <a:cs typeface="Times New Roman" pitchFamily="18" charset="0"/>
              </a:rPr>
              <a:t>других доноров:</a:t>
            </a:r>
          </a:p>
          <a:p>
            <a:endParaRPr lang="en-US" altLang="ru-RU" sz="3200">
              <a:cs typeface="Times New Roman" pitchFamily="18" charset="0"/>
            </a:endParaRPr>
          </a:p>
          <a:p>
            <a:r>
              <a:rPr lang="en-US" altLang="ru-RU" sz="3200" b="1">
                <a:cs typeface="Times New Roman" pitchFamily="18" charset="0"/>
              </a:rPr>
              <a:t>H</a:t>
            </a:r>
            <a:r>
              <a:rPr lang="en-US" altLang="ru-RU" sz="3200" b="1" baseline="-25000">
                <a:cs typeface="Times New Roman" pitchFamily="18" charset="0"/>
              </a:rPr>
              <a:t>3</a:t>
            </a:r>
            <a:r>
              <a:rPr lang="en-US" altLang="ru-RU" sz="3200" b="1">
                <a:cs typeface="Times New Roman" pitchFamily="18" charset="0"/>
              </a:rPr>
              <a:t>N – AlH</a:t>
            </a:r>
            <a:r>
              <a:rPr lang="en-US" altLang="ru-RU" sz="3200" b="1" baseline="-25000">
                <a:cs typeface="Times New Roman" pitchFamily="18" charset="0"/>
              </a:rPr>
              <a:t>3</a:t>
            </a:r>
            <a:r>
              <a:rPr lang="en-US" altLang="ru-RU" sz="3200" b="1">
                <a:cs typeface="Times New Roman" pitchFamily="18" charset="0"/>
              </a:rPr>
              <a:t>  </a:t>
            </a:r>
            <a:r>
              <a:rPr lang="ru-RU" altLang="ru-RU" sz="3200" b="1">
                <a:cs typeface="Times New Roman" pitchFamily="18" charset="0"/>
              </a:rPr>
              <a:t>  </a:t>
            </a:r>
            <a:r>
              <a:rPr lang="en-US" altLang="ru-RU" sz="3200" b="1">
                <a:cs typeface="Times New Roman" pitchFamily="18" charset="0"/>
              </a:rPr>
              <a:t> H</a:t>
            </a:r>
            <a:r>
              <a:rPr lang="en-US" altLang="ru-RU" sz="3200" b="1" baseline="-25000">
                <a:cs typeface="Times New Roman" pitchFamily="18" charset="0"/>
              </a:rPr>
              <a:t>2</a:t>
            </a:r>
            <a:r>
              <a:rPr lang="en-US" altLang="ru-RU" sz="3200" b="1">
                <a:cs typeface="Times New Roman" pitchFamily="18" charset="0"/>
              </a:rPr>
              <a:t>N = AlH</a:t>
            </a:r>
            <a:r>
              <a:rPr lang="en-US" altLang="ru-RU" sz="3200" b="1" baseline="-25000">
                <a:cs typeface="Times New Roman" pitchFamily="18" charset="0"/>
              </a:rPr>
              <a:t>2</a:t>
            </a:r>
            <a:r>
              <a:rPr lang="en-US" altLang="ru-RU" sz="3200" b="1">
                <a:cs typeface="Times New Roman" pitchFamily="18" charset="0"/>
              </a:rPr>
              <a:t> </a:t>
            </a:r>
            <a:r>
              <a:rPr lang="ru-RU" altLang="ru-RU" sz="3200" b="1">
                <a:cs typeface="Times New Roman" pitchFamily="18" charset="0"/>
              </a:rPr>
              <a:t>  </a:t>
            </a:r>
            <a:r>
              <a:rPr lang="en-US" altLang="ru-RU" sz="3200" b="1">
                <a:cs typeface="Times New Roman" pitchFamily="18" charset="0"/>
              </a:rPr>
              <a:t> HN  ≡ AlH </a:t>
            </a:r>
            <a:r>
              <a:rPr lang="ru-RU" altLang="ru-RU" sz="3200" b="1">
                <a:cs typeface="Times New Roman" pitchFamily="18" charset="0"/>
              </a:rPr>
              <a:t> </a:t>
            </a:r>
            <a:r>
              <a:rPr lang="en-US" altLang="ru-RU" sz="3200" b="1">
                <a:cs typeface="Times New Roman" pitchFamily="18" charset="0"/>
              </a:rPr>
              <a:t> </a:t>
            </a:r>
            <a:r>
              <a:rPr lang="ru-RU" altLang="ru-RU" sz="3200" b="1">
                <a:cs typeface="Times New Roman" pitchFamily="18" charset="0"/>
              </a:rPr>
              <a:t> </a:t>
            </a:r>
            <a:r>
              <a:rPr lang="en-US" altLang="ru-RU" sz="3200" b="1">
                <a:cs typeface="Times New Roman" pitchFamily="18" charset="0"/>
              </a:rPr>
              <a:t> Al</a:t>
            </a:r>
            <a:r>
              <a:rPr lang="en-US" altLang="ru-RU" sz="3200" b="1" baseline="-25000">
                <a:cs typeface="Times New Roman" pitchFamily="18" charset="0"/>
              </a:rPr>
              <a:t>3</a:t>
            </a:r>
            <a:r>
              <a:rPr lang="en-US" altLang="ru-RU" sz="3200" b="1">
                <a:cs typeface="Times New Roman" pitchFamily="18" charset="0"/>
              </a:rPr>
              <a:t>N</a:t>
            </a:r>
            <a:r>
              <a:rPr lang="en-US" altLang="ru-RU" sz="3200" b="1" baseline="-25000">
                <a:cs typeface="Times New Roman" pitchFamily="18" charset="0"/>
              </a:rPr>
              <a:t>3</a:t>
            </a:r>
            <a:r>
              <a:rPr lang="en-US" altLang="ru-RU" sz="3200" b="1">
                <a:cs typeface="Times New Roman" pitchFamily="18" charset="0"/>
              </a:rPr>
              <a:t>H</a:t>
            </a:r>
            <a:r>
              <a:rPr lang="en-US" altLang="ru-RU" sz="3200" b="1" baseline="-25000">
                <a:cs typeface="Times New Roman" pitchFamily="18" charset="0"/>
              </a:rPr>
              <a:t>6</a:t>
            </a:r>
            <a:endParaRPr lang="ru-RU" altLang="ru-RU" sz="3200" b="1" baseline="-25000">
              <a:cs typeface="Times New Roman" pitchFamily="18" charset="0"/>
            </a:endParaRPr>
          </a:p>
          <a:p>
            <a:r>
              <a:rPr lang="ru-RU" altLang="ru-RU" sz="3200" b="1">
                <a:cs typeface="Times New Roman" pitchFamily="18" charset="0"/>
              </a:rPr>
              <a:t>    алазан    	 алазен	     алазин	       алазол</a:t>
            </a:r>
          </a:p>
          <a:p>
            <a:endParaRPr lang="ru-RU" altLang="ru-RU" sz="3200" b="1">
              <a:cs typeface="Times New Roman" pitchFamily="18" charset="0"/>
            </a:endParaRPr>
          </a:p>
          <a:p>
            <a:r>
              <a:rPr lang="ru-RU" altLang="ru-RU" sz="3200" b="1">
                <a:cs typeface="Times New Roman" pitchFamily="18" charset="0"/>
              </a:rPr>
              <a:t>			    </a:t>
            </a:r>
            <a:r>
              <a:rPr lang="ru-RU" altLang="ru-RU" sz="2400" b="1">
                <a:cs typeface="Times New Roman" pitchFamily="18" charset="0"/>
              </a:rPr>
              <a:t>2000 </a:t>
            </a:r>
            <a:r>
              <a:rPr lang="ru-RU" altLang="ru-RU" sz="2400" b="1" baseline="30000">
                <a:cs typeface="Times New Roman" pitchFamily="18" charset="0"/>
              </a:rPr>
              <a:t>0</a:t>
            </a:r>
            <a:r>
              <a:rPr lang="ru-RU" altLang="ru-RU" sz="2400" b="1">
                <a:cs typeface="Times New Roman" pitchFamily="18" charset="0"/>
              </a:rPr>
              <a:t>С</a:t>
            </a:r>
            <a:endParaRPr lang="en-US" altLang="ru-RU" sz="2400" b="1">
              <a:cs typeface="Times New Roman" pitchFamily="18" charset="0"/>
            </a:endParaRPr>
          </a:p>
          <a:p>
            <a:pPr algn="ctr"/>
            <a:r>
              <a:rPr lang="en-US" altLang="ru-RU" sz="3200" b="1">
                <a:cs typeface="Times New Roman" pitchFamily="18" charset="0"/>
              </a:rPr>
              <a:t>4Al   +  3 C</a:t>
            </a:r>
            <a:r>
              <a:rPr lang="ru-RU" altLang="ru-RU" sz="3200" b="1">
                <a:cs typeface="Times New Roman" pitchFamily="18" charset="0"/>
              </a:rPr>
              <a:t>   </a:t>
            </a:r>
            <a:r>
              <a:rPr lang="en-US" altLang="ru-RU" sz="3200" b="1">
                <a:cs typeface="Times New Roman" pitchFamily="18" charset="0"/>
              </a:rPr>
              <a:t>  =  </a:t>
            </a:r>
            <a:r>
              <a:rPr lang="ru-RU" altLang="ru-RU" sz="3200" b="1">
                <a:cs typeface="Times New Roman" pitchFamily="18" charset="0"/>
              </a:rPr>
              <a:t>  </a:t>
            </a:r>
            <a:r>
              <a:rPr lang="en-US" altLang="ru-RU" sz="3200" b="1">
                <a:cs typeface="Times New Roman" pitchFamily="18" charset="0"/>
              </a:rPr>
              <a:t>Al</a:t>
            </a:r>
            <a:r>
              <a:rPr lang="en-US" altLang="ru-RU" sz="3200" b="1" baseline="-25000">
                <a:cs typeface="Times New Roman" pitchFamily="18" charset="0"/>
              </a:rPr>
              <a:t>4</a:t>
            </a:r>
            <a:r>
              <a:rPr lang="en-US" altLang="ru-RU" sz="3200" b="1">
                <a:cs typeface="Times New Roman" pitchFamily="18" charset="0"/>
              </a:rPr>
              <a:t>C</a:t>
            </a:r>
            <a:r>
              <a:rPr lang="en-US" altLang="ru-RU" sz="3200" b="1" baseline="-25000">
                <a:cs typeface="Times New Roman" pitchFamily="18" charset="0"/>
              </a:rPr>
              <a:t>3</a:t>
            </a:r>
            <a:r>
              <a:rPr lang="en-US" altLang="ru-RU" sz="3200" b="1">
                <a:cs typeface="Times New Roman" pitchFamily="18" charset="0"/>
              </a:rPr>
              <a:t>     </a:t>
            </a:r>
            <a:r>
              <a:rPr lang="en-US" altLang="ru-RU" sz="3200">
                <a:cs typeface="Times New Roman" pitchFamily="18" charset="0"/>
              </a:rPr>
              <a:t>(</a:t>
            </a:r>
            <a:r>
              <a:rPr lang="ru-RU" altLang="ru-RU" sz="3200">
                <a:cs typeface="Times New Roman" pitchFamily="18" charset="0"/>
              </a:rPr>
              <a:t>метанид)</a:t>
            </a:r>
          </a:p>
          <a:p>
            <a:pPr algn="ctr"/>
            <a:endParaRPr lang="ru-RU" altLang="ru-RU" sz="3200">
              <a:cs typeface="Times New Roman" pitchFamily="18" charset="0"/>
            </a:endParaRPr>
          </a:p>
          <a:p>
            <a:r>
              <a:rPr lang="ru-RU" altLang="ru-RU" sz="3200" b="1">
                <a:cs typeface="Times New Roman" pitchFamily="18" charset="0"/>
              </a:rPr>
              <a:t>			        </a:t>
            </a:r>
            <a:r>
              <a:rPr lang="en-US" altLang="ru-RU" sz="3200" b="1">
                <a:cs typeface="Times New Roman" pitchFamily="18" charset="0"/>
              </a:rPr>
              <a:t>t</a:t>
            </a:r>
          </a:p>
          <a:p>
            <a:pPr algn="ctr"/>
            <a:r>
              <a:rPr lang="en-US" altLang="ru-RU" sz="3200" b="1">
                <a:cs typeface="Times New Roman" pitchFamily="18" charset="0"/>
              </a:rPr>
              <a:t>Al     +    N    =    AlN       </a:t>
            </a:r>
            <a:r>
              <a:rPr lang="en-US" altLang="ru-RU" sz="3200">
                <a:cs typeface="Times New Roman" pitchFamily="18" charset="0"/>
              </a:rPr>
              <a:t>(нитрид)</a:t>
            </a:r>
            <a:r>
              <a:rPr lang="ru-RU" altLang="ru-RU" sz="3200"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7FFED3-9392-4107-BB26-49D2A1E9C6AF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9036050" cy="61658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28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Гидроксиды </a:t>
            </a:r>
            <a:r>
              <a:rPr lang="ru-RU" sz="2800" b="1" smtClean="0"/>
              <a:t>– сильные основания </a:t>
            </a:r>
            <a:endParaRPr lang="en-US" sz="2800" b="1" smtClean="0"/>
          </a:p>
          <a:p>
            <a:pPr algn="ctr" eaLnBrk="1" hangingPunct="1">
              <a:buFontTx/>
              <a:buNone/>
              <a:defRPr/>
            </a:pPr>
            <a:r>
              <a:rPr lang="ru-RU" sz="2800" b="1" smtClean="0"/>
              <a:t>(</a:t>
            </a:r>
            <a:r>
              <a:rPr lang="en-US" sz="2800" b="1" smtClean="0"/>
              <a:t>LiOH</a:t>
            </a:r>
            <a:r>
              <a:rPr lang="ru-RU" sz="2800" b="1" smtClean="0"/>
              <a:t> – средней силы)</a:t>
            </a:r>
          </a:p>
          <a:p>
            <a:pPr eaLnBrk="1" hangingPunct="1">
              <a:buFontTx/>
              <a:buNone/>
              <a:defRPr/>
            </a:pPr>
            <a:r>
              <a:rPr lang="ru-RU" sz="28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Соли:</a:t>
            </a:r>
            <a:r>
              <a:rPr lang="ru-RU" sz="2800" b="1" smtClean="0"/>
              <a:t>   средние и кислые, многие хорошо растворимы.</a:t>
            </a:r>
          </a:p>
          <a:p>
            <a:pPr eaLnBrk="1" hangingPunct="1">
              <a:buFontTx/>
              <a:buNone/>
              <a:defRPr/>
            </a:pPr>
            <a:r>
              <a:rPr lang="ru-RU" sz="2800" b="1" smtClean="0"/>
              <a:t>Малорастворимы</a:t>
            </a:r>
            <a:r>
              <a:rPr lang="en-US" sz="2800" b="1" smtClean="0"/>
              <a:t>: Li</a:t>
            </a:r>
            <a:r>
              <a:rPr lang="en-US" sz="2800" b="1" baseline="-25000" smtClean="0"/>
              <a:t>2</a:t>
            </a:r>
            <a:r>
              <a:rPr lang="en-US" sz="2800" b="1" smtClean="0"/>
              <a:t>CO</a:t>
            </a:r>
            <a:r>
              <a:rPr lang="en-US" sz="2800" b="1" baseline="-25000" smtClean="0"/>
              <a:t>3</a:t>
            </a:r>
            <a:r>
              <a:rPr lang="en-US" sz="2800" b="1" smtClean="0"/>
              <a:t>,  Li</a:t>
            </a:r>
            <a:r>
              <a:rPr lang="en-US" sz="2800" b="1" baseline="-25000" smtClean="0"/>
              <a:t>2</a:t>
            </a:r>
            <a:r>
              <a:rPr lang="en-US" sz="2800" b="1" smtClean="0"/>
              <a:t>SiO</a:t>
            </a:r>
            <a:r>
              <a:rPr lang="en-US" sz="2800" b="1" baseline="-25000" smtClean="0"/>
              <a:t>3</a:t>
            </a:r>
            <a:r>
              <a:rPr lang="en-US" sz="2800" b="1" smtClean="0"/>
              <a:t>,  Li</a:t>
            </a:r>
            <a:r>
              <a:rPr lang="en-US" sz="2800" b="1" baseline="-25000" smtClean="0"/>
              <a:t>3</a:t>
            </a:r>
            <a:r>
              <a:rPr lang="en-US" sz="2800" b="1" smtClean="0"/>
              <a:t>PO</a:t>
            </a:r>
            <a:r>
              <a:rPr lang="en-US" sz="2800" b="1" baseline="-25000" smtClean="0"/>
              <a:t>4</a:t>
            </a:r>
            <a:r>
              <a:rPr lang="en-US" sz="2800" b="1" smtClean="0"/>
              <a:t>,  LiF.</a:t>
            </a:r>
          </a:p>
          <a:p>
            <a:pPr eaLnBrk="1" hangingPunct="1">
              <a:buFontTx/>
              <a:buNone/>
              <a:defRPr/>
            </a:pPr>
            <a:endParaRPr lang="ru-RU" sz="1200" b="1" smtClean="0"/>
          </a:p>
          <a:p>
            <a:pPr eaLnBrk="1" hangingPunct="1">
              <a:buFontTx/>
              <a:buNone/>
              <a:defRPr/>
            </a:pPr>
            <a:r>
              <a:rPr lang="ru-RU" sz="2800" b="1" smtClean="0"/>
              <a:t>В противоположность </a:t>
            </a:r>
            <a:r>
              <a:rPr lang="en-US" sz="2800" b="1" smtClean="0"/>
              <a:t>Li</a:t>
            </a:r>
            <a:r>
              <a:rPr lang="ru-RU" sz="2800" b="1" smtClean="0"/>
              <a:t>  и  </a:t>
            </a:r>
            <a:r>
              <a:rPr lang="en-US" sz="2800" b="1" smtClean="0"/>
              <a:t>Na</a:t>
            </a:r>
            <a:r>
              <a:rPr lang="ru-RU" sz="2800" b="1" smtClean="0"/>
              <a:t>  соли </a:t>
            </a:r>
            <a:r>
              <a:rPr lang="en-US" sz="2800" b="1" smtClean="0"/>
              <a:t>K</a:t>
            </a:r>
            <a:r>
              <a:rPr lang="ru-RU" sz="2800" b="1" smtClean="0"/>
              <a:t>, </a:t>
            </a:r>
            <a:r>
              <a:rPr lang="en-US" sz="2800" b="1" smtClean="0"/>
              <a:t>Rb</a:t>
            </a:r>
            <a:r>
              <a:rPr lang="ru-RU" sz="2800" b="1" smtClean="0"/>
              <a:t>, </a:t>
            </a:r>
            <a:r>
              <a:rPr lang="en-US" sz="2800" b="1" smtClean="0"/>
              <a:t>Cs</a:t>
            </a:r>
            <a:r>
              <a:rPr lang="ru-RU" sz="2800" b="1" smtClean="0"/>
              <a:t>  следующего состава труднорастворимы:</a:t>
            </a:r>
          </a:p>
          <a:p>
            <a:pPr algn="ctr" eaLnBrk="1" hangingPunct="1">
              <a:buFontTx/>
              <a:buNone/>
              <a:defRPr/>
            </a:pPr>
            <a:r>
              <a:rPr lang="ru-RU" b="1" smtClean="0"/>
              <a:t>Э</a:t>
            </a:r>
            <a:r>
              <a:rPr lang="en-US" b="1" smtClean="0"/>
              <a:t>ClO</a:t>
            </a:r>
            <a:r>
              <a:rPr lang="en-US" b="1" baseline="-25000" smtClean="0"/>
              <a:t>4</a:t>
            </a:r>
            <a:r>
              <a:rPr lang="en-US" b="1" smtClean="0"/>
              <a:t>,  </a:t>
            </a:r>
            <a:r>
              <a:rPr lang="ru-RU" b="1" smtClean="0"/>
              <a:t>Э</a:t>
            </a:r>
            <a:r>
              <a:rPr lang="en-US" b="1" baseline="-25000" smtClean="0"/>
              <a:t>2</a:t>
            </a:r>
            <a:r>
              <a:rPr lang="en-US" b="1" smtClean="0"/>
              <a:t>PtCl</a:t>
            </a:r>
            <a:r>
              <a:rPr lang="en-US" b="1" baseline="-25000" smtClean="0"/>
              <a:t>6</a:t>
            </a:r>
            <a:r>
              <a:rPr lang="en-US" b="1" smtClean="0"/>
              <a:t>,  </a:t>
            </a:r>
            <a:r>
              <a:rPr lang="ru-RU" b="1" smtClean="0"/>
              <a:t>Э</a:t>
            </a:r>
            <a:r>
              <a:rPr lang="en-US" b="1" baseline="-25000" smtClean="0"/>
              <a:t>3</a:t>
            </a:r>
            <a:r>
              <a:rPr lang="en-US" b="1" smtClean="0"/>
              <a:t>[Co(NO</a:t>
            </a:r>
            <a:r>
              <a:rPr lang="en-US" b="1" baseline="-25000" smtClean="0"/>
              <a:t>2</a:t>
            </a:r>
            <a:r>
              <a:rPr lang="en-US" b="1" smtClean="0"/>
              <a:t>)</a:t>
            </a:r>
            <a:r>
              <a:rPr lang="en-US" b="1" baseline="-25000" smtClean="0"/>
              <a:t>6</a:t>
            </a:r>
            <a:r>
              <a:rPr lang="en-US" b="1" smtClean="0"/>
              <a:t>]</a:t>
            </a:r>
            <a:endParaRPr lang="ru-RU" b="1" smtClean="0"/>
          </a:p>
          <a:p>
            <a:pPr eaLnBrk="1" hangingPunct="1">
              <a:buFontTx/>
              <a:buNone/>
              <a:defRPr/>
            </a:pPr>
            <a:r>
              <a:rPr lang="ru-RU" sz="2800" b="1" smtClean="0"/>
              <a:t>Промышленное значение имеют:  </a:t>
            </a:r>
            <a:endParaRPr lang="en-US" sz="2800" b="1" smtClean="0"/>
          </a:p>
          <a:p>
            <a:pPr eaLnBrk="1" hangingPunct="1">
              <a:buFontTx/>
              <a:buNone/>
              <a:defRPr/>
            </a:pPr>
            <a:r>
              <a:rPr lang="en-US" b="1" smtClean="0"/>
              <a:t>Na</a:t>
            </a:r>
            <a:r>
              <a:rPr lang="ru-RU" b="1" baseline="-25000" smtClean="0"/>
              <a:t>2</a:t>
            </a:r>
            <a:r>
              <a:rPr lang="en-US" b="1" smtClean="0"/>
              <a:t>CO</a:t>
            </a:r>
            <a:r>
              <a:rPr lang="ru-RU" b="1" baseline="-25000" smtClean="0"/>
              <a:t>3</a:t>
            </a:r>
            <a:r>
              <a:rPr lang="ru-RU" sz="2800" b="1" smtClean="0"/>
              <a:t> – сода,  </a:t>
            </a:r>
            <a:endParaRPr lang="en-US" sz="2800" b="1" smtClean="0"/>
          </a:p>
          <a:p>
            <a:pPr eaLnBrk="1" hangingPunct="1">
              <a:buFontTx/>
              <a:buNone/>
              <a:defRPr/>
            </a:pPr>
            <a:r>
              <a:rPr lang="en-US" b="1" smtClean="0"/>
              <a:t>NaHCO</a:t>
            </a:r>
            <a:r>
              <a:rPr lang="ru-RU" b="1" baseline="-25000" smtClean="0"/>
              <a:t>3</a:t>
            </a:r>
            <a:r>
              <a:rPr lang="ru-RU" sz="2800" b="1" smtClean="0"/>
              <a:t> – питьевая сода,</a:t>
            </a:r>
            <a:endParaRPr lang="en-US" sz="2800" b="1" smtClean="0"/>
          </a:p>
          <a:p>
            <a:pPr eaLnBrk="1" hangingPunct="1">
              <a:buFontTx/>
              <a:buNone/>
              <a:defRPr/>
            </a:pPr>
            <a:r>
              <a:rPr lang="en-US" b="1" smtClean="0"/>
              <a:t>K</a:t>
            </a:r>
            <a:r>
              <a:rPr lang="en-US" b="1" baseline="-25000" smtClean="0"/>
              <a:t>2</a:t>
            </a:r>
            <a:r>
              <a:rPr lang="en-US" b="1" smtClean="0"/>
              <a:t>CO</a:t>
            </a:r>
            <a:r>
              <a:rPr lang="en-US" b="1" baseline="-25000" smtClean="0"/>
              <a:t>3</a:t>
            </a:r>
            <a:r>
              <a:rPr lang="en-US" sz="2800" b="1" smtClean="0"/>
              <a:t>  -  </a:t>
            </a:r>
            <a:r>
              <a:rPr lang="ru-RU" sz="2800" b="1" smtClean="0"/>
              <a:t>поташ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95288" y="0"/>
            <a:ext cx="82296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0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Элементы  </a:t>
            </a:r>
            <a:r>
              <a:rPr lang="en-US" sz="40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 </a:t>
            </a:r>
            <a:r>
              <a:rPr lang="ru-RU" sz="40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 подгруппы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6CEF039-09A4-4E2E-944F-95C5146755B0}" type="slidenum">
              <a:rPr lang="ru-RU" altLang="ru-RU" smtClean="0"/>
              <a:pPr/>
              <a:t>15</a:t>
            </a:fld>
            <a:endParaRPr lang="ru-RU" altLang="ru-RU" smtClean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95288" y="0"/>
            <a:ext cx="82296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0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Элементы  </a:t>
            </a:r>
            <a:r>
              <a:rPr lang="en-US" sz="40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 </a:t>
            </a:r>
            <a:r>
              <a:rPr lang="ru-RU" sz="40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 подгруппы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50825" y="836613"/>
            <a:ext cx="8893175" cy="561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600" b="1"/>
              <a:t>Электронная конфигурация </a:t>
            </a:r>
            <a:r>
              <a:rPr lang="en-US" sz="2600" b="1"/>
              <a:t>	</a:t>
            </a:r>
            <a:r>
              <a:rPr lang="ru-RU" sz="2600" b="1"/>
              <a:t>– </a:t>
            </a:r>
            <a:r>
              <a:rPr lang="en-US" sz="2600" b="1"/>
              <a:t>    </a:t>
            </a:r>
            <a:r>
              <a:rPr lang="en-US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ns</a:t>
            </a:r>
            <a:r>
              <a:rPr lang="en-US" sz="2800" b="1" baseline="30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ru-RU" sz="2800" b="1"/>
              <a:t> </a:t>
            </a:r>
            <a:r>
              <a:rPr lang="ru-RU" sz="2600" b="1"/>
              <a:t>,     с.о. = 0, +2</a:t>
            </a:r>
            <a:r>
              <a:rPr lang="ru-RU" sz="2600"/>
              <a:t> </a:t>
            </a:r>
            <a:endParaRPr lang="en-US" sz="2600"/>
          </a:p>
          <a:p>
            <a:pPr>
              <a:defRPr/>
            </a:pPr>
            <a:endParaRPr lang="en-US" sz="1200"/>
          </a:p>
          <a:p>
            <a:pPr algn="ctr">
              <a:defRPr/>
            </a:pPr>
            <a:r>
              <a:rPr lang="ru-RU" sz="2600" b="1"/>
              <a:t>Ионизация:   </a:t>
            </a:r>
            <a:r>
              <a:rPr lang="ru-RU" sz="2800" b="1"/>
              <a:t>Э</a:t>
            </a:r>
            <a:r>
              <a:rPr lang="ru-RU" sz="2800" b="1" baseline="30000"/>
              <a:t>0</a:t>
            </a:r>
            <a:r>
              <a:rPr lang="ru-RU" sz="2800" b="1"/>
              <a:t> – 2е   =   Э</a:t>
            </a:r>
            <a:r>
              <a:rPr lang="ru-RU" sz="2800" b="1" baseline="30000"/>
              <a:t>2+</a:t>
            </a:r>
            <a:r>
              <a:rPr lang="ru-RU" sz="2800" b="1"/>
              <a:t>    </a:t>
            </a:r>
            <a:r>
              <a:rPr lang="ru-RU" sz="2800" b="1">
                <a:solidFill>
                  <a:schemeClr val="hlink"/>
                </a:solidFill>
              </a:rPr>
              <a:t>(</a:t>
            </a:r>
            <a:r>
              <a:rPr lang="en-US" sz="2800" b="1">
                <a:solidFill>
                  <a:schemeClr val="hlink"/>
                </a:solidFill>
              </a:rPr>
              <a:t>n</a:t>
            </a:r>
            <a:r>
              <a:rPr lang="ru-RU" sz="2800" b="1">
                <a:solidFill>
                  <a:schemeClr val="hlink"/>
                </a:solidFill>
              </a:rPr>
              <a:t>-1)</a:t>
            </a:r>
            <a:r>
              <a:rPr lang="en-US" sz="2800" b="1">
                <a:solidFill>
                  <a:schemeClr val="hlink"/>
                </a:solidFill>
              </a:rPr>
              <a:t>s</a:t>
            </a:r>
            <a:r>
              <a:rPr lang="ru-RU" sz="2800" b="1" baseline="30000">
                <a:solidFill>
                  <a:schemeClr val="hlink"/>
                </a:solidFill>
              </a:rPr>
              <a:t>2</a:t>
            </a:r>
            <a:r>
              <a:rPr lang="ru-RU" sz="2800" b="1">
                <a:solidFill>
                  <a:schemeClr val="hlink"/>
                </a:solidFill>
              </a:rPr>
              <a:t>(</a:t>
            </a:r>
            <a:r>
              <a:rPr lang="en-US" sz="2800" b="1">
                <a:solidFill>
                  <a:schemeClr val="hlink"/>
                </a:solidFill>
              </a:rPr>
              <a:t>n</a:t>
            </a:r>
            <a:r>
              <a:rPr lang="ru-RU" sz="2800" b="1">
                <a:solidFill>
                  <a:schemeClr val="hlink"/>
                </a:solidFill>
              </a:rPr>
              <a:t>-1)</a:t>
            </a:r>
            <a:r>
              <a:rPr lang="en-US" sz="2800" b="1">
                <a:solidFill>
                  <a:schemeClr val="hlink"/>
                </a:solidFill>
              </a:rPr>
              <a:t>p</a:t>
            </a:r>
            <a:r>
              <a:rPr lang="ru-RU" sz="2800" b="1" baseline="30000">
                <a:solidFill>
                  <a:schemeClr val="hlink"/>
                </a:solidFill>
              </a:rPr>
              <a:t>6</a:t>
            </a:r>
            <a:r>
              <a:rPr lang="ru-RU" sz="2600" b="1"/>
              <a:t> </a:t>
            </a:r>
            <a:endParaRPr lang="en-US" sz="2600" b="1"/>
          </a:p>
          <a:p>
            <a:pPr algn="r">
              <a:defRPr/>
            </a:pPr>
            <a:r>
              <a:rPr lang="ru-RU" sz="2600" b="1"/>
              <a:t>(конфигурация инертного газа)</a:t>
            </a:r>
            <a:endParaRPr lang="en-US" sz="2600" b="1"/>
          </a:p>
          <a:p>
            <a:pPr algn="r">
              <a:defRPr/>
            </a:pPr>
            <a:endParaRPr lang="en-US" sz="1400" b="1"/>
          </a:p>
          <a:p>
            <a:pPr>
              <a:defRPr/>
            </a:pPr>
            <a:r>
              <a:rPr lang="ru-RU" sz="2600" b="1">
                <a:latin typeface="Arial" charset="0"/>
              </a:rPr>
              <a:t>Ве</a:t>
            </a:r>
            <a:r>
              <a:rPr lang="ru-RU" sz="2600"/>
              <a:t> </a:t>
            </a:r>
            <a:r>
              <a:rPr lang="ru-RU" sz="2600" b="1"/>
              <a:t> амфотерен: </a:t>
            </a:r>
            <a:endParaRPr lang="en-US" sz="2600" b="1"/>
          </a:p>
          <a:p>
            <a:pPr>
              <a:defRPr/>
            </a:pPr>
            <a:endParaRPr lang="en-US" sz="1400" b="1"/>
          </a:p>
          <a:p>
            <a:pPr algn="ctr">
              <a:defRPr/>
            </a:pPr>
            <a:r>
              <a:rPr lang="ru-RU" sz="2800" b="1"/>
              <a:t>Ве  +  2 Н</a:t>
            </a:r>
            <a:r>
              <a:rPr lang="ru-RU" sz="2800" b="1" baseline="-25000"/>
              <a:t>3</a:t>
            </a:r>
            <a:r>
              <a:rPr lang="ru-RU" sz="2800" b="1"/>
              <a:t>О</a:t>
            </a:r>
            <a:r>
              <a:rPr lang="ru-RU" sz="2800" b="1" baseline="30000"/>
              <a:t>+</a:t>
            </a:r>
            <a:r>
              <a:rPr lang="ru-RU" sz="2800" b="1"/>
              <a:t>  +  2 Н</a:t>
            </a:r>
            <a:r>
              <a:rPr lang="ru-RU" sz="2800" b="1" baseline="-25000"/>
              <a:t>2</a:t>
            </a:r>
            <a:r>
              <a:rPr lang="ru-RU" sz="2800" b="1"/>
              <a:t>О    =    [</a:t>
            </a:r>
            <a:r>
              <a:rPr lang="en-US" sz="2800" b="1"/>
              <a:t>Be</a:t>
            </a:r>
            <a:r>
              <a:rPr lang="ru-RU" sz="2800" b="1"/>
              <a:t>(</a:t>
            </a:r>
            <a:r>
              <a:rPr lang="en-US" sz="2800" b="1"/>
              <a:t>H</a:t>
            </a:r>
            <a:r>
              <a:rPr lang="ru-RU" sz="2800" b="1" baseline="-25000"/>
              <a:t>2</a:t>
            </a:r>
            <a:r>
              <a:rPr lang="en-US" sz="2800" b="1"/>
              <a:t>O</a:t>
            </a:r>
            <a:r>
              <a:rPr lang="ru-RU" sz="2800" b="1"/>
              <a:t>)</a:t>
            </a:r>
            <a:r>
              <a:rPr lang="ru-RU" sz="2800" b="1" baseline="-25000"/>
              <a:t>4</a:t>
            </a:r>
            <a:r>
              <a:rPr lang="ru-RU" sz="2800" b="1"/>
              <a:t>]</a:t>
            </a:r>
            <a:r>
              <a:rPr lang="ru-RU" sz="2800" b="1" baseline="30000"/>
              <a:t>2+</a:t>
            </a:r>
            <a:r>
              <a:rPr lang="ru-RU" sz="2800" b="1"/>
              <a:t>    +    </a:t>
            </a:r>
            <a:r>
              <a:rPr lang="en-US" sz="2800" b="1"/>
              <a:t>H</a:t>
            </a:r>
            <a:r>
              <a:rPr lang="ru-RU" sz="2800" b="1" baseline="-25000"/>
              <a:t>2</a:t>
            </a:r>
            <a:endParaRPr lang="en-US" sz="2800" b="1" baseline="-25000"/>
          </a:p>
          <a:p>
            <a:pPr algn="ctr">
              <a:defRPr/>
            </a:pPr>
            <a:r>
              <a:rPr lang="en-US" sz="2800" b="1"/>
              <a:t>                             </a:t>
            </a:r>
          </a:p>
          <a:p>
            <a:pPr algn="ctr">
              <a:defRPr/>
            </a:pPr>
            <a:r>
              <a:rPr lang="en-US" sz="2800" b="1"/>
              <a:t>Be  +  2 OH</a:t>
            </a:r>
            <a:r>
              <a:rPr lang="en-US" sz="2800" b="1" baseline="30000"/>
              <a:t>-</a:t>
            </a:r>
            <a:r>
              <a:rPr lang="en-US" sz="2800" b="1"/>
              <a:t>     +  2 H</a:t>
            </a:r>
            <a:r>
              <a:rPr lang="en-US" sz="2800" b="1" baseline="-25000"/>
              <a:t>2</a:t>
            </a:r>
            <a:r>
              <a:rPr lang="en-US" sz="2800" b="1"/>
              <a:t>O     =    [Be(OH)</a:t>
            </a:r>
            <a:r>
              <a:rPr lang="en-US" sz="2800" b="1" baseline="-25000"/>
              <a:t>4</a:t>
            </a:r>
            <a:r>
              <a:rPr lang="en-US" sz="2800" b="1"/>
              <a:t>]</a:t>
            </a:r>
            <a:r>
              <a:rPr lang="en-US" sz="2800" b="1" baseline="30000"/>
              <a:t>2-</a:t>
            </a:r>
            <a:r>
              <a:rPr lang="en-US" sz="2800" b="1"/>
              <a:t>      +    H</a:t>
            </a:r>
            <a:r>
              <a:rPr lang="en-US" sz="2800" b="1" baseline="-25000"/>
              <a:t>2</a:t>
            </a:r>
          </a:p>
          <a:p>
            <a:pPr>
              <a:defRPr/>
            </a:pPr>
            <a:endParaRPr lang="en-US" sz="2600" b="1"/>
          </a:p>
          <a:p>
            <a:pPr>
              <a:defRPr/>
            </a:pPr>
            <a:r>
              <a:rPr lang="ru-RU" sz="2600" b="1"/>
              <a:t>В концентрированных кислотах  </a:t>
            </a:r>
            <a:r>
              <a:rPr lang="ru-RU" sz="2600" b="1">
                <a:latin typeface="Arial" charset="0"/>
              </a:rPr>
              <a:t>Ве</a:t>
            </a:r>
            <a:r>
              <a:rPr lang="ru-RU" sz="2600" b="1"/>
              <a:t>  пассивируется (</a:t>
            </a:r>
            <a:r>
              <a:rPr lang="en-US" sz="2600" b="1"/>
              <a:t>HNO</a:t>
            </a:r>
            <a:r>
              <a:rPr lang="ru-RU" sz="2600" b="1" baseline="-25000"/>
              <a:t>3</a:t>
            </a:r>
            <a:r>
              <a:rPr lang="ru-RU" sz="2600" b="1"/>
              <a:t>,  </a:t>
            </a:r>
            <a:r>
              <a:rPr lang="en-US" sz="2600" b="1"/>
              <a:t>H</a:t>
            </a:r>
            <a:r>
              <a:rPr lang="ru-RU" sz="2600" b="1" baseline="-25000"/>
              <a:t>2</a:t>
            </a:r>
            <a:r>
              <a:rPr lang="en-US" sz="2600" b="1"/>
              <a:t>SO</a:t>
            </a:r>
            <a:r>
              <a:rPr lang="ru-RU" sz="2600" b="1" baseline="-25000"/>
              <a:t>4</a:t>
            </a:r>
            <a:r>
              <a:rPr lang="ru-RU" sz="2600" b="1"/>
              <a:t>).</a:t>
            </a:r>
          </a:p>
          <a:p>
            <a:pPr>
              <a:defRPr/>
            </a:pPr>
            <a:r>
              <a:rPr lang="ru-RU" sz="2600" b="1"/>
              <a:t>«Бериллиевые»  лучи:   </a:t>
            </a:r>
            <a:r>
              <a:rPr lang="ru-RU" sz="2600" b="1" baseline="30000"/>
              <a:t>9</a:t>
            </a:r>
            <a:r>
              <a:rPr lang="ru-RU" sz="2600" b="1" baseline="-25000"/>
              <a:t>4</a:t>
            </a:r>
            <a:r>
              <a:rPr lang="en-US" sz="2600" b="1"/>
              <a:t>Be</a:t>
            </a:r>
            <a:r>
              <a:rPr lang="ru-RU" sz="2600" b="1"/>
              <a:t>    +    </a:t>
            </a:r>
            <a:r>
              <a:rPr lang="ru-RU" sz="2600" b="1" baseline="30000"/>
              <a:t>4</a:t>
            </a:r>
            <a:r>
              <a:rPr lang="ru-RU" sz="2600" b="1" baseline="-25000"/>
              <a:t>2</a:t>
            </a:r>
            <a:r>
              <a:rPr lang="en-US" sz="2600" b="1"/>
              <a:t>He     =  </a:t>
            </a:r>
            <a:r>
              <a:rPr lang="en-US" sz="2600" b="1" baseline="30000"/>
              <a:t>1</a:t>
            </a:r>
            <a:r>
              <a:rPr lang="en-US" sz="2600" b="1" baseline="-25000"/>
              <a:t>0</a:t>
            </a:r>
            <a:r>
              <a:rPr lang="en-US" sz="2600" b="1"/>
              <a:t>n    +    </a:t>
            </a:r>
            <a:r>
              <a:rPr lang="en-US" sz="2600" b="1" baseline="30000"/>
              <a:t>12</a:t>
            </a:r>
            <a:r>
              <a:rPr lang="en-US" sz="2600" b="1" baseline="-25000"/>
              <a:t>6</a:t>
            </a:r>
            <a:r>
              <a:rPr lang="en-US" sz="2600" b="1"/>
              <a:t>C.</a:t>
            </a:r>
            <a:endParaRPr lang="ru-RU" sz="2600" b="1"/>
          </a:p>
          <a:p>
            <a:pPr>
              <a:defRPr/>
            </a:pPr>
            <a:endParaRPr lang="ru-RU" sz="2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E88617-FE73-4164-AA25-1EE01932F6B8}" type="slidenum">
              <a:rPr lang="ru-RU" altLang="ru-RU" smtClean="0"/>
              <a:pPr/>
              <a:t>16</a:t>
            </a:fld>
            <a:endParaRPr lang="ru-RU" altLang="ru-RU" smtClean="0"/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0" y="692150"/>
            <a:ext cx="9324975" cy="546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600" b="1" i="1"/>
              <a:t>Соединения с кислородом</a:t>
            </a:r>
            <a:r>
              <a:rPr lang="ru-RU" altLang="ru-RU" sz="2600" b="1"/>
              <a:t>: </a:t>
            </a:r>
          </a:p>
          <a:p>
            <a:pPr algn="ctr"/>
            <a:r>
              <a:rPr lang="ru-RU" altLang="ru-RU" sz="2600" b="1"/>
              <a:t> Э    +    О</a:t>
            </a:r>
            <a:r>
              <a:rPr lang="ru-RU" altLang="ru-RU" sz="2600" b="1" baseline="-25000"/>
              <a:t>2</a:t>
            </a:r>
            <a:r>
              <a:rPr lang="ru-RU" altLang="ru-RU" sz="2600" b="1"/>
              <a:t>   	 </a:t>
            </a:r>
            <a:r>
              <a:rPr lang="en-US" altLang="ru-RU" sz="2600" b="1">
                <a:sym typeface="Wingdings" pitchFamily="2" charset="2"/>
              </a:rPr>
              <a:t></a:t>
            </a:r>
            <a:r>
              <a:rPr lang="ru-RU" altLang="ru-RU" sz="2600" b="1"/>
              <a:t>  	ВеО, </a:t>
            </a:r>
            <a:r>
              <a:rPr lang="en-US" altLang="ru-RU" sz="2600" b="1"/>
              <a:t>MgO</a:t>
            </a:r>
            <a:r>
              <a:rPr lang="ru-RU" altLang="ru-RU" sz="2600" b="1"/>
              <a:t>,   </a:t>
            </a:r>
            <a:r>
              <a:rPr lang="en-US" altLang="ru-RU" sz="2600" b="1"/>
              <a:t>CaO</a:t>
            </a:r>
            <a:r>
              <a:rPr lang="ru-RU" altLang="ru-RU" sz="2600" b="1"/>
              <a:t> (оксиды),   </a:t>
            </a:r>
          </a:p>
          <a:p>
            <a:pPr algn="ctr"/>
            <a:r>
              <a:rPr lang="ru-RU" altLang="ru-RU" sz="2600" b="1"/>
              <a:t>		      </a:t>
            </a:r>
            <a:r>
              <a:rPr lang="en-US" altLang="ru-RU" sz="2600" b="1"/>
              <a:t>BaO</a:t>
            </a:r>
            <a:r>
              <a:rPr lang="ru-RU" altLang="ru-RU" sz="2600" b="1" baseline="-25000"/>
              <a:t>2</a:t>
            </a:r>
            <a:r>
              <a:rPr lang="ru-RU" altLang="ru-RU" sz="2600" b="1"/>
              <a:t>, </a:t>
            </a:r>
            <a:r>
              <a:rPr lang="en-US" altLang="ru-RU" sz="2600" b="1"/>
              <a:t>SrO</a:t>
            </a:r>
            <a:r>
              <a:rPr lang="ru-RU" altLang="ru-RU" sz="2600" b="1" baseline="-25000"/>
              <a:t>2</a:t>
            </a:r>
            <a:r>
              <a:rPr lang="ru-RU" altLang="ru-RU" sz="2600" b="1"/>
              <a:t> (пероксиды). </a:t>
            </a:r>
          </a:p>
          <a:p>
            <a:r>
              <a:rPr lang="ru-RU" altLang="ru-RU" sz="2600" b="1" i="1"/>
              <a:t>Гидроксиды</a:t>
            </a:r>
            <a:r>
              <a:rPr lang="ru-RU" altLang="ru-RU" sz="2600" b="1"/>
              <a:t>:  растворимость возрастает от магния к барию.</a:t>
            </a:r>
          </a:p>
          <a:p>
            <a:r>
              <a:rPr lang="ru-RU" altLang="ru-RU" sz="2600" b="1"/>
              <a:t>Гидроксид магния не выпадает в осадок в присутствии солей аммония.</a:t>
            </a:r>
          </a:p>
          <a:p>
            <a:r>
              <a:rPr lang="ru-RU" altLang="ru-RU" sz="2600" b="1"/>
              <a:t>Соли однозарядных анионов растворимы хорошо или удовлетворительно, двух- и трехзарядных – плохо. </a:t>
            </a:r>
          </a:p>
          <a:p>
            <a:r>
              <a:rPr lang="ru-RU" altLang="ru-RU" sz="2600" b="1"/>
              <a:t>В присутствии солей аммония:</a:t>
            </a:r>
            <a:endParaRPr lang="en-US" altLang="ru-RU" sz="2600" b="1"/>
          </a:p>
          <a:p>
            <a:endParaRPr lang="en-US" altLang="ru-RU" sz="1200" b="1"/>
          </a:p>
          <a:p>
            <a:pPr algn="ctr"/>
            <a:r>
              <a:rPr lang="en-US" altLang="ru-RU" sz="2800" b="1"/>
              <a:t>Be</a:t>
            </a:r>
            <a:r>
              <a:rPr lang="en-US" altLang="ru-RU" sz="2800" b="1" baseline="30000"/>
              <a:t>2+</a:t>
            </a:r>
            <a:r>
              <a:rPr lang="en-US" altLang="ru-RU" sz="2800" b="1"/>
              <a:t>   +  2 (NH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)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CO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    =  (NH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)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[Be(CO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)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]   +  2 NH</a:t>
            </a:r>
            <a:r>
              <a:rPr lang="en-US" altLang="ru-RU" sz="2800" b="1" baseline="-25000"/>
              <a:t>4</a:t>
            </a:r>
            <a:r>
              <a:rPr lang="en-US" altLang="ru-RU" sz="2800" b="1" baseline="30000"/>
              <a:t>+</a:t>
            </a:r>
            <a:r>
              <a:rPr lang="en-US" altLang="ru-RU" sz="2800" b="1"/>
              <a:t> </a:t>
            </a:r>
          </a:p>
          <a:p>
            <a:pPr algn="ctr"/>
            <a:endParaRPr lang="ru-RU" altLang="ru-RU" sz="1200" b="1"/>
          </a:p>
          <a:p>
            <a:r>
              <a:rPr lang="ru-RU" altLang="ru-RU" sz="2600" b="1"/>
              <a:t>Реакцию используют для отделения Ве</a:t>
            </a:r>
            <a:r>
              <a:rPr lang="ru-RU" altLang="ru-RU" sz="2600" b="1" baseline="30000"/>
              <a:t>2+</a:t>
            </a:r>
            <a:r>
              <a:rPr lang="ru-RU" altLang="ru-RU" sz="2600" b="1"/>
              <a:t> от   </a:t>
            </a:r>
            <a:r>
              <a:rPr lang="en-US" altLang="ru-RU" sz="2600" b="1"/>
              <a:t>Al</a:t>
            </a:r>
            <a:r>
              <a:rPr lang="ru-RU" altLang="ru-RU" sz="2600" b="1" baseline="30000"/>
              <a:t>3+</a:t>
            </a:r>
            <a:r>
              <a:rPr lang="ru-RU" altLang="ru-RU" sz="2600" b="1"/>
              <a:t> </a:t>
            </a:r>
            <a:endParaRPr lang="en-US" altLang="ru-RU" sz="2600" b="1"/>
          </a:p>
          <a:p>
            <a:endParaRPr lang="en-US" altLang="ru-RU" sz="1200" b="1"/>
          </a:p>
          <a:p>
            <a:pPr algn="ctr"/>
            <a:r>
              <a:rPr lang="en-US" altLang="ru-RU" sz="2800" b="1"/>
              <a:t>Be</a:t>
            </a:r>
            <a:r>
              <a:rPr lang="en-US" altLang="ru-RU" sz="2800" b="1" baseline="30000"/>
              <a:t>2+</a:t>
            </a:r>
            <a:r>
              <a:rPr lang="en-US" altLang="ru-RU" sz="2800" b="1"/>
              <a:t>    +  Na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CO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    </a:t>
            </a:r>
            <a:r>
              <a:rPr lang="en-US" altLang="ru-RU" sz="2800" b="1">
                <a:sym typeface="Wingdings" pitchFamily="2" charset="2"/>
              </a:rPr>
              <a:t></a:t>
            </a:r>
            <a:r>
              <a:rPr lang="en-US" altLang="ru-RU" sz="2800" b="1"/>
              <a:t>  xBe(OH)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yBeCO</a:t>
            </a:r>
            <a:r>
              <a:rPr lang="en-US" altLang="ru-RU" sz="2800" b="1" baseline="-25000"/>
              <a:t>3</a:t>
            </a:r>
            <a:endParaRPr lang="ru-RU" altLang="ru-RU" sz="2800" b="1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95288" y="0"/>
            <a:ext cx="8748712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Соединения элементов  </a:t>
            </a:r>
            <a:r>
              <a:rPr lang="en-US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 </a:t>
            </a:r>
            <a:r>
              <a:rPr lang="ru-RU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 подгруппы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82CDE0-D4B8-4857-97E0-26F84649F7CD}" type="slidenum">
              <a:rPr lang="ru-RU" altLang="ru-RU" smtClean="0"/>
              <a:pPr/>
              <a:t>17</a:t>
            </a:fld>
            <a:endParaRPr lang="ru-RU" altLang="ru-RU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56880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600" b="1" smtClean="0"/>
              <a:t>Магний образует основный, средний и кислый карбонаты.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600" b="1" smtClean="0"/>
              <a:t>Для получения </a:t>
            </a:r>
            <a:r>
              <a:rPr lang="en-US" altLang="ru-RU" sz="2600" b="1" smtClean="0"/>
              <a:t>MgCO</a:t>
            </a:r>
            <a:r>
              <a:rPr lang="ru-RU" altLang="ru-RU" sz="2600" b="1" baseline="-25000" smtClean="0"/>
              <a:t>3</a:t>
            </a:r>
            <a:r>
              <a:rPr lang="ru-RU" altLang="ru-RU" sz="2600" b="1" smtClean="0"/>
              <a:t> надо понизить рН до 8-9:</a:t>
            </a:r>
            <a:endParaRPr lang="en-US" altLang="ru-RU" sz="26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ru-RU" sz="2600" b="1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ru-RU" sz="2800" b="1" smtClean="0"/>
              <a:t>MgCl</a:t>
            </a:r>
            <a:r>
              <a:rPr lang="en-US" altLang="ru-RU" sz="2800" b="1" baseline="-25000" smtClean="0"/>
              <a:t>2</a:t>
            </a:r>
            <a:r>
              <a:rPr lang="en-US" altLang="ru-RU" sz="2800" b="1" smtClean="0"/>
              <a:t> + 2 NaHCO</a:t>
            </a:r>
            <a:r>
              <a:rPr lang="en-US" altLang="ru-RU" sz="2800" b="1" baseline="-25000" smtClean="0"/>
              <a:t>3</a:t>
            </a:r>
            <a:r>
              <a:rPr lang="en-US" altLang="ru-RU" sz="2800" b="1" smtClean="0"/>
              <a:t>  =  MgCO</a:t>
            </a:r>
            <a:r>
              <a:rPr lang="en-US" altLang="ru-RU" sz="2800" b="1" baseline="-25000" smtClean="0"/>
              <a:t>3</a:t>
            </a:r>
            <a:r>
              <a:rPr lang="en-US" altLang="ru-RU" sz="2800" b="1" smtClean="0"/>
              <a:t> +  2 NaCl +  H</a:t>
            </a:r>
            <a:r>
              <a:rPr lang="en-US" altLang="ru-RU" sz="2800" b="1" baseline="-25000" smtClean="0"/>
              <a:t>2</a:t>
            </a:r>
            <a:r>
              <a:rPr lang="en-US" altLang="ru-RU" sz="2800" b="1" smtClean="0"/>
              <a:t>O  +  CO</a:t>
            </a:r>
            <a:r>
              <a:rPr lang="en-US" altLang="ru-RU" sz="2800" b="1" baseline="-25000" smtClean="0"/>
              <a:t>2</a:t>
            </a:r>
            <a:r>
              <a:rPr lang="en-US" altLang="ru-RU" sz="2600" b="1" smtClean="0"/>
              <a:t>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ru-RU" sz="1000" b="1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ru-RU" sz="2800" b="1" smtClean="0"/>
              <a:t>MgCO</a:t>
            </a:r>
            <a:r>
              <a:rPr lang="en-US" altLang="ru-RU" sz="2800" b="1" baseline="-25000" smtClean="0"/>
              <a:t>3</a:t>
            </a:r>
            <a:r>
              <a:rPr lang="en-US" altLang="ru-RU" sz="2800" b="1" smtClean="0"/>
              <a:t> +   H</a:t>
            </a:r>
            <a:r>
              <a:rPr lang="en-US" altLang="ru-RU" sz="2800" b="1" baseline="-25000" smtClean="0"/>
              <a:t>2</a:t>
            </a:r>
            <a:r>
              <a:rPr lang="en-US" altLang="ru-RU" sz="2800" b="1" smtClean="0"/>
              <a:t>O  +   CO</a:t>
            </a:r>
            <a:r>
              <a:rPr lang="en-US" altLang="ru-RU" sz="2800" b="1" baseline="-25000" smtClean="0"/>
              <a:t>2</a:t>
            </a:r>
            <a:r>
              <a:rPr lang="en-US" altLang="ru-RU" sz="2800" b="1" smtClean="0"/>
              <a:t>   =    Mg(HCO</a:t>
            </a:r>
            <a:r>
              <a:rPr lang="en-US" altLang="ru-RU" sz="2800" b="1" baseline="-25000" smtClean="0"/>
              <a:t>3</a:t>
            </a:r>
            <a:r>
              <a:rPr lang="en-US" altLang="ru-RU" sz="2800" b="1" smtClean="0"/>
              <a:t>)</a:t>
            </a:r>
            <a:r>
              <a:rPr lang="en-US" altLang="ru-RU" sz="2800" b="1" baseline="-25000" smtClean="0"/>
              <a:t>2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ru-RU" sz="2600" b="1" baseline="-25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ru-RU" sz="2600" b="1" smtClean="0"/>
              <a:t>Ca</a:t>
            </a:r>
            <a:r>
              <a:rPr lang="ru-RU" altLang="ru-RU" sz="2600" b="1" baseline="30000" smtClean="0"/>
              <a:t>2+</a:t>
            </a:r>
            <a:r>
              <a:rPr lang="ru-RU" altLang="ru-RU" sz="2600" b="1" smtClean="0"/>
              <a:t>, </a:t>
            </a:r>
            <a:r>
              <a:rPr lang="en-US" altLang="ru-RU" sz="2600" b="1" smtClean="0"/>
              <a:t>Sr</a:t>
            </a:r>
            <a:r>
              <a:rPr lang="ru-RU" altLang="ru-RU" sz="2600" b="1" baseline="30000" smtClean="0"/>
              <a:t>2+</a:t>
            </a:r>
            <a:r>
              <a:rPr lang="ru-RU" altLang="ru-RU" sz="2600" b="1" smtClean="0"/>
              <a:t>,  </a:t>
            </a:r>
            <a:r>
              <a:rPr lang="en-US" altLang="ru-RU" sz="2600" b="1" smtClean="0"/>
              <a:t>Ba</a:t>
            </a:r>
            <a:r>
              <a:rPr lang="ru-RU" altLang="ru-RU" sz="2600" b="1" baseline="30000" smtClean="0"/>
              <a:t>2+</a:t>
            </a:r>
            <a:r>
              <a:rPr lang="ru-RU" altLang="ru-RU" sz="2600" b="1" smtClean="0"/>
              <a:t>     не образуют основных карбонатов.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600" b="1" smtClean="0"/>
              <a:t>В ряду Ве – Ва    растворимость сульфатов убывает, понижается энергия гидратации, поэтому  </a:t>
            </a:r>
            <a:r>
              <a:rPr lang="en-US" altLang="ru-RU" sz="2600" b="1" smtClean="0"/>
              <a:t>Ca</a:t>
            </a:r>
            <a:r>
              <a:rPr lang="ru-RU" altLang="ru-RU" sz="2600" b="1" smtClean="0"/>
              <a:t>, </a:t>
            </a:r>
            <a:r>
              <a:rPr lang="en-US" altLang="ru-RU" sz="2600" b="1" smtClean="0"/>
              <a:t>Sr</a:t>
            </a:r>
            <a:r>
              <a:rPr lang="ru-RU" altLang="ru-RU" sz="2600" b="1" smtClean="0"/>
              <a:t> , </a:t>
            </a:r>
            <a:r>
              <a:rPr lang="en-US" altLang="ru-RU" sz="2600" b="1" smtClean="0"/>
              <a:t>Ba</a:t>
            </a:r>
            <a:r>
              <a:rPr lang="ru-RU" altLang="ru-RU" sz="2600" b="1" smtClean="0"/>
              <a:t>  образуют безводные сульфаты.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6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600" b="1" smtClean="0"/>
              <a:t>В природе: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ru-RU" sz="2600" b="1" smtClean="0"/>
              <a:t>CaSO</a:t>
            </a:r>
            <a:r>
              <a:rPr lang="ru-RU" altLang="ru-RU" sz="2600" b="1" baseline="-25000" smtClean="0"/>
              <a:t>4</a:t>
            </a:r>
            <a:r>
              <a:rPr lang="ru-RU" altLang="ru-RU" sz="2600" b="1" smtClean="0"/>
              <a:t> (ангидрит),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ru-RU" sz="2600" b="1" smtClean="0"/>
              <a:t>CaSO</a:t>
            </a:r>
            <a:r>
              <a:rPr lang="ru-RU" altLang="ru-RU" sz="2600" b="1" baseline="-25000" smtClean="0"/>
              <a:t>4</a:t>
            </a:r>
            <a:r>
              <a:rPr lang="ru-RU" altLang="ru-RU" sz="2600" b="1" smtClean="0">
                <a:sym typeface="Symbol" pitchFamily="18" charset="2"/>
              </a:rPr>
              <a:t></a:t>
            </a:r>
            <a:r>
              <a:rPr lang="ru-RU" altLang="ru-RU" sz="2600" b="1" smtClean="0"/>
              <a:t>2</a:t>
            </a:r>
            <a:r>
              <a:rPr lang="en-US" altLang="ru-RU" sz="2600" b="1" smtClean="0"/>
              <a:t>H</a:t>
            </a:r>
            <a:r>
              <a:rPr lang="ru-RU" altLang="ru-RU" sz="2600" b="1" baseline="-25000" smtClean="0"/>
              <a:t>2</a:t>
            </a:r>
            <a:r>
              <a:rPr lang="en-US" altLang="ru-RU" sz="2600" b="1" smtClean="0"/>
              <a:t>O</a:t>
            </a:r>
            <a:r>
              <a:rPr lang="ru-RU" altLang="ru-RU" sz="2600" b="1" smtClean="0"/>
              <a:t> (гипс),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ru-RU" sz="2600" b="1" smtClean="0"/>
              <a:t>CaSO</a:t>
            </a:r>
            <a:r>
              <a:rPr lang="ru-RU" altLang="ru-RU" sz="2600" b="1" baseline="-25000" smtClean="0"/>
              <a:t>4</a:t>
            </a:r>
            <a:r>
              <a:rPr lang="ru-RU" altLang="ru-RU" sz="2600" b="1" smtClean="0">
                <a:sym typeface="Symbol" pitchFamily="18" charset="2"/>
              </a:rPr>
              <a:t></a:t>
            </a:r>
            <a:r>
              <a:rPr lang="ru-RU" altLang="ru-RU" sz="2600" b="1" smtClean="0"/>
              <a:t>0.5</a:t>
            </a:r>
            <a:r>
              <a:rPr lang="en-US" altLang="ru-RU" sz="2600" b="1" smtClean="0"/>
              <a:t>H</a:t>
            </a:r>
            <a:r>
              <a:rPr lang="ru-RU" altLang="ru-RU" sz="2600" b="1" baseline="-25000" smtClean="0"/>
              <a:t>2</a:t>
            </a:r>
            <a:r>
              <a:rPr lang="en-US" altLang="ru-RU" sz="2600" b="1" smtClean="0"/>
              <a:t>O</a:t>
            </a:r>
            <a:r>
              <a:rPr lang="ru-RU" altLang="ru-RU" sz="2600" b="1" smtClean="0"/>
              <a:t> (алебастр).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79388" y="53975"/>
            <a:ext cx="8748712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Соединения элементов  </a:t>
            </a:r>
            <a:r>
              <a:rPr lang="en-US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 </a:t>
            </a:r>
            <a:r>
              <a:rPr lang="ru-RU" sz="36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 подгруппы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44212A-FADF-4E6A-B911-8DB41E5FBBFD}" type="slidenum">
              <a:rPr lang="ru-RU" altLang="ru-RU" smtClean="0"/>
              <a:pPr/>
              <a:t>18</a:t>
            </a:fld>
            <a:endParaRPr lang="ru-RU" altLang="ru-RU" smtClean="0"/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0" y="620713"/>
            <a:ext cx="9144000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cs typeface="Times New Roman" pitchFamily="18" charset="0"/>
              </a:rPr>
              <a:t>«Аномальные» электронные конфигурации</a:t>
            </a:r>
          </a:p>
          <a:p>
            <a:pPr algn="ctr"/>
            <a:endParaRPr lang="ru-RU" altLang="ru-RU" sz="2400" b="1">
              <a:cs typeface="Times New Roman" pitchFamily="18" charset="0"/>
            </a:endParaRPr>
          </a:p>
          <a:p>
            <a:r>
              <a:rPr lang="ru-RU" altLang="ru-RU" sz="2400" b="1">
                <a:cs typeface="Times New Roman" pitchFamily="18" charset="0"/>
              </a:rPr>
              <a:t>Элемент                  Ожидаемые                     Наблюдаемые</a:t>
            </a:r>
          </a:p>
          <a:p>
            <a:r>
              <a:rPr lang="ru-RU" altLang="ru-RU" sz="2400" b="1">
                <a:cs typeface="Times New Roman" pitchFamily="18" charset="0"/>
              </a:rPr>
              <a:t>			конфигурации                 конфигурации</a:t>
            </a:r>
          </a:p>
          <a:p>
            <a:endParaRPr lang="pt-BR" altLang="ru-RU" sz="2400" b="1">
              <a:cs typeface="Times New Roman" pitchFamily="18" charset="0"/>
            </a:endParaRPr>
          </a:p>
          <a:p>
            <a:r>
              <a:rPr lang="pt-BR" altLang="ru-RU" sz="2400" b="1">
                <a:cs typeface="Times New Roman" pitchFamily="18" charset="0"/>
              </a:rPr>
              <a:t>Cr			[Ar]3d</a:t>
            </a:r>
            <a:r>
              <a:rPr lang="pt-BR" altLang="ru-RU" sz="2400" b="1" baseline="30000">
                <a:cs typeface="Times New Roman" pitchFamily="18" charset="0"/>
              </a:rPr>
              <a:t>4</a:t>
            </a:r>
            <a:r>
              <a:rPr lang="pt-BR" altLang="ru-RU" sz="2400" b="1">
                <a:cs typeface="Times New Roman" pitchFamily="18" charset="0"/>
              </a:rPr>
              <a:t>4s</a:t>
            </a:r>
            <a:r>
              <a:rPr lang="pt-BR" altLang="ru-RU" sz="2400" b="1" baseline="30000">
                <a:cs typeface="Times New Roman" pitchFamily="18" charset="0"/>
              </a:rPr>
              <a:t>2</a:t>
            </a:r>
            <a:r>
              <a:rPr lang="pt-BR" altLang="ru-RU" sz="2400" b="1">
                <a:cs typeface="Times New Roman" pitchFamily="18" charset="0"/>
              </a:rPr>
              <a:t>			[Ar]3d</a:t>
            </a:r>
            <a:r>
              <a:rPr lang="pt-BR" altLang="ru-RU" sz="2400" b="1" baseline="30000">
                <a:cs typeface="Times New Roman" pitchFamily="18" charset="0"/>
              </a:rPr>
              <a:t>5</a:t>
            </a:r>
            <a:r>
              <a:rPr lang="pt-BR" altLang="ru-RU" sz="2400" b="1">
                <a:cs typeface="Times New Roman" pitchFamily="18" charset="0"/>
              </a:rPr>
              <a:t>4s</a:t>
            </a:r>
            <a:r>
              <a:rPr lang="pt-BR" altLang="ru-RU" sz="2400" b="1" baseline="30000">
                <a:cs typeface="Times New Roman" pitchFamily="18" charset="0"/>
              </a:rPr>
              <a:t>1</a:t>
            </a:r>
          </a:p>
          <a:p>
            <a:r>
              <a:rPr lang="pt-BR" altLang="ru-RU" sz="2400" b="1">
                <a:cs typeface="Times New Roman" pitchFamily="18" charset="0"/>
              </a:rPr>
              <a:t>Mo			[Kr]4d</a:t>
            </a:r>
            <a:r>
              <a:rPr lang="pt-BR" altLang="ru-RU" sz="2400" b="1" baseline="30000">
                <a:cs typeface="Times New Roman" pitchFamily="18" charset="0"/>
              </a:rPr>
              <a:t>4</a:t>
            </a:r>
            <a:r>
              <a:rPr lang="pt-BR" altLang="ru-RU" sz="2400" b="1">
                <a:cs typeface="Times New Roman" pitchFamily="18" charset="0"/>
              </a:rPr>
              <a:t>5s</a:t>
            </a:r>
            <a:r>
              <a:rPr lang="pt-BR" altLang="ru-RU" sz="2400" b="1" baseline="30000">
                <a:cs typeface="Times New Roman" pitchFamily="18" charset="0"/>
              </a:rPr>
              <a:t>2</a:t>
            </a:r>
            <a:r>
              <a:rPr lang="pt-BR" altLang="ru-RU" sz="2400" b="1">
                <a:cs typeface="Times New Roman" pitchFamily="18" charset="0"/>
              </a:rPr>
              <a:t>			[Kr]4d</a:t>
            </a:r>
            <a:r>
              <a:rPr lang="pt-BR" altLang="ru-RU" sz="2400" b="1" baseline="30000">
                <a:cs typeface="Times New Roman" pitchFamily="18" charset="0"/>
              </a:rPr>
              <a:t>5</a:t>
            </a:r>
            <a:r>
              <a:rPr lang="pt-BR" altLang="ru-RU" sz="2400" b="1">
                <a:cs typeface="Times New Roman" pitchFamily="18" charset="0"/>
              </a:rPr>
              <a:t>5s</a:t>
            </a:r>
            <a:r>
              <a:rPr lang="pt-BR" altLang="ru-RU" sz="2400" b="1" baseline="30000">
                <a:cs typeface="Times New Roman" pitchFamily="18" charset="0"/>
              </a:rPr>
              <a:t>1</a:t>
            </a:r>
          </a:p>
          <a:p>
            <a:r>
              <a:rPr lang="pt-BR" altLang="ru-RU" sz="2400" b="1">
                <a:cs typeface="Times New Roman" pitchFamily="18" charset="0"/>
              </a:rPr>
              <a:t>Cu			[Ar]3d</a:t>
            </a:r>
            <a:r>
              <a:rPr lang="pt-BR" altLang="ru-RU" sz="2400" b="1" baseline="30000">
                <a:cs typeface="Times New Roman" pitchFamily="18" charset="0"/>
              </a:rPr>
              <a:t>9</a:t>
            </a:r>
            <a:r>
              <a:rPr lang="pt-BR" altLang="ru-RU" sz="2400" b="1">
                <a:cs typeface="Times New Roman" pitchFamily="18" charset="0"/>
              </a:rPr>
              <a:t>4s</a:t>
            </a:r>
            <a:r>
              <a:rPr lang="pt-BR" altLang="ru-RU" sz="2400" b="1" baseline="30000">
                <a:cs typeface="Times New Roman" pitchFamily="18" charset="0"/>
              </a:rPr>
              <a:t>2</a:t>
            </a:r>
            <a:r>
              <a:rPr lang="pt-BR" altLang="ru-RU" sz="2400" b="1">
                <a:cs typeface="Times New Roman" pitchFamily="18" charset="0"/>
              </a:rPr>
              <a:t>			[Ar]3d</a:t>
            </a:r>
            <a:r>
              <a:rPr lang="pt-BR" altLang="ru-RU" sz="2400" b="1" baseline="30000">
                <a:cs typeface="Times New Roman" pitchFamily="18" charset="0"/>
              </a:rPr>
              <a:t>10</a:t>
            </a:r>
            <a:r>
              <a:rPr lang="pt-BR" altLang="ru-RU" sz="2400" b="1">
                <a:cs typeface="Times New Roman" pitchFamily="18" charset="0"/>
              </a:rPr>
              <a:t>4s</a:t>
            </a:r>
            <a:r>
              <a:rPr lang="pt-BR" altLang="ru-RU" sz="2400" b="1" baseline="30000">
                <a:cs typeface="Times New Roman" pitchFamily="18" charset="0"/>
              </a:rPr>
              <a:t>1</a:t>
            </a:r>
          </a:p>
          <a:p>
            <a:r>
              <a:rPr lang="pt-BR" altLang="ru-RU" sz="2400" b="1">
                <a:cs typeface="Times New Roman" pitchFamily="18" charset="0"/>
              </a:rPr>
              <a:t>Ag			[Xe]4d</a:t>
            </a:r>
            <a:r>
              <a:rPr lang="pt-BR" altLang="ru-RU" sz="2400" b="1" baseline="30000">
                <a:cs typeface="Times New Roman" pitchFamily="18" charset="0"/>
              </a:rPr>
              <a:t>9</a:t>
            </a:r>
            <a:r>
              <a:rPr lang="pt-BR" altLang="ru-RU" sz="2400" b="1">
                <a:cs typeface="Times New Roman" pitchFamily="18" charset="0"/>
              </a:rPr>
              <a:t>5s</a:t>
            </a:r>
            <a:r>
              <a:rPr lang="pt-BR" altLang="ru-RU" sz="2400" b="1" baseline="30000">
                <a:cs typeface="Times New Roman" pitchFamily="18" charset="0"/>
              </a:rPr>
              <a:t>2</a:t>
            </a:r>
            <a:r>
              <a:rPr lang="pt-BR" altLang="ru-RU" sz="2400" b="1">
                <a:cs typeface="Times New Roman" pitchFamily="18" charset="0"/>
              </a:rPr>
              <a:t>			[Xe]4d</a:t>
            </a:r>
            <a:r>
              <a:rPr lang="pt-BR" altLang="ru-RU" sz="2400" b="1" baseline="30000">
                <a:cs typeface="Times New Roman" pitchFamily="18" charset="0"/>
              </a:rPr>
              <a:t>10</a:t>
            </a:r>
            <a:r>
              <a:rPr lang="pt-BR" altLang="ru-RU" sz="2400" b="1">
                <a:cs typeface="Times New Roman" pitchFamily="18" charset="0"/>
              </a:rPr>
              <a:t>5s</a:t>
            </a:r>
            <a:r>
              <a:rPr lang="pt-BR" altLang="ru-RU" sz="2400" b="1" baseline="30000">
                <a:cs typeface="Times New Roman" pitchFamily="18" charset="0"/>
              </a:rPr>
              <a:t>1</a:t>
            </a:r>
          </a:p>
          <a:p>
            <a:r>
              <a:rPr lang="pt-BR" altLang="ru-RU" sz="2400" b="1">
                <a:cs typeface="Times New Roman" pitchFamily="18" charset="0"/>
              </a:rPr>
              <a:t>Au</a:t>
            </a:r>
            <a:r>
              <a:rPr lang="ru-RU" altLang="ru-RU" sz="2400" b="1">
                <a:cs typeface="Times New Roman" pitchFamily="18" charset="0"/>
              </a:rPr>
              <a:t>			[</a:t>
            </a:r>
            <a:r>
              <a:rPr lang="pt-BR" altLang="ru-RU" sz="2400" b="1">
                <a:cs typeface="Times New Roman" pitchFamily="18" charset="0"/>
              </a:rPr>
              <a:t>Xe</a:t>
            </a:r>
            <a:r>
              <a:rPr lang="ru-RU" altLang="ru-RU" sz="2400" b="1">
                <a:cs typeface="Times New Roman" pitchFamily="18" charset="0"/>
              </a:rPr>
              <a:t>]4</a:t>
            </a:r>
            <a:r>
              <a:rPr lang="pt-BR" altLang="ru-RU" sz="2400" b="1">
                <a:cs typeface="Times New Roman" pitchFamily="18" charset="0"/>
              </a:rPr>
              <a:t>f</a:t>
            </a:r>
            <a:r>
              <a:rPr lang="ru-RU" altLang="ru-RU" sz="2400" b="1" baseline="30000">
                <a:cs typeface="Times New Roman" pitchFamily="18" charset="0"/>
              </a:rPr>
              <a:t>14</a:t>
            </a:r>
            <a:r>
              <a:rPr lang="ru-RU" altLang="ru-RU" sz="2400" b="1">
                <a:cs typeface="Times New Roman" pitchFamily="18" charset="0"/>
              </a:rPr>
              <a:t>5</a:t>
            </a:r>
            <a:r>
              <a:rPr lang="pt-BR" altLang="ru-RU" sz="2400" b="1">
                <a:cs typeface="Times New Roman" pitchFamily="18" charset="0"/>
              </a:rPr>
              <a:t>d</a:t>
            </a:r>
            <a:r>
              <a:rPr lang="ru-RU" altLang="ru-RU" sz="2400" b="1" baseline="30000">
                <a:cs typeface="Times New Roman" pitchFamily="18" charset="0"/>
              </a:rPr>
              <a:t>9</a:t>
            </a:r>
            <a:r>
              <a:rPr lang="ru-RU" altLang="ru-RU" sz="2400" b="1">
                <a:cs typeface="Times New Roman" pitchFamily="18" charset="0"/>
              </a:rPr>
              <a:t>6</a:t>
            </a:r>
            <a:r>
              <a:rPr lang="pt-BR" altLang="ru-RU" sz="2400" b="1">
                <a:cs typeface="Times New Roman" pitchFamily="18" charset="0"/>
              </a:rPr>
              <a:t>s</a:t>
            </a:r>
            <a:r>
              <a:rPr lang="ru-RU" altLang="ru-RU" sz="2400" b="1" baseline="30000">
                <a:cs typeface="Times New Roman" pitchFamily="18" charset="0"/>
              </a:rPr>
              <a:t>2</a:t>
            </a:r>
            <a:r>
              <a:rPr lang="ru-RU" altLang="ru-RU" sz="2400" b="1">
                <a:cs typeface="Times New Roman" pitchFamily="18" charset="0"/>
              </a:rPr>
              <a:t>	           [</a:t>
            </a:r>
            <a:r>
              <a:rPr lang="pt-BR" altLang="ru-RU" sz="2400" b="1">
                <a:cs typeface="Times New Roman" pitchFamily="18" charset="0"/>
              </a:rPr>
              <a:t>Xe</a:t>
            </a:r>
            <a:r>
              <a:rPr lang="ru-RU" altLang="ru-RU" sz="2400" b="1">
                <a:cs typeface="Times New Roman" pitchFamily="18" charset="0"/>
              </a:rPr>
              <a:t>]4</a:t>
            </a:r>
            <a:r>
              <a:rPr lang="pt-BR" altLang="ru-RU" sz="2400" b="1">
                <a:cs typeface="Times New Roman" pitchFamily="18" charset="0"/>
              </a:rPr>
              <a:t>f</a:t>
            </a:r>
            <a:r>
              <a:rPr lang="ru-RU" altLang="ru-RU" sz="2400" b="1" baseline="30000">
                <a:cs typeface="Times New Roman" pitchFamily="18" charset="0"/>
              </a:rPr>
              <a:t>14</a:t>
            </a:r>
            <a:r>
              <a:rPr lang="ru-RU" altLang="ru-RU" sz="2400" b="1">
                <a:cs typeface="Times New Roman" pitchFamily="18" charset="0"/>
              </a:rPr>
              <a:t>5</a:t>
            </a:r>
            <a:r>
              <a:rPr lang="pt-BR" altLang="ru-RU" sz="2400" b="1">
                <a:cs typeface="Times New Roman" pitchFamily="18" charset="0"/>
              </a:rPr>
              <a:t>d</a:t>
            </a:r>
            <a:r>
              <a:rPr lang="ru-RU" altLang="ru-RU" sz="2400" b="1" baseline="30000">
                <a:cs typeface="Times New Roman" pitchFamily="18" charset="0"/>
              </a:rPr>
              <a:t>10</a:t>
            </a:r>
            <a:r>
              <a:rPr lang="ru-RU" altLang="ru-RU" sz="2400" b="1">
                <a:cs typeface="Times New Roman" pitchFamily="18" charset="0"/>
              </a:rPr>
              <a:t>6</a:t>
            </a:r>
            <a:r>
              <a:rPr lang="pt-BR" altLang="ru-RU" sz="2400" b="1">
                <a:cs typeface="Times New Roman" pitchFamily="18" charset="0"/>
              </a:rPr>
              <a:t>s</a:t>
            </a:r>
            <a:r>
              <a:rPr lang="ru-RU" altLang="ru-RU" sz="2400" b="1" baseline="30000">
                <a:cs typeface="Times New Roman" pitchFamily="18" charset="0"/>
              </a:rPr>
              <a:t>1</a:t>
            </a:r>
          </a:p>
          <a:p>
            <a:endParaRPr lang="ru-RU" altLang="ru-RU" sz="2400" b="1">
              <a:cs typeface="Times New Roman" pitchFamily="18" charset="0"/>
            </a:endParaRPr>
          </a:p>
          <a:p>
            <a:endParaRPr lang="ru-RU" altLang="ru-RU" sz="2400" b="1">
              <a:cs typeface="Times New Roman" pitchFamily="18" charset="0"/>
            </a:endParaRPr>
          </a:p>
          <a:p>
            <a:r>
              <a:rPr lang="ru-RU" altLang="ru-RU" sz="2400" b="1">
                <a:cs typeface="Times New Roman" pitchFamily="18" charset="0"/>
              </a:rPr>
              <a:t>Наиболее энергетически стабильными оказываются электронные конфигурации с наполовину или полностью заполненными </a:t>
            </a:r>
            <a:r>
              <a:rPr lang="en-US" altLang="ru-RU" sz="2400" b="1">
                <a:cs typeface="Times New Roman" pitchFamily="18" charset="0"/>
              </a:rPr>
              <a:t>d</a:t>
            </a:r>
            <a:r>
              <a:rPr lang="ru-RU" altLang="ru-RU" sz="2400" b="1">
                <a:cs typeface="Times New Roman" pitchFamily="18" charset="0"/>
              </a:rPr>
              <a:t>- или  </a:t>
            </a:r>
            <a:r>
              <a:rPr lang="en-US" altLang="ru-RU" sz="2400" b="1">
                <a:cs typeface="Times New Roman" pitchFamily="18" charset="0"/>
              </a:rPr>
              <a:t>f</a:t>
            </a:r>
            <a:r>
              <a:rPr lang="ru-RU" altLang="ru-RU" sz="2400" b="1">
                <a:cs typeface="Times New Roman" pitchFamily="18" charset="0"/>
              </a:rPr>
              <a:t>-орбиталями.</a:t>
            </a:r>
          </a:p>
        </p:txBody>
      </p:sp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1835150" y="0"/>
            <a:ext cx="5184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 b="1">
                <a:solidFill>
                  <a:schemeClr val="accent2"/>
                </a:solidFill>
                <a:cs typeface="Times New Roman" pitchFamily="18" charset="0"/>
              </a:rPr>
              <a:t>Химия </a:t>
            </a:r>
            <a:r>
              <a:rPr lang="en-US" altLang="ru-RU" sz="3600" b="1">
                <a:solidFill>
                  <a:schemeClr val="accent2"/>
                </a:solidFill>
                <a:cs typeface="Times New Roman" pitchFamily="18" charset="0"/>
              </a:rPr>
              <a:t>d-</a:t>
            </a:r>
            <a:r>
              <a:rPr lang="ru-RU" altLang="ru-RU" sz="3600" b="1">
                <a:solidFill>
                  <a:schemeClr val="accent2"/>
                </a:solidFill>
                <a:cs typeface="Times New Roman" pitchFamily="18" charset="0"/>
              </a:rPr>
              <a:t>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C0E9FD-FE33-46DC-806F-2AC0F415C24D}" type="slidenum">
              <a:rPr lang="ru-RU" altLang="ru-RU" smtClean="0"/>
              <a:pPr/>
              <a:t>19</a:t>
            </a:fld>
            <a:endParaRPr lang="ru-RU" altLang="ru-RU" smtClean="0"/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0" y="333375"/>
            <a:ext cx="91440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800" b="1">
                <a:cs typeface="Times New Roman" pitchFamily="18" charset="0"/>
              </a:rPr>
              <a:t>	</a:t>
            </a:r>
            <a:r>
              <a:rPr lang="ru-RU" altLang="ru-RU" sz="2800" b="1">
                <a:cs typeface="Times New Roman" pitchFamily="18" charset="0"/>
              </a:rPr>
              <a:t>В атомах </a:t>
            </a:r>
            <a:r>
              <a:rPr lang="en-US" altLang="ru-RU" sz="2800" b="1">
                <a:cs typeface="Times New Roman" pitchFamily="18" charset="0"/>
              </a:rPr>
              <a:t>La</a:t>
            </a:r>
            <a:r>
              <a:rPr lang="ru-RU" altLang="ru-RU" sz="2800" b="1">
                <a:cs typeface="Times New Roman" pitchFamily="18" charset="0"/>
              </a:rPr>
              <a:t> (5</a:t>
            </a:r>
            <a:r>
              <a:rPr lang="en-US" altLang="ru-RU" sz="2800" b="1">
                <a:cs typeface="Times New Roman" pitchFamily="18" charset="0"/>
              </a:rPr>
              <a:t>d</a:t>
            </a:r>
            <a:r>
              <a:rPr lang="ru-RU" altLang="ru-RU" sz="2800" b="1" baseline="30000">
                <a:cs typeface="Times New Roman" pitchFamily="18" charset="0"/>
              </a:rPr>
              <a:t>1</a:t>
            </a:r>
            <a:r>
              <a:rPr lang="ru-RU" altLang="ru-RU" sz="2800" b="1">
                <a:cs typeface="Times New Roman" pitchFamily="18" charset="0"/>
              </a:rPr>
              <a:t>6</a:t>
            </a:r>
            <a:r>
              <a:rPr lang="en-US" altLang="ru-RU" sz="2800" b="1">
                <a:cs typeface="Times New Roman" pitchFamily="18" charset="0"/>
              </a:rPr>
              <a:t>s</a:t>
            </a:r>
            <a:r>
              <a:rPr lang="ru-RU" altLang="ru-RU" sz="2800" b="1" baseline="30000">
                <a:cs typeface="Times New Roman" pitchFamily="18" charset="0"/>
              </a:rPr>
              <a:t>2</a:t>
            </a:r>
            <a:r>
              <a:rPr lang="ru-RU" altLang="ru-RU" sz="2800" b="1">
                <a:cs typeface="Times New Roman" pitchFamily="18" charset="0"/>
              </a:rPr>
              <a:t>)  и  </a:t>
            </a:r>
            <a:r>
              <a:rPr lang="en-US" altLang="ru-RU" sz="2800" b="1">
                <a:cs typeface="Times New Roman" pitchFamily="18" charset="0"/>
              </a:rPr>
              <a:t>Ac</a:t>
            </a:r>
            <a:r>
              <a:rPr lang="ru-RU" altLang="ru-RU" sz="2800" b="1">
                <a:cs typeface="Times New Roman" pitchFamily="18" charset="0"/>
              </a:rPr>
              <a:t>(6</a:t>
            </a:r>
            <a:r>
              <a:rPr lang="en-US" altLang="ru-RU" sz="2800" b="1">
                <a:cs typeface="Times New Roman" pitchFamily="18" charset="0"/>
              </a:rPr>
              <a:t>d</a:t>
            </a:r>
            <a:r>
              <a:rPr lang="ru-RU" altLang="ru-RU" sz="2800" b="1" baseline="30000">
                <a:cs typeface="Times New Roman" pitchFamily="18" charset="0"/>
              </a:rPr>
              <a:t>1</a:t>
            </a:r>
            <a:r>
              <a:rPr lang="ru-RU" altLang="ru-RU" sz="2800" b="1">
                <a:cs typeface="Times New Roman" pitchFamily="18" charset="0"/>
              </a:rPr>
              <a:t>7</a:t>
            </a:r>
            <a:r>
              <a:rPr lang="en-US" altLang="ru-RU" sz="2800" b="1">
                <a:cs typeface="Times New Roman" pitchFamily="18" charset="0"/>
              </a:rPr>
              <a:t>s</a:t>
            </a:r>
            <a:r>
              <a:rPr lang="ru-RU" altLang="ru-RU" sz="2800" b="1" baseline="30000">
                <a:cs typeface="Times New Roman" pitchFamily="18" charset="0"/>
              </a:rPr>
              <a:t>2</a:t>
            </a:r>
            <a:r>
              <a:rPr lang="ru-RU" altLang="ru-RU" sz="2800" b="1">
                <a:cs typeface="Times New Roman" pitchFamily="18" charset="0"/>
              </a:rPr>
              <a:t>)  последний электрон занимает 5</a:t>
            </a:r>
            <a:r>
              <a:rPr lang="en-US" altLang="ru-RU" sz="2800" b="1">
                <a:cs typeface="Times New Roman" pitchFamily="18" charset="0"/>
              </a:rPr>
              <a:t>d</a:t>
            </a:r>
            <a:r>
              <a:rPr lang="ru-RU" altLang="ru-RU" sz="2800" b="1">
                <a:cs typeface="Times New Roman" pitchFamily="18" charset="0"/>
              </a:rPr>
              <a:t>  и  6</a:t>
            </a:r>
            <a:r>
              <a:rPr lang="en-US" altLang="ru-RU" sz="2800" b="1">
                <a:cs typeface="Times New Roman" pitchFamily="18" charset="0"/>
              </a:rPr>
              <a:t>d</a:t>
            </a:r>
            <a:r>
              <a:rPr lang="ru-RU" altLang="ru-RU" sz="2800" b="1">
                <a:cs typeface="Times New Roman" pitchFamily="18" charset="0"/>
              </a:rPr>
              <a:t>-орбитали. </a:t>
            </a:r>
            <a:endParaRPr lang="en-US" altLang="ru-RU" sz="2800" b="1">
              <a:cs typeface="Times New Roman" pitchFamily="18" charset="0"/>
            </a:endParaRPr>
          </a:p>
          <a:p>
            <a:endParaRPr lang="ru-RU" altLang="ru-RU" sz="2800" b="1">
              <a:cs typeface="Times New Roman" pitchFamily="18" charset="0"/>
            </a:endParaRPr>
          </a:p>
          <a:p>
            <a:r>
              <a:rPr lang="en-US" altLang="ru-RU" sz="2800" b="1">
                <a:cs typeface="Times New Roman" pitchFamily="18" charset="0"/>
              </a:rPr>
              <a:t>	</a:t>
            </a:r>
            <a:r>
              <a:rPr lang="ru-RU" altLang="ru-RU" sz="2800" b="1">
                <a:cs typeface="Times New Roman" pitchFamily="18" charset="0"/>
              </a:rPr>
              <a:t>В следующих за ними лантаноидах и актиноидах происходит последовательное заполнение 4</a:t>
            </a:r>
            <a:r>
              <a:rPr lang="en-US" altLang="ru-RU" sz="2800" b="1">
                <a:cs typeface="Times New Roman" pitchFamily="18" charset="0"/>
              </a:rPr>
              <a:t>f</a:t>
            </a:r>
            <a:r>
              <a:rPr lang="ru-RU" altLang="ru-RU" sz="2800" b="1">
                <a:cs typeface="Times New Roman" pitchFamily="18" charset="0"/>
              </a:rPr>
              <a:t>-  или  5</a:t>
            </a:r>
            <a:r>
              <a:rPr lang="en-US" altLang="ru-RU" sz="2800" b="1">
                <a:cs typeface="Times New Roman" pitchFamily="18" charset="0"/>
              </a:rPr>
              <a:t>f</a:t>
            </a:r>
            <a:r>
              <a:rPr lang="ru-RU" altLang="ru-RU" sz="2800" b="1">
                <a:cs typeface="Times New Roman" pitchFamily="18" charset="0"/>
              </a:rPr>
              <a:t>-орбиталей, а 5</a:t>
            </a:r>
            <a:r>
              <a:rPr lang="en-US" altLang="ru-RU" sz="2800" b="1">
                <a:cs typeface="Times New Roman" pitchFamily="18" charset="0"/>
              </a:rPr>
              <a:t>d</a:t>
            </a:r>
            <a:r>
              <a:rPr lang="ru-RU" altLang="ru-RU" sz="2800" b="1">
                <a:cs typeface="Times New Roman" pitchFamily="18" charset="0"/>
              </a:rPr>
              <a:t> (6</a:t>
            </a:r>
            <a:r>
              <a:rPr lang="en-US" altLang="ru-RU" sz="2800" b="1">
                <a:cs typeface="Times New Roman" pitchFamily="18" charset="0"/>
              </a:rPr>
              <a:t>d</a:t>
            </a:r>
            <a:r>
              <a:rPr lang="ru-RU" altLang="ru-RU" sz="2800" b="1">
                <a:cs typeface="Times New Roman" pitchFamily="18" charset="0"/>
              </a:rPr>
              <a:t>)-орбитали остаются свободными.</a:t>
            </a:r>
          </a:p>
          <a:p>
            <a:endParaRPr lang="ru-RU" altLang="ru-RU" sz="2800" b="1">
              <a:cs typeface="Times New Roman" pitchFamily="18" charset="0"/>
            </a:endParaRPr>
          </a:p>
          <a:p>
            <a:r>
              <a:rPr lang="ru-RU" altLang="ru-RU" sz="2800" b="1">
                <a:cs typeface="Times New Roman" pitchFamily="18" charset="0"/>
              </a:rPr>
              <a:t>Группы лантаноидов (актиноидов) вклиниваются между двумя </a:t>
            </a:r>
            <a:r>
              <a:rPr lang="en-US" altLang="ru-RU" sz="2800" b="1">
                <a:cs typeface="Times New Roman" pitchFamily="18" charset="0"/>
              </a:rPr>
              <a:t>d</a:t>
            </a:r>
            <a:r>
              <a:rPr lang="ru-RU" altLang="ru-RU" sz="2800" b="1">
                <a:cs typeface="Times New Roman" pitchFamily="18" charset="0"/>
              </a:rPr>
              <a:t>-элементами </a:t>
            </a:r>
            <a:r>
              <a:rPr lang="en-US" altLang="ru-RU" sz="2800" b="1">
                <a:cs typeface="Times New Roman" pitchFamily="18" charset="0"/>
              </a:rPr>
              <a:t>La</a:t>
            </a:r>
            <a:r>
              <a:rPr lang="ru-RU" altLang="ru-RU" sz="2800" b="1">
                <a:cs typeface="Times New Roman" pitchFamily="18" charset="0"/>
              </a:rPr>
              <a:t> и </a:t>
            </a:r>
            <a:r>
              <a:rPr lang="en-US" altLang="ru-RU" sz="2800" b="1">
                <a:cs typeface="Times New Roman" pitchFamily="18" charset="0"/>
              </a:rPr>
              <a:t>Hf</a:t>
            </a:r>
            <a:r>
              <a:rPr lang="ru-RU" altLang="ru-RU" sz="2800" b="1">
                <a:cs typeface="Times New Roman" pitchFamily="18" charset="0"/>
              </a:rPr>
              <a:t> (</a:t>
            </a:r>
            <a:r>
              <a:rPr lang="en-US" altLang="ru-RU" sz="2800" b="1">
                <a:cs typeface="Times New Roman" pitchFamily="18" charset="0"/>
              </a:rPr>
              <a:t>Ac</a:t>
            </a:r>
            <a:r>
              <a:rPr lang="ru-RU" altLang="ru-RU" sz="2800" b="1">
                <a:cs typeface="Times New Roman" pitchFamily="18" charset="0"/>
              </a:rPr>
              <a:t> и </a:t>
            </a:r>
            <a:r>
              <a:rPr lang="en-US" altLang="ru-RU" sz="2800" b="1">
                <a:cs typeface="Times New Roman" pitchFamily="18" charset="0"/>
              </a:rPr>
              <a:t>Rf</a:t>
            </a:r>
            <a:r>
              <a:rPr lang="ru-RU" altLang="ru-RU" sz="2800" b="1">
                <a:cs typeface="Times New Roman" pitchFamily="18" charset="0"/>
              </a:rPr>
              <a:t>). Поэтому формально лантаноиды и актиноиды относятся к </a:t>
            </a:r>
            <a:r>
              <a:rPr lang="en-US" altLang="ru-RU" sz="2800" b="1">
                <a:cs typeface="Times New Roman" pitchFamily="18" charset="0"/>
              </a:rPr>
              <a:t>III </a:t>
            </a:r>
            <a:r>
              <a:rPr lang="ru-RU" altLang="ru-RU" sz="2800" b="1">
                <a:cs typeface="Times New Roman" pitchFamily="18" charset="0"/>
              </a:rPr>
              <a:t>В подгруппе.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712200" cy="1143000"/>
          </a:xfrm>
        </p:spPr>
        <p:txBody>
          <a:bodyPr/>
          <a:lstStyle/>
          <a:p>
            <a:pPr>
              <a:defRPr/>
            </a:pPr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Нахождение металлов в природе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928992" cy="5141168"/>
          </a:xfrm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FontTx/>
              <a:buNone/>
              <a:defRPr/>
            </a:pPr>
            <a:r>
              <a:rPr lang="ru-RU" sz="2000" b="1" cap="all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содержание некоторых металлов в земной коре :</a:t>
            </a:r>
            <a:br>
              <a:rPr lang="ru-RU" sz="2000" b="1" cap="all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</a:br>
            <a:r>
              <a:rPr lang="en-US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Al</a:t>
            </a:r>
            <a: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— 8,2%</a:t>
            </a:r>
            <a:b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</a:br>
            <a:r>
              <a:rPr lang="en-US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Fe</a:t>
            </a:r>
            <a: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 — 4,1%</a:t>
            </a:r>
            <a:b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</a:br>
            <a:r>
              <a:rPr lang="en-US" sz="2000" b="1" dirty="0" err="1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Ca</a:t>
            </a:r>
            <a: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 — 4,1%</a:t>
            </a:r>
            <a:b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</a:br>
            <a:r>
              <a:rPr lang="en-US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Na</a:t>
            </a:r>
            <a: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 — 2,3%</a:t>
            </a:r>
            <a:b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</a:br>
            <a:r>
              <a:rPr lang="en-US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Mg</a:t>
            </a:r>
            <a: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 — 2,3%</a:t>
            </a:r>
            <a:b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</a:br>
            <a:r>
              <a:rPr lang="en-US" sz="2000" b="1" dirty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K</a:t>
            </a:r>
            <a: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 - 2,1 %</a:t>
            </a:r>
            <a:endParaRPr lang="en-US" sz="2000" b="1" dirty="0" smtClean="0">
              <a:ln w="4496" cap="flat" cmpd="sng" algn="ctr">
                <a:solidFill>
                  <a:srgbClr val="000000"/>
                </a:solidFill>
                <a:prstDash val="solid"/>
                <a:round/>
              </a:ln>
              <a:gradFill>
                <a:gsLst>
                  <a:gs pos="0">
                    <a:srgbClr val="381563"/>
                  </a:gs>
                  <a:gs pos="43000">
                    <a:srgbClr val="7B34D2"/>
                  </a:gs>
                  <a:gs pos="48000">
                    <a:srgbClr val="7230C3"/>
                  </a:gs>
                  <a:gs pos="100000">
                    <a:srgbClr val="381563"/>
                  </a:gs>
                </a:gsLst>
                <a:lin ang="5400000" scaled="0"/>
              </a:gradFill>
              <a:effectLst>
                <a:reflection blurRad="12700" stA="28000" endPos="45000" dist="1003" dir="5400000" sy="-100000" algn="bl"/>
              </a:effectLst>
              <a:latin typeface="Arial Narrow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FontTx/>
              <a:buNone/>
              <a:defRPr/>
            </a:pPr>
            <a:r>
              <a:rPr lang="ru-RU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В МОРСКОЙ ВОДЕ: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FontTx/>
              <a:buNone/>
              <a:defRPr/>
            </a:pPr>
            <a:r>
              <a:rPr lang="en-US" sz="2000" b="1" dirty="0" smtClean="0">
                <a:ln w="4496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Arial Narrow"/>
                <a:ea typeface="Calibri"/>
                <a:cs typeface="Times New Roman"/>
              </a:rPr>
              <a:t>Na</a:t>
            </a:r>
            <a:r>
              <a:rPr lang="ru-RU" sz="2000" dirty="0" smtClean="0">
                <a:solidFill>
                  <a:srgbClr val="000000"/>
                </a:solidFill>
                <a:latin typeface="Arial Narrow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 Narrow"/>
                <a:ea typeface="Calibri"/>
                <a:cs typeface="Times New Roman"/>
              </a:rPr>
              <a:t>— 1,05</a:t>
            </a:r>
            <a:r>
              <a:rPr lang="ru-RU" sz="2000" dirty="0" smtClean="0">
                <a:solidFill>
                  <a:srgbClr val="000000"/>
                </a:solidFill>
                <a:latin typeface="Arial Narrow"/>
                <a:ea typeface="Calibri"/>
                <a:cs typeface="Times New Roman"/>
              </a:rPr>
              <a:t>%,</a:t>
            </a:r>
            <a:r>
              <a:rPr lang="en-US" sz="2000" dirty="0" smtClean="0">
                <a:solidFill>
                  <a:srgbClr val="000000"/>
                </a:solidFill>
                <a:latin typeface="Arial Narrow"/>
                <a:ea typeface="Calibri"/>
                <a:cs typeface="Times New Roman"/>
              </a:rPr>
              <a:t> </a:t>
            </a: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Mg</a:t>
            </a:r>
            <a:r>
              <a:rPr lang="ru-RU" sz="2000" dirty="0" smtClean="0">
                <a:solidFill>
                  <a:srgbClr val="7030A0"/>
                </a:solidFill>
                <a:latin typeface="Arial Narrow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 Narrow"/>
                <a:ea typeface="Calibri"/>
                <a:cs typeface="Times New Roman"/>
              </a:rPr>
              <a:t>— 0,12%.</a:t>
            </a:r>
            <a:endParaRPr lang="ru-RU" sz="1600" dirty="0" smtClean="0">
              <a:latin typeface="Calibri"/>
              <a:ea typeface="Calibri"/>
              <a:cs typeface="Times New Roman"/>
            </a:endParaRPr>
          </a:p>
          <a:p>
            <a:pPr marL="0" indent="0">
              <a:buFontTx/>
              <a:buNone/>
              <a:defRPr/>
            </a:pP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О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рганизм 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человека на 3 % состоит из 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металлов. В клетках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 </a:t>
            </a:r>
            <a:r>
              <a:rPr lang="ru-RU" sz="2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Са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 (в 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костях) 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и </a:t>
            </a: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Na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 выступают 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в роли 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электролитов 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в межклеточной жидкости 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и</a:t>
            </a:r>
            <a:r>
              <a:rPr lang="en-US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цитоплазме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. </a:t>
            </a: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Mg</a:t>
            </a:r>
            <a:r>
              <a:rPr lang="en-US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 -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накапливается 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в 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мышцах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 и 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нервной системе,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 </a:t>
            </a: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Cu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 — в 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печени,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 </a:t>
            </a:r>
            <a:r>
              <a:rPr lang="en-US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Fe</a:t>
            </a:r>
            <a:r>
              <a:rPr lang="ru-RU" sz="2000" b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 — в </a:t>
            </a:r>
            <a:r>
              <a:rPr lang="ru-RU" sz="20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Times New Roman"/>
              </a:rPr>
              <a:t>крови.</a:t>
            </a:r>
            <a:endParaRPr lang="ru-RU" sz="2000" b="1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EA01C4-E26B-4255-ADBB-1E5417B3CA23}" type="slidenum">
              <a:rPr lang="ru-RU" altLang="ru-RU" smtClean="0">
                <a:latin typeface="Arial" charset="0"/>
              </a:rPr>
              <a:pPr/>
              <a:t>2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2311DF-9905-46D4-88F1-D6EE9960058F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0" y="260350"/>
            <a:ext cx="9144000" cy="558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300" b="1">
                <a:cs typeface="Times New Roman" pitchFamily="18" charset="0"/>
              </a:rPr>
              <a:t>Примеры нарушения последовательности заполнения одноэлектронных орбиталей связаны с близостью для </a:t>
            </a:r>
            <a:r>
              <a:rPr lang="en-US" altLang="ru-RU" sz="2300" b="1">
                <a:cs typeface="Times New Roman" pitchFamily="18" charset="0"/>
              </a:rPr>
              <a:t>            </a:t>
            </a:r>
            <a:r>
              <a:rPr lang="ru-RU" altLang="ru-RU" sz="2300" b="1">
                <a:cs typeface="Times New Roman" pitchFamily="18" charset="0"/>
              </a:rPr>
              <a:t> </a:t>
            </a:r>
            <a:endParaRPr lang="en-US" altLang="ru-RU" sz="2300" b="1">
              <a:cs typeface="Times New Roman" pitchFamily="18" charset="0"/>
            </a:endParaRPr>
          </a:p>
          <a:p>
            <a:r>
              <a:rPr lang="en-US" altLang="ru-RU" sz="2300" b="1">
                <a:cs typeface="Times New Roman" pitchFamily="18" charset="0"/>
              </a:rPr>
              <a:t>d</a:t>
            </a:r>
            <a:r>
              <a:rPr lang="ru-RU" altLang="ru-RU" sz="2300" b="1">
                <a:cs typeface="Times New Roman" pitchFamily="18" charset="0"/>
              </a:rPr>
              <a:t>(</a:t>
            </a:r>
            <a:r>
              <a:rPr lang="en-US" altLang="ru-RU" sz="2300" b="1">
                <a:cs typeface="Times New Roman" pitchFamily="18" charset="0"/>
              </a:rPr>
              <a:t>f</a:t>
            </a:r>
            <a:r>
              <a:rPr lang="ru-RU" altLang="ru-RU" sz="2300" b="1">
                <a:cs typeface="Times New Roman" pitchFamily="18" charset="0"/>
              </a:rPr>
              <a:t>)-элементов значений энергий</a:t>
            </a:r>
            <a:r>
              <a:rPr lang="en-US" altLang="ru-RU" sz="2300" b="1">
                <a:cs typeface="Times New Roman" pitchFamily="18" charset="0"/>
              </a:rPr>
              <a:t> ns</a:t>
            </a:r>
            <a:r>
              <a:rPr lang="ru-RU" altLang="ru-RU" sz="2300" b="1">
                <a:cs typeface="Times New Roman" pitchFamily="18" charset="0"/>
              </a:rPr>
              <a:t>-, (</a:t>
            </a:r>
            <a:r>
              <a:rPr lang="en-US" altLang="ru-RU" sz="2300" b="1">
                <a:cs typeface="Times New Roman" pitchFamily="18" charset="0"/>
              </a:rPr>
              <a:t>n</a:t>
            </a:r>
            <a:r>
              <a:rPr lang="ru-RU" altLang="ru-RU" sz="2300" b="1">
                <a:cs typeface="Times New Roman" pitchFamily="18" charset="0"/>
              </a:rPr>
              <a:t>-1)</a:t>
            </a:r>
            <a:r>
              <a:rPr lang="en-US" altLang="ru-RU" sz="2300" b="1">
                <a:cs typeface="Times New Roman" pitchFamily="18" charset="0"/>
              </a:rPr>
              <a:t>d</a:t>
            </a:r>
            <a:r>
              <a:rPr lang="ru-RU" altLang="ru-RU" sz="2300" b="1">
                <a:cs typeface="Times New Roman" pitchFamily="18" charset="0"/>
              </a:rPr>
              <a:t>-, (</a:t>
            </a:r>
            <a:r>
              <a:rPr lang="en-US" altLang="ru-RU" sz="2300" b="1">
                <a:cs typeface="Times New Roman" pitchFamily="18" charset="0"/>
              </a:rPr>
              <a:t>n</a:t>
            </a:r>
            <a:r>
              <a:rPr lang="ru-RU" altLang="ru-RU" sz="2300" b="1">
                <a:cs typeface="Times New Roman" pitchFamily="18" charset="0"/>
              </a:rPr>
              <a:t>-2)</a:t>
            </a:r>
            <a:r>
              <a:rPr lang="en-US" altLang="ru-RU" sz="2300" b="1">
                <a:cs typeface="Times New Roman" pitchFamily="18" charset="0"/>
              </a:rPr>
              <a:t>f</a:t>
            </a:r>
            <a:r>
              <a:rPr lang="ru-RU" altLang="ru-RU" sz="2300" b="1">
                <a:cs typeface="Times New Roman" pitchFamily="18" charset="0"/>
              </a:rPr>
              <a:t>-орбиталей.</a:t>
            </a:r>
          </a:p>
          <a:p>
            <a:r>
              <a:rPr lang="ru-RU" altLang="ru-RU" sz="2300" b="1">
                <a:cs typeface="Times New Roman" pitchFamily="18" charset="0"/>
              </a:rPr>
              <a:t>Определенную роль при формировании электронной конфигурации играет межэлектронное взаимодействие.</a:t>
            </a:r>
          </a:p>
          <a:p>
            <a:r>
              <a:rPr lang="ru-RU" altLang="ru-RU" sz="2300" b="1">
                <a:cs typeface="Times New Roman" pitchFamily="18" charset="0"/>
              </a:rPr>
              <a:t>Энергия межэлектронного взаимодействия (Е</a:t>
            </a:r>
            <a:r>
              <a:rPr lang="ru-RU" altLang="ru-RU" sz="2300" b="1" baseline="-25000">
                <a:cs typeface="Times New Roman" pitchFamily="18" charset="0"/>
              </a:rPr>
              <a:t>ээ</a:t>
            </a:r>
            <a:r>
              <a:rPr lang="ru-RU" altLang="ru-RU" sz="2300" b="1">
                <a:cs typeface="Times New Roman" pitchFamily="18" charset="0"/>
              </a:rPr>
              <a:t>) равна:</a:t>
            </a:r>
            <a:endParaRPr lang="en-US" altLang="ru-RU" sz="2300" b="1">
              <a:cs typeface="Times New Roman" pitchFamily="18" charset="0"/>
            </a:endParaRPr>
          </a:p>
          <a:p>
            <a:endParaRPr lang="ru-RU" altLang="ru-RU" sz="2300" b="1">
              <a:cs typeface="Times New Roman" pitchFamily="18" charset="0"/>
            </a:endParaRPr>
          </a:p>
          <a:p>
            <a:pPr algn="ctr"/>
            <a:r>
              <a:rPr lang="ru-RU" altLang="ru-RU" sz="2300" b="1">
                <a:cs typeface="Times New Roman" pitchFamily="18" charset="0"/>
              </a:rPr>
              <a:t>Е</a:t>
            </a:r>
            <a:r>
              <a:rPr lang="ru-RU" altLang="ru-RU" sz="2300" b="1" baseline="-25000">
                <a:cs typeface="Times New Roman" pitchFamily="18" charset="0"/>
              </a:rPr>
              <a:t>ээ</a:t>
            </a:r>
            <a:r>
              <a:rPr lang="ru-RU" altLang="ru-RU" sz="2300" b="1">
                <a:cs typeface="Times New Roman" pitchFamily="18" charset="0"/>
              </a:rPr>
              <a:t>  =   Р</a:t>
            </a:r>
            <a:r>
              <a:rPr lang="ru-RU" altLang="ru-RU" sz="2300" b="1" baseline="-25000">
                <a:cs typeface="Times New Roman" pitchFamily="18" charset="0"/>
              </a:rPr>
              <a:t>отт</a:t>
            </a:r>
            <a:r>
              <a:rPr lang="ru-RU" altLang="ru-RU" sz="2300" b="1">
                <a:cs typeface="Times New Roman" pitchFamily="18" charset="0"/>
              </a:rPr>
              <a:t>    +     Р</a:t>
            </a:r>
            <a:r>
              <a:rPr lang="ru-RU" altLang="ru-RU" sz="2300" b="1" baseline="-25000">
                <a:cs typeface="Times New Roman" pitchFamily="18" charset="0"/>
              </a:rPr>
              <a:t>обм</a:t>
            </a:r>
            <a:endParaRPr lang="en-US" altLang="ru-RU" sz="2300" b="1" baseline="-25000">
              <a:cs typeface="Times New Roman" pitchFamily="18" charset="0"/>
            </a:endParaRPr>
          </a:p>
          <a:p>
            <a:pPr algn="ctr"/>
            <a:endParaRPr lang="ru-RU" altLang="ru-RU" sz="2300" b="1" baseline="-25000">
              <a:cs typeface="Times New Roman" pitchFamily="18" charset="0"/>
            </a:endParaRPr>
          </a:p>
          <a:p>
            <a:r>
              <a:rPr lang="en-US" altLang="ru-RU" sz="2300" b="1">
                <a:cs typeface="Times New Roman" pitchFamily="18" charset="0"/>
              </a:rPr>
              <a:t>	</a:t>
            </a:r>
            <a:r>
              <a:rPr lang="ru-RU" altLang="ru-RU" sz="2300" b="1">
                <a:cs typeface="Times New Roman" pitchFamily="18" charset="0"/>
              </a:rPr>
              <a:t>Р</a:t>
            </a:r>
            <a:r>
              <a:rPr lang="ru-RU" altLang="ru-RU" sz="2300" b="1" baseline="-25000">
                <a:cs typeface="Times New Roman" pitchFamily="18" charset="0"/>
              </a:rPr>
              <a:t>отт</a:t>
            </a:r>
            <a:r>
              <a:rPr lang="ru-RU" altLang="ru-RU" sz="2300" b="1">
                <a:cs typeface="Times New Roman" pitchFamily="18" charset="0"/>
              </a:rPr>
              <a:t>  &gt;   0,</a:t>
            </a:r>
            <a:r>
              <a:rPr lang="en-US" altLang="ru-RU" sz="2300" b="1">
                <a:cs typeface="Times New Roman" pitchFamily="18" charset="0"/>
              </a:rPr>
              <a:t>  </a:t>
            </a:r>
            <a:r>
              <a:rPr lang="ru-RU" altLang="ru-RU" sz="2300" b="1">
                <a:cs typeface="Times New Roman" pitchFamily="18" charset="0"/>
              </a:rPr>
              <a:t> достигает максимального значения для пары электронов на одной атомной орбитали, приводит к повышению общей энергии атома.</a:t>
            </a:r>
          </a:p>
          <a:p>
            <a:r>
              <a:rPr lang="en-US" altLang="ru-RU" sz="2300" b="1">
                <a:cs typeface="Times New Roman" pitchFamily="18" charset="0"/>
              </a:rPr>
              <a:t>	</a:t>
            </a:r>
            <a:r>
              <a:rPr lang="ru-RU" altLang="ru-RU" sz="2300" b="1">
                <a:cs typeface="Times New Roman" pitchFamily="18" charset="0"/>
              </a:rPr>
              <a:t>Р</a:t>
            </a:r>
            <a:r>
              <a:rPr lang="ru-RU" altLang="ru-RU" sz="2300" b="1" baseline="-25000">
                <a:cs typeface="Times New Roman" pitchFamily="18" charset="0"/>
              </a:rPr>
              <a:t>обм</a:t>
            </a:r>
            <a:r>
              <a:rPr lang="ru-RU" altLang="ru-RU" sz="2300" b="1">
                <a:cs typeface="Times New Roman" pitchFamily="18" charset="0"/>
              </a:rPr>
              <a:t> &lt;   0</a:t>
            </a:r>
            <a:r>
              <a:rPr lang="en-US" altLang="ru-RU" sz="2300" b="1">
                <a:cs typeface="Times New Roman" pitchFamily="18" charset="0"/>
              </a:rPr>
              <a:t> </a:t>
            </a:r>
            <a:r>
              <a:rPr lang="ru-RU" altLang="ru-RU" sz="2300" b="1">
                <a:cs typeface="Times New Roman" pitchFamily="18" charset="0"/>
              </a:rPr>
              <a:t> для электронов с одинаковым направлением спинов. Приводит к уменьшению полной энергии атома.</a:t>
            </a:r>
            <a:endParaRPr lang="en-US" altLang="ru-RU" sz="2300" b="1">
              <a:cs typeface="Times New Roman" pitchFamily="18" charset="0"/>
            </a:endParaRPr>
          </a:p>
          <a:p>
            <a:endParaRPr lang="ru-RU" altLang="ru-RU" sz="2300" b="1">
              <a:cs typeface="Times New Roman" pitchFamily="18" charset="0"/>
            </a:endParaRPr>
          </a:p>
          <a:p>
            <a:pPr algn="ctr"/>
            <a:r>
              <a:rPr lang="ru-RU" altLang="ru-RU" sz="2300" b="1">
                <a:cs typeface="Times New Roman" pitchFamily="18" charset="0"/>
              </a:rPr>
              <a:t>Р</a:t>
            </a:r>
            <a:r>
              <a:rPr lang="ru-RU" altLang="ru-RU" sz="2300" b="1" baseline="-25000">
                <a:cs typeface="Times New Roman" pitchFamily="18" charset="0"/>
              </a:rPr>
              <a:t>обм</a:t>
            </a:r>
            <a:r>
              <a:rPr lang="ru-RU" altLang="ru-RU" sz="2300" b="1">
                <a:cs typeface="Times New Roman" pitchFamily="18" charset="0"/>
              </a:rPr>
              <a:t>   =   -</a:t>
            </a:r>
            <a:r>
              <a:rPr lang="en-US" altLang="ru-RU" sz="2300" b="1">
                <a:cs typeface="Times New Roman" pitchFamily="18" charset="0"/>
              </a:rPr>
              <a:t> </a:t>
            </a:r>
            <a:r>
              <a:rPr lang="ru-RU" altLang="ru-RU" sz="2300" b="1">
                <a:cs typeface="Times New Roman" pitchFamily="18" charset="0"/>
              </a:rPr>
              <a:t>Р</a:t>
            </a:r>
            <a:r>
              <a:rPr lang="ru-RU" altLang="ru-RU" sz="2300" b="1" baseline="-25000">
                <a:cs typeface="Times New Roman" pitchFamily="18" charset="0"/>
              </a:rPr>
              <a:t>сп</a:t>
            </a:r>
            <a:r>
              <a:rPr lang="ru-RU" altLang="ru-RU" sz="2300" b="1">
                <a:cs typeface="Times New Roman" pitchFamily="18" charset="0"/>
              </a:rPr>
              <a:t>  (для 2-х электронов)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E8D4601-53A7-46A9-9CC5-AC4D82AC8672}" type="slidenum">
              <a:rPr lang="ru-RU" altLang="ru-RU" smtClean="0"/>
              <a:pPr/>
              <a:t>21</a:t>
            </a:fld>
            <a:endParaRPr lang="ru-RU" altLang="ru-RU" smtClean="0"/>
          </a:p>
        </p:txBody>
      </p:sp>
      <p:pic>
        <p:nvPicPr>
          <p:cNvPr id="27651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8538" y="4005263"/>
            <a:ext cx="424815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/>
              <a:t>Если в электронной оболочке атома имеется более 2-х  электронов, то для расчета Р</a:t>
            </a:r>
            <a:r>
              <a:rPr lang="ru-RU" altLang="ru-RU" sz="2400" b="1" baseline="-25000"/>
              <a:t>обм</a:t>
            </a:r>
            <a:r>
              <a:rPr lang="ru-RU" altLang="ru-RU" sz="2400" b="1"/>
              <a:t> необходимо определить общее число пар электронов с одинаковыми направлениями спинов:</a:t>
            </a:r>
            <a:r>
              <a:rPr lang="ru-RU" altLang="ru-RU" sz="2400"/>
              <a:t> </a:t>
            </a:r>
          </a:p>
        </p:txBody>
      </p:sp>
      <p:sp>
        <p:nvSpPr>
          <p:cNvPr id="27653" name="Text Box 7"/>
          <p:cNvSpPr txBox="1">
            <a:spLocks noChangeArrowheads="1"/>
          </p:cNvSpPr>
          <p:nvPr/>
        </p:nvSpPr>
        <p:spPr bwMode="auto">
          <a:xfrm>
            <a:off x="250825" y="2565400"/>
            <a:ext cx="8893175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/>
              <a:t>где   </a:t>
            </a:r>
            <a:r>
              <a:rPr lang="en-US" altLang="ru-RU" sz="2400" b="1"/>
              <a:t>n</a:t>
            </a:r>
            <a:r>
              <a:rPr lang="en-US" altLang="ru-RU" sz="2400" b="1" baseline="-25000"/>
              <a:t>i</a:t>
            </a:r>
            <a:r>
              <a:rPr lang="ru-RU" altLang="ru-RU" sz="2400" b="1"/>
              <a:t> – число электронов с одинаковым направлением спинов: </a:t>
            </a:r>
            <a:r>
              <a:rPr lang="en-US" altLang="ru-RU" sz="2400" b="1"/>
              <a:t>i</a:t>
            </a:r>
            <a:r>
              <a:rPr lang="ru-RU" altLang="ru-RU" sz="2400" b="1"/>
              <a:t> = 1 (</a:t>
            </a:r>
            <a:r>
              <a:rPr lang="ru-RU" altLang="ru-RU" sz="2400" b="1">
                <a:sym typeface="Symbol" pitchFamily="18" charset="2"/>
              </a:rPr>
              <a:t></a:t>
            </a:r>
            <a:r>
              <a:rPr lang="ru-RU" altLang="ru-RU" sz="2400" b="1"/>
              <a:t>),  </a:t>
            </a:r>
            <a:r>
              <a:rPr lang="en-US" altLang="ru-RU" sz="2400" b="1"/>
              <a:t>i</a:t>
            </a:r>
            <a:r>
              <a:rPr lang="ru-RU" altLang="ru-RU" sz="2400" b="1"/>
              <a:t> = 2 (</a:t>
            </a:r>
            <a:r>
              <a:rPr lang="ru-RU" altLang="ru-RU" sz="2400" b="1">
                <a:sym typeface="Symbol" pitchFamily="18" charset="2"/>
              </a:rPr>
              <a:t></a:t>
            </a:r>
            <a:r>
              <a:rPr lang="ru-RU" altLang="ru-RU" sz="2400" b="1"/>
              <a:t>)  .</a:t>
            </a:r>
            <a:endParaRPr lang="en-US" altLang="ru-RU" sz="2400" b="1"/>
          </a:p>
          <a:p>
            <a:pPr>
              <a:spcBef>
                <a:spcPct val="50000"/>
              </a:spcBef>
            </a:pPr>
            <a:r>
              <a:rPr lang="ru-RU" altLang="ru-RU" sz="2400" b="1"/>
              <a:t>В этом случае обменная энергия электронов на  </a:t>
            </a:r>
            <a:r>
              <a:rPr lang="en-US" altLang="ru-RU" sz="2400" b="1"/>
              <a:t>n</a:t>
            </a:r>
            <a:r>
              <a:rPr lang="en-US" altLang="ru-RU" sz="2400" b="1" baseline="-25000"/>
              <a:t>l</a:t>
            </a:r>
            <a:r>
              <a:rPr lang="ru-RU" altLang="ru-RU" sz="2400" b="1"/>
              <a:t>-оболочке равна:</a:t>
            </a:r>
          </a:p>
        </p:txBody>
      </p:sp>
      <p:sp>
        <p:nvSpPr>
          <p:cNvPr id="27654" name="Text Box 9"/>
          <p:cNvSpPr txBox="1">
            <a:spLocks noChangeArrowheads="1"/>
          </p:cNvSpPr>
          <p:nvPr/>
        </p:nvSpPr>
        <p:spPr bwMode="auto">
          <a:xfrm>
            <a:off x="0" y="5013325"/>
            <a:ext cx="9144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/>
              <a:t>Конфигурации с наполовину заполненными электронными </a:t>
            </a:r>
            <a:r>
              <a:rPr lang="en-US" altLang="ru-RU" sz="2400" b="1"/>
              <a:t>         n</a:t>
            </a:r>
            <a:r>
              <a:rPr lang="en-US" altLang="ru-RU" sz="2400" b="1" baseline="-25000"/>
              <a:t>l</a:t>
            </a:r>
            <a:r>
              <a:rPr lang="ru-RU" altLang="ru-RU" sz="2400" b="1"/>
              <a:t>-оболочками характеризуются теми же значениями обменной энергии, что и конфигурации, в которых одна из орбиталей полностью заполнена (</a:t>
            </a:r>
            <a:r>
              <a:rPr lang="en-US" altLang="ru-RU" sz="2400" b="1"/>
              <a:t>d</a:t>
            </a:r>
            <a:r>
              <a:rPr lang="ru-RU" altLang="ru-RU" sz="2400" b="1" baseline="30000"/>
              <a:t>6</a:t>
            </a:r>
            <a:r>
              <a:rPr lang="ru-RU" altLang="ru-RU" sz="2400" b="1"/>
              <a:t>, </a:t>
            </a:r>
            <a:r>
              <a:rPr lang="en-US" altLang="ru-RU" sz="2400" b="1"/>
              <a:t>f</a:t>
            </a:r>
            <a:r>
              <a:rPr lang="ru-RU" altLang="ru-RU" sz="2400" b="1" baseline="30000"/>
              <a:t>8</a:t>
            </a:r>
            <a:r>
              <a:rPr lang="ru-RU" altLang="ru-RU" sz="2400" b="1"/>
              <a:t>).</a:t>
            </a:r>
          </a:p>
        </p:txBody>
      </p:sp>
      <p:sp>
        <p:nvSpPr>
          <p:cNvPr id="27655" name="Text Box 8"/>
          <p:cNvSpPr txBox="1">
            <a:spLocks noChangeArrowheads="1"/>
          </p:cNvSpPr>
          <p:nvPr/>
        </p:nvSpPr>
        <p:spPr bwMode="auto">
          <a:xfrm>
            <a:off x="2703513" y="1196975"/>
            <a:ext cx="352425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3200" b="1"/>
              <a:t>          </a:t>
            </a:r>
            <a:r>
              <a:rPr lang="en-US" altLang="ru-RU" sz="3200" b="1" baseline="-25000"/>
              <a:t>2</a:t>
            </a:r>
          </a:p>
          <a:p>
            <a:r>
              <a:rPr lang="en-US" altLang="ru-RU" sz="3200" b="1"/>
              <a:t>B</a:t>
            </a:r>
            <a:r>
              <a:rPr lang="en-US" altLang="ru-RU" sz="3200" b="1" baseline="-25000"/>
              <a:t>i</a:t>
            </a:r>
            <a:r>
              <a:rPr lang="en-US" altLang="ru-RU" sz="3200" b="1"/>
              <a:t> = [</a:t>
            </a:r>
            <a:r>
              <a:rPr lang="en-US" altLang="ru-RU" sz="3200" b="1">
                <a:cs typeface="Times New Roman" pitchFamily="18" charset="0"/>
              </a:rPr>
              <a:t>∑ n</a:t>
            </a:r>
            <a:r>
              <a:rPr lang="en-US" altLang="ru-RU" sz="3200" b="1" baseline="-25000">
                <a:cs typeface="Times New Roman" pitchFamily="18" charset="0"/>
              </a:rPr>
              <a:t>i</a:t>
            </a:r>
            <a:r>
              <a:rPr lang="en-US" altLang="ru-RU" sz="3200" b="1">
                <a:cs typeface="Times New Roman" pitchFamily="18" charset="0"/>
              </a:rPr>
              <a:t>(n</a:t>
            </a:r>
            <a:r>
              <a:rPr lang="en-US" altLang="ru-RU" sz="3200" b="1" baseline="-25000">
                <a:cs typeface="Times New Roman" pitchFamily="18" charset="0"/>
              </a:rPr>
              <a:t>i</a:t>
            </a:r>
            <a:r>
              <a:rPr lang="en-US" altLang="ru-RU" sz="3200" b="1">
                <a:cs typeface="Times New Roman" pitchFamily="18" charset="0"/>
              </a:rPr>
              <a:t> – 1)] /2</a:t>
            </a:r>
          </a:p>
          <a:p>
            <a:r>
              <a:rPr lang="en-US" altLang="ru-RU" sz="3200" b="1">
                <a:cs typeface="Times New Roman" pitchFamily="18" charset="0"/>
              </a:rPr>
              <a:t>       </a:t>
            </a:r>
            <a:r>
              <a:rPr lang="en-US" altLang="ru-RU" sz="3200" b="1" baseline="30000">
                <a:cs typeface="Times New Roman" pitchFamily="18" charset="0"/>
              </a:rPr>
              <a:t>   i=1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203099F-0EF4-4AAF-97C2-55E0E221DA2A}" type="slidenum">
              <a:rPr lang="ru-RU" altLang="ru-RU" smtClean="0"/>
              <a:pPr/>
              <a:t>22</a:t>
            </a:fld>
            <a:endParaRPr lang="ru-RU" altLang="ru-RU" smtClean="0"/>
          </a:p>
        </p:txBody>
      </p:sp>
      <p:sp>
        <p:nvSpPr>
          <p:cNvPr id="28675" name="Line 4"/>
          <p:cNvSpPr>
            <a:spLocks noChangeShapeType="1"/>
          </p:cNvSpPr>
          <p:nvPr/>
        </p:nvSpPr>
        <p:spPr bwMode="auto">
          <a:xfrm>
            <a:off x="1370013" y="909638"/>
            <a:ext cx="2873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76" name="Line 9"/>
          <p:cNvSpPr>
            <a:spLocks noChangeShapeType="1"/>
          </p:cNvSpPr>
          <p:nvPr/>
        </p:nvSpPr>
        <p:spPr bwMode="auto">
          <a:xfrm flipV="1">
            <a:off x="1514475" y="620713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77" name="Line 10"/>
          <p:cNvSpPr>
            <a:spLocks noChangeShapeType="1"/>
          </p:cNvSpPr>
          <p:nvPr/>
        </p:nvSpPr>
        <p:spPr bwMode="auto">
          <a:xfrm>
            <a:off x="1801813" y="911225"/>
            <a:ext cx="2873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78" name="Line 11"/>
          <p:cNvSpPr>
            <a:spLocks noChangeShapeType="1"/>
          </p:cNvSpPr>
          <p:nvPr/>
        </p:nvSpPr>
        <p:spPr bwMode="auto">
          <a:xfrm flipV="1">
            <a:off x="1946275" y="622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79" name="Line 12"/>
          <p:cNvSpPr>
            <a:spLocks noChangeShapeType="1"/>
          </p:cNvSpPr>
          <p:nvPr/>
        </p:nvSpPr>
        <p:spPr bwMode="auto">
          <a:xfrm>
            <a:off x="2235200" y="911225"/>
            <a:ext cx="2873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0" name="Line 13"/>
          <p:cNvSpPr>
            <a:spLocks noChangeShapeType="1"/>
          </p:cNvSpPr>
          <p:nvPr/>
        </p:nvSpPr>
        <p:spPr bwMode="auto">
          <a:xfrm flipV="1">
            <a:off x="2379663" y="622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81" name="Line 14"/>
          <p:cNvSpPr>
            <a:spLocks noChangeShapeType="1"/>
          </p:cNvSpPr>
          <p:nvPr/>
        </p:nvSpPr>
        <p:spPr bwMode="auto">
          <a:xfrm>
            <a:off x="2667000" y="909638"/>
            <a:ext cx="2873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2" name="Line 15"/>
          <p:cNvSpPr>
            <a:spLocks noChangeShapeType="1"/>
          </p:cNvSpPr>
          <p:nvPr/>
        </p:nvSpPr>
        <p:spPr bwMode="auto">
          <a:xfrm flipV="1">
            <a:off x="2811463" y="620713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83" name="Line 16"/>
          <p:cNvSpPr>
            <a:spLocks noChangeShapeType="1"/>
          </p:cNvSpPr>
          <p:nvPr/>
        </p:nvSpPr>
        <p:spPr bwMode="auto">
          <a:xfrm>
            <a:off x="3098800" y="911225"/>
            <a:ext cx="2873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4" name="Line 17"/>
          <p:cNvSpPr>
            <a:spLocks noChangeShapeType="1"/>
          </p:cNvSpPr>
          <p:nvPr/>
        </p:nvSpPr>
        <p:spPr bwMode="auto">
          <a:xfrm flipV="1">
            <a:off x="3243263" y="622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85" name="Line 18"/>
          <p:cNvSpPr>
            <a:spLocks noChangeShapeType="1"/>
          </p:cNvSpPr>
          <p:nvPr/>
        </p:nvSpPr>
        <p:spPr bwMode="auto">
          <a:xfrm>
            <a:off x="1441450" y="3070225"/>
            <a:ext cx="2873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6" name="Line 19"/>
          <p:cNvSpPr>
            <a:spLocks noChangeShapeType="1"/>
          </p:cNvSpPr>
          <p:nvPr/>
        </p:nvSpPr>
        <p:spPr bwMode="auto">
          <a:xfrm flipV="1">
            <a:off x="1512888" y="2781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87" name="Line 20"/>
          <p:cNvSpPr>
            <a:spLocks noChangeShapeType="1"/>
          </p:cNvSpPr>
          <p:nvPr/>
        </p:nvSpPr>
        <p:spPr bwMode="auto">
          <a:xfrm>
            <a:off x="1800225" y="3070225"/>
            <a:ext cx="2873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8" name="Line 21"/>
          <p:cNvSpPr>
            <a:spLocks noChangeShapeType="1"/>
          </p:cNvSpPr>
          <p:nvPr/>
        </p:nvSpPr>
        <p:spPr bwMode="auto">
          <a:xfrm flipV="1">
            <a:off x="1944688" y="2781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89" name="Line 22"/>
          <p:cNvSpPr>
            <a:spLocks noChangeShapeType="1"/>
          </p:cNvSpPr>
          <p:nvPr/>
        </p:nvSpPr>
        <p:spPr bwMode="auto">
          <a:xfrm>
            <a:off x="2232025" y="3070225"/>
            <a:ext cx="2873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90" name="Line 23"/>
          <p:cNvSpPr>
            <a:spLocks noChangeShapeType="1"/>
          </p:cNvSpPr>
          <p:nvPr/>
        </p:nvSpPr>
        <p:spPr bwMode="auto">
          <a:xfrm flipV="1">
            <a:off x="2376488" y="2781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91" name="Line 24"/>
          <p:cNvSpPr>
            <a:spLocks noChangeShapeType="1"/>
          </p:cNvSpPr>
          <p:nvPr/>
        </p:nvSpPr>
        <p:spPr bwMode="auto">
          <a:xfrm>
            <a:off x="2665413" y="3068638"/>
            <a:ext cx="2873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92" name="Line 25"/>
          <p:cNvSpPr>
            <a:spLocks noChangeShapeType="1"/>
          </p:cNvSpPr>
          <p:nvPr/>
        </p:nvSpPr>
        <p:spPr bwMode="auto">
          <a:xfrm flipV="1">
            <a:off x="2809875" y="2779713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93" name="Line 26"/>
          <p:cNvSpPr>
            <a:spLocks noChangeShapeType="1"/>
          </p:cNvSpPr>
          <p:nvPr/>
        </p:nvSpPr>
        <p:spPr bwMode="auto">
          <a:xfrm>
            <a:off x="3097213" y="3070225"/>
            <a:ext cx="2873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94" name="Line 27"/>
          <p:cNvSpPr>
            <a:spLocks noChangeShapeType="1"/>
          </p:cNvSpPr>
          <p:nvPr/>
        </p:nvSpPr>
        <p:spPr bwMode="auto">
          <a:xfrm flipV="1">
            <a:off x="3241675" y="2781300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95" name="Text Box 28"/>
          <p:cNvSpPr txBox="1">
            <a:spLocks noChangeArrowheads="1"/>
          </p:cNvSpPr>
          <p:nvPr/>
        </p:nvSpPr>
        <p:spPr bwMode="auto">
          <a:xfrm>
            <a:off x="395288" y="546100"/>
            <a:ext cx="542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3200" b="1"/>
              <a:t>d</a:t>
            </a:r>
            <a:r>
              <a:rPr lang="en-US" altLang="ru-RU" sz="3200" b="1" baseline="30000"/>
              <a:t>5</a:t>
            </a:r>
            <a:endParaRPr lang="ru-RU" altLang="ru-RU" sz="3200" b="1" baseline="30000"/>
          </a:p>
        </p:txBody>
      </p:sp>
      <p:sp>
        <p:nvSpPr>
          <p:cNvPr id="28696" name="Line 29"/>
          <p:cNvSpPr>
            <a:spLocks noChangeShapeType="1"/>
          </p:cNvSpPr>
          <p:nvPr/>
        </p:nvSpPr>
        <p:spPr bwMode="auto">
          <a:xfrm>
            <a:off x="1657350" y="2814638"/>
            <a:ext cx="0" cy="431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lg"/>
          </a:ln>
        </p:spPr>
        <p:txBody>
          <a:bodyPr/>
          <a:lstStyle/>
          <a:p>
            <a:endParaRPr lang="ru-RU"/>
          </a:p>
        </p:txBody>
      </p:sp>
      <p:sp>
        <p:nvSpPr>
          <p:cNvPr id="28697" name="Text Box 30"/>
          <p:cNvSpPr txBox="1">
            <a:spLocks noChangeArrowheads="1"/>
          </p:cNvSpPr>
          <p:nvPr/>
        </p:nvSpPr>
        <p:spPr bwMode="auto">
          <a:xfrm>
            <a:off x="433388" y="2708275"/>
            <a:ext cx="542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3200" b="1"/>
              <a:t>d</a:t>
            </a:r>
            <a:r>
              <a:rPr lang="en-US" altLang="ru-RU" sz="3200" b="1" baseline="30000"/>
              <a:t>6</a:t>
            </a:r>
            <a:endParaRPr lang="ru-RU" altLang="ru-RU" sz="3200" b="1" baseline="30000"/>
          </a:p>
        </p:txBody>
      </p:sp>
      <p:sp>
        <p:nvSpPr>
          <p:cNvPr id="28698" name="Text Box 31"/>
          <p:cNvSpPr txBox="1">
            <a:spLocks noChangeArrowheads="1"/>
          </p:cNvSpPr>
          <p:nvPr/>
        </p:nvSpPr>
        <p:spPr bwMode="auto">
          <a:xfrm>
            <a:off x="755650" y="4002088"/>
            <a:ext cx="677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3200" b="1"/>
              <a:t>d</a:t>
            </a:r>
            <a:r>
              <a:rPr lang="en-US" altLang="ru-RU" sz="3200" b="1" baseline="30000"/>
              <a:t>4</a:t>
            </a:r>
            <a:r>
              <a:rPr lang="ru-RU" altLang="ru-RU" sz="3200" b="1"/>
              <a:t>:</a:t>
            </a:r>
          </a:p>
        </p:txBody>
      </p:sp>
      <p:sp>
        <p:nvSpPr>
          <p:cNvPr id="28699" name="Text Box 32"/>
          <p:cNvSpPr txBox="1">
            <a:spLocks noChangeArrowheads="1"/>
          </p:cNvSpPr>
          <p:nvPr/>
        </p:nvSpPr>
        <p:spPr bwMode="auto">
          <a:xfrm>
            <a:off x="4862513" y="260350"/>
            <a:ext cx="28416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ru-RU" sz="2800" b="1"/>
              <a:t>[</a:t>
            </a:r>
            <a:r>
              <a:rPr lang="en-US" altLang="ru-RU" sz="2800" b="1">
                <a:cs typeface="Times New Roman" pitchFamily="18" charset="0"/>
              </a:rPr>
              <a:t>(5 × 4) + (0</a:t>
            </a:r>
            <a:r>
              <a:rPr lang="en-US" altLang="ru-RU" sz="2800"/>
              <a:t> </a:t>
            </a:r>
            <a:r>
              <a:rPr lang="en-US" altLang="ru-RU" sz="2800" b="1"/>
              <a:t>× 0</a:t>
            </a:r>
            <a:r>
              <a:rPr lang="en-US" altLang="ru-RU" sz="2800" b="1">
                <a:cs typeface="Times New Roman" pitchFamily="18" charset="0"/>
              </a:rPr>
              <a:t>)] </a:t>
            </a:r>
          </a:p>
          <a:p>
            <a:pPr algn="ctr"/>
            <a:r>
              <a:rPr lang="en-US" altLang="ru-RU" sz="2800" b="1">
                <a:cs typeface="Times New Roman" pitchFamily="18" charset="0"/>
              </a:rPr>
              <a:t>2</a:t>
            </a:r>
          </a:p>
        </p:txBody>
      </p:sp>
      <p:sp>
        <p:nvSpPr>
          <p:cNvPr id="28700" name="Line 33"/>
          <p:cNvSpPr>
            <a:spLocks noChangeShapeType="1"/>
          </p:cNvSpPr>
          <p:nvPr/>
        </p:nvSpPr>
        <p:spPr bwMode="auto">
          <a:xfrm>
            <a:off x="4808538" y="788988"/>
            <a:ext cx="28797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701" name="Text Box 34"/>
          <p:cNvSpPr txBox="1">
            <a:spLocks noChangeArrowheads="1"/>
          </p:cNvSpPr>
          <p:nvPr/>
        </p:nvSpPr>
        <p:spPr bwMode="auto">
          <a:xfrm>
            <a:off x="3816350" y="550863"/>
            <a:ext cx="8334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800" b="1"/>
              <a:t>B</a:t>
            </a:r>
            <a:r>
              <a:rPr lang="en-US" altLang="ru-RU" sz="2800" b="1" baseline="-25000"/>
              <a:t>1</a:t>
            </a:r>
            <a:r>
              <a:rPr lang="en-US" altLang="ru-RU" sz="2800" b="1"/>
              <a:t> =</a:t>
            </a:r>
            <a:endParaRPr lang="ru-RU" altLang="ru-RU" sz="2800" b="1"/>
          </a:p>
        </p:txBody>
      </p:sp>
      <p:sp>
        <p:nvSpPr>
          <p:cNvPr id="28702" name="Text Box 35"/>
          <p:cNvSpPr txBox="1">
            <a:spLocks noChangeArrowheads="1"/>
          </p:cNvSpPr>
          <p:nvPr/>
        </p:nvSpPr>
        <p:spPr bwMode="auto">
          <a:xfrm>
            <a:off x="5087938" y="1397000"/>
            <a:ext cx="23637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800" b="1"/>
              <a:t>P</a:t>
            </a:r>
            <a:r>
              <a:rPr lang="ru-RU" altLang="ru-RU" sz="2800" b="1" baseline="-25000"/>
              <a:t>обм</a:t>
            </a:r>
            <a:r>
              <a:rPr lang="ru-RU" altLang="ru-RU" sz="2800" b="1"/>
              <a:t> = – 10 </a:t>
            </a:r>
            <a:r>
              <a:rPr lang="en-US" altLang="ru-RU" sz="2800" b="1"/>
              <a:t>P</a:t>
            </a:r>
            <a:r>
              <a:rPr lang="ru-RU" altLang="ru-RU" sz="2800" b="1" baseline="-25000"/>
              <a:t>сп</a:t>
            </a:r>
          </a:p>
        </p:txBody>
      </p:sp>
      <p:sp>
        <p:nvSpPr>
          <p:cNvPr id="28703" name="Text Box 36"/>
          <p:cNvSpPr txBox="1">
            <a:spLocks noChangeArrowheads="1"/>
          </p:cNvSpPr>
          <p:nvPr/>
        </p:nvSpPr>
        <p:spPr bwMode="auto">
          <a:xfrm>
            <a:off x="7700963" y="557213"/>
            <a:ext cx="8318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800" b="1"/>
              <a:t>=</a:t>
            </a:r>
            <a:r>
              <a:rPr lang="ru-RU" altLang="ru-RU" sz="2800" b="1"/>
              <a:t> 10</a:t>
            </a:r>
          </a:p>
        </p:txBody>
      </p:sp>
      <p:sp>
        <p:nvSpPr>
          <p:cNvPr id="28704" name="Text Box 37"/>
          <p:cNvSpPr txBox="1">
            <a:spLocks noChangeArrowheads="1"/>
          </p:cNvSpPr>
          <p:nvPr/>
        </p:nvSpPr>
        <p:spPr bwMode="auto">
          <a:xfrm>
            <a:off x="4913313" y="2492375"/>
            <a:ext cx="28416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ru-RU" sz="2800" b="1"/>
              <a:t>[</a:t>
            </a:r>
            <a:r>
              <a:rPr lang="en-US" altLang="ru-RU" sz="2800" b="1">
                <a:cs typeface="Times New Roman" pitchFamily="18" charset="0"/>
              </a:rPr>
              <a:t>(5 × 4) + (</a:t>
            </a:r>
            <a:r>
              <a:rPr lang="ru-RU" altLang="ru-RU" sz="2800" b="1">
                <a:cs typeface="Times New Roman" pitchFamily="18" charset="0"/>
              </a:rPr>
              <a:t>1</a:t>
            </a:r>
            <a:r>
              <a:rPr lang="en-US" altLang="ru-RU" sz="2800"/>
              <a:t> </a:t>
            </a:r>
            <a:r>
              <a:rPr lang="en-US" altLang="ru-RU" sz="2800" b="1"/>
              <a:t>× 0</a:t>
            </a:r>
            <a:r>
              <a:rPr lang="en-US" altLang="ru-RU" sz="2800" b="1">
                <a:cs typeface="Times New Roman" pitchFamily="18" charset="0"/>
              </a:rPr>
              <a:t>)] </a:t>
            </a:r>
          </a:p>
          <a:p>
            <a:pPr algn="ctr"/>
            <a:r>
              <a:rPr lang="en-US" altLang="ru-RU" sz="2800" b="1">
                <a:cs typeface="Times New Roman" pitchFamily="18" charset="0"/>
              </a:rPr>
              <a:t>2</a:t>
            </a:r>
          </a:p>
        </p:txBody>
      </p:sp>
      <p:sp>
        <p:nvSpPr>
          <p:cNvPr id="28705" name="Line 38"/>
          <p:cNvSpPr>
            <a:spLocks noChangeShapeType="1"/>
          </p:cNvSpPr>
          <p:nvPr/>
        </p:nvSpPr>
        <p:spPr bwMode="auto">
          <a:xfrm>
            <a:off x="4859338" y="3021013"/>
            <a:ext cx="28797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706" name="Text Box 39"/>
          <p:cNvSpPr txBox="1">
            <a:spLocks noChangeArrowheads="1"/>
          </p:cNvSpPr>
          <p:nvPr/>
        </p:nvSpPr>
        <p:spPr bwMode="auto">
          <a:xfrm>
            <a:off x="3867150" y="2782888"/>
            <a:ext cx="8334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800" b="1"/>
              <a:t>B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 =</a:t>
            </a:r>
            <a:endParaRPr lang="ru-RU" altLang="ru-RU" sz="2800" b="1"/>
          </a:p>
        </p:txBody>
      </p:sp>
      <p:sp>
        <p:nvSpPr>
          <p:cNvPr id="28707" name="Text Box 40"/>
          <p:cNvSpPr txBox="1">
            <a:spLocks noChangeArrowheads="1"/>
          </p:cNvSpPr>
          <p:nvPr/>
        </p:nvSpPr>
        <p:spPr bwMode="auto">
          <a:xfrm>
            <a:off x="5087938" y="3573463"/>
            <a:ext cx="23637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800" b="1"/>
              <a:t>P</a:t>
            </a:r>
            <a:r>
              <a:rPr lang="ru-RU" altLang="ru-RU" sz="2800" b="1" baseline="-25000"/>
              <a:t>обм</a:t>
            </a:r>
            <a:r>
              <a:rPr lang="ru-RU" altLang="ru-RU" sz="2800" b="1"/>
              <a:t> = – 10 </a:t>
            </a:r>
            <a:r>
              <a:rPr lang="en-US" altLang="ru-RU" sz="2800" b="1"/>
              <a:t>P</a:t>
            </a:r>
            <a:r>
              <a:rPr lang="ru-RU" altLang="ru-RU" sz="2800" b="1" baseline="-25000"/>
              <a:t>сп</a:t>
            </a:r>
          </a:p>
        </p:txBody>
      </p:sp>
      <p:sp>
        <p:nvSpPr>
          <p:cNvPr id="28708" name="Text Box 41"/>
          <p:cNvSpPr txBox="1">
            <a:spLocks noChangeArrowheads="1"/>
          </p:cNvSpPr>
          <p:nvPr/>
        </p:nvSpPr>
        <p:spPr bwMode="auto">
          <a:xfrm>
            <a:off x="7751763" y="2789238"/>
            <a:ext cx="8318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800" b="1"/>
              <a:t>=</a:t>
            </a:r>
            <a:r>
              <a:rPr lang="ru-RU" altLang="ru-RU" sz="2800" b="1"/>
              <a:t> 10</a:t>
            </a:r>
          </a:p>
        </p:txBody>
      </p:sp>
      <p:sp>
        <p:nvSpPr>
          <p:cNvPr id="28709" name="Text Box 42"/>
          <p:cNvSpPr txBox="1">
            <a:spLocks noChangeArrowheads="1"/>
          </p:cNvSpPr>
          <p:nvPr/>
        </p:nvSpPr>
        <p:spPr bwMode="auto">
          <a:xfrm>
            <a:off x="1433513" y="4052888"/>
            <a:ext cx="2185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800" b="1"/>
              <a:t>P</a:t>
            </a:r>
            <a:r>
              <a:rPr lang="ru-RU" altLang="ru-RU" sz="2800" b="1" baseline="-25000"/>
              <a:t>обм</a:t>
            </a:r>
            <a:r>
              <a:rPr lang="ru-RU" altLang="ru-RU" sz="2800" b="1"/>
              <a:t> = – 6 </a:t>
            </a:r>
            <a:r>
              <a:rPr lang="en-US" altLang="ru-RU" sz="2800" b="1"/>
              <a:t>P</a:t>
            </a:r>
            <a:r>
              <a:rPr lang="ru-RU" altLang="ru-RU" sz="2800" b="1" baseline="-25000"/>
              <a:t>сп</a:t>
            </a:r>
          </a:p>
        </p:txBody>
      </p:sp>
      <p:sp>
        <p:nvSpPr>
          <p:cNvPr id="28710" name="Text Box 43"/>
          <p:cNvSpPr txBox="1">
            <a:spLocks noChangeArrowheads="1"/>
          </p:cNvSpPr>
          <p:nvPr/>
        </p:nvSpPr>
        <p:spPr bwMode="auto">
          <a:xfrm>
            <a:off x="406400" y="5813425"/>
            <a:ext cx="7383463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20000"/>
              </a:lnSpc>
            </a:pPr>
            <a:r>
              <a:rPr lang="ru-RU" altLang="ru-RU" sz="1400" b="1">
                <a:cs typeface="Times New Roman" pitchFamily="18" charset="0"/>
              </a:rPr>
              <a:t>                        </a:t>
            </a:r>
            <a:r>
              <a:rPr lang="ru-RU" altLang="ru-RU" sz="1600" b="1">
                <a:cs typeface="Times New Roman" pitchFamily="18" charset="0"/>
              </a:rPr>
              <a:t>5                 4</a:t>
            </a:r>
          </a:p>
          <a:p>
            <a:r>
              <a:rPr lang="el-GR" altLang="ru-RU" sz="2800" b="1">
                <a:cs typeface="Times New Roman" pitchFamily="18" charset="0"/>
              </a:rPr>
              <a:t>Δ</a:t>
            </a:r>
            <a:r>
              <a:rPr lang="en-US" altLang="ru-RU" sz="2800" b="1">
                <a:cs typeface="Times New Roman" pitchFamily="18" charset="0"/>
              </a:rPr>
              <a:t>E = </a:t>
            </a:r>
            <a:r>
              <a:rPr lang="en-US" altLang="ru-RU" sz="2800" b="1"/>
              <a:t>P</a:t>
            </a:r>
            <a:r>
              <a:rPr lang="ru-RU" altLang="ru-RU" sz="2800" b="1" baseline="-25000"/>
              <a:t>обм</a:t>
            </a:r>
            <a:r>
              <a:rPr lang="ru-RU" altLang="ru-RU" sz="2800" b="1"/>
              <a:t> – </a:t>
            </a:r>
            <a:r>
              <a:rPr lang="en-US" altLang="ru-RU" sz="2800" b="1"/>
              <a:t>P</a:t>
            </a:r>
            <a:r>
              <a:rPr lang="ru-RU" altLang="ru-RU" sz="2800" b="1" baseline="-25000"/>
              <a:t>обм </a:t>
            </a:r>
            <a:r>
              <a:rPr lang="ru-RU" altLang="ru-RU" sz="2800" b="1"/>
              <a:t>=</a:t>
            </a:r>
            <a:r>
              <a:rPr lang="ru-RU" altLang="ru-RU" sz="2800" b="1" baseline="-25000"/>
              <a:t> </a:t>
            </a:r>
            <a:r>
              <a:rPr lang="ru-RU" altLang="ru-RU" sz="2800" b="1"/>
              <a:t>–</a:t>
            </a:r>
            <a:r>
              <a:rPr lang="ru-RU" altLang="ru-RU" sz="2800" b="1" baseline="-25000"/>
              <a:t> </a:t>
            </a:r>
            <a:r>
              <a:rPr lang="ru-RU" altLang="ru-RU" sz="2800" b="1"/>
              <a:t>10 </a:t>
            </a:r>
            <a:r>
              <a:rPr lang="en-US" altLang="ru-RU" sz="2800" b="1"/>
              <a:t>P</a:t>
            </a:r>
            <a:r>
              <a:rPr lang="ru-RU" altLang="ru-RU" sz="2800" b="1" baseline="-25000"/>
              <a:t>сп</a:t>
            </a:r>
            <a:r>
              <a:rPr lang="ru-RU" altLang="ru-RU" sz="2800" b="1"/>
              <a:t> + 6 </a:t>
            </a:r>
            <a:r>
              <a:rPr lang="en-US" altLang="ru-RU" sz="2800" b="1"/>
              <a:t>P</a:t>
            </a:r>
            <a:r>
              <a:rPr lang="ru-RU" altLang="ru-RU" sz="2800" b="1" baseline="-25000"/>
              <a:t>сп</a:t>
            </a:r>
            <a:r>
              <a:rPr lang="ru-RU" altLang="ru-RU" sz="2800" b="1"/>
              <a:t> = –</a:t>
            </a:r>
            <a:r>
              <a:rPr lang="ru-RU" altLang="ru-RU" sz="2800"/>
              <a:t> </a:t>
            </a:r>
            <a:r>
              <a:rPr lang="ru-RU" altLang="ru-RU" sz="2800" b="1"/>
              <a:t>4 </a:t>
            </a:r>
            <a:r>
              <a:rPr lang="en-US" altLang="ru-RU" sz="2800" b="1"/>
              <a:t>P</a:t>
            </a:r>
            <a:r>
              <a:rPr lang="ru-RU" altLang="ru-RU" sz="2800" b="1" baseline="-25000"/>
              <a:t>сп</a:t>
            </a:r>
            <a:r>
              <a:rPr lang="ru-RU" altLang="ru-RU" sz="2800" b="1"/>
              <a:t> (</a:t>
            </a:r>
            <a:r>
              <a:rPr lang="en-US" altLang="ru-RU" sz="2800" b="1">
                <a:cs typeface="Times New Roman" pitchFamily="18" charset="0"/>
              </a:rPr>
              <a:t>&lt;</a:t>
            </a:r>
            <a:r>
              <a:rPr lang="ru-RU" altLang="ru-RU" sz="2800" b="1">
                <a:cs typeface="Times New Roman" pitchFamily="18" charset="0"/>
              </a:rPr>
              <a:t> 0)</a:t>
            </a:r>
            <a:endParaRPr lang="en-US" altLang="ru-RU" sz="2800" b="1">
              <a:cs typeface="Times New Roman" pitchFamily="18" charset="0"/>
            </a:endParaRPr>
          </a:p>
        </p:txBody>
      </p:sp>
      <p:sp>
        <p:nvSpPr>
          <p:cNvPr id="28711" name="Text Box 44"/>
          <p:cNvSpPr txBox="1">
            <a:spLocks noChangeArrowheads="1"/>
          </p:cNvSpPr>
          <p:nvPr/>
        </p:nvSpPr>
        <p:spPr bwMode="auto">
          <a:xfrm>
            <a:off x="339725" y="4797425"/>
            <a:ext cx="88042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/>
              <a:t>В связи с тем, что </a:t>
            </a:r>
            <a:r>
              <a:rPr lang="en-US" altLang="ru-RU" sz="2800" b="1"/>
              <a:t>P</a:t>
            </a:r>
            <a:r>
              <a:rPr lang="ru-RU" altLang="ru-RU" sz="2800" b="1" baseline="-25000"/>
              <a:t>обм</a:t>
            </a:r>
            <a:r>
              <a:rPr lang="ru-RU" altLang="ru-RU" sz="2800" b="1"/>
              <a:t> стабилизирует электронную оболочку, выгоден переход от </a:t>
            </a:r>
            <a:r>
              <a:rPr lang="en-US" altLang="ru-RU" sz="2800" b="1"/>
              <a:t>d</a:t>
            </a:r>
            <a:r>
              <a:rPr lang="en-US" altLang="ru-RU" sz="2800" b="1" baseline="30000"/>
              <a:t>4</a:t>
            </a:r>
            <a:r>
              <a:rPr lang="en-US" altLang="ru-RU" sz="2800" b="1"/>
              <a:t> </a:t>
            </a:r>
            <a:r>
              <a:rPr lang="ru-RU" altLang="ru-RU" sz="2800" b="1"/>
              <a:t>к </a:t>
            </a:r>
            <a:r>
              <a:rPr lang="en-US" altLang="ru-RU" sz="2800" b="1"/>
              <a:t>d</a:t>
            </a:r>
            <a:r>
              <a:rPr lang="en-US" altLang="ru-RU" sz="2800" b="1" baseline="30000"/>
              <a:t>5</a:t>
            </a:r>
            <a:r>
              <a:rPr lang="en-US" altLang="ru-RU" sz="2800" b="1"/>
              <a:t>:</a:t>
            </a:r>
            <a:endParaRPr lang="ru-RU" altLang="ru-RU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C888AE-5780-484B-9978-6C7CF2C12221}" type="slidenum">
              <a:rPr lang="ru-RU" altLang="ru-RU" smtClean="0"/>
              <a:pPr/>
              <a:t>23</a:t>
            </a:fld>
            <a:endParaRPr lang="ru-RU" altLang="ru-RU" smtClean="0"/>
          </a:p>
        </p:txBody>
      </p:sp>
      <p:sp>
        <p:nvSpPr>
          <p:cNvPr id="29699" name="TextBox 1"/>
          <p:cNvSpPr txBox="1">
            <a:spLocks noChangeArrowheads="1"/>
          </p:cNvSpPr>
          <p:nvPr/>
        </p:nvSpPr>
        <p:spPr bwMode="auto">
          <a:xfrm>
            <a:off x="0" y="0"/>
            <a:ext cx="91440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chemeClr val="accent2"/>
                </a:solidFill>
                <a:cs typeface="Times New Roman" pitchFamily="18" charset="0"/>
              </a:rPr>
              <a:t>Магнитные свойства</a:t>
            </a:r>
          </a:p>
          <a:p>
            <a:r>
              <a:rPr lang="ru-RU" altLang="ru-RU" sz="2800" b="1">
                <a:cs typeface="Times New Roman" pitchFamily="18" charset="0"/>
              </a:rPr>
              <a:t>Электрон – заряженная частица. При его вращении «вокруг собственной оси» создаётся электрический ток, который обуславливает собственный магнитный момент:</a:t>
            </a:r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99592" y="2276872"/>
            <a:ext cx="2412648" cy="71167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  <a:latin typeface="Arial" charset="0"/>
              </a:rPr>
              <a:t> 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779912" y="2267330"/>
            <a:ext cx="5040560" cy="801630"/>
          </a:xfrm>
          <a:prstGeom prst="rect">
            <a:avLst/>
          </a:prstGeom>
          <a:blipFill rotWithShape="1">
            <a:blip r:embed="rId3"/>
            <a:stretch>
              <a:fillRect l="-3023" r="-846" b="-9924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  <a:latin typeface="Arial" charset="0"/>
              </a:rPr>
              <a:t> </a:t>
            </a:r>
          </a:p>
        </p:txBody>
      </p:sp>
      <p:sp>
        <p:nvSpPr>
          <p:cNvPr id="29702" name="TextBox 6"/>
          <p:cNvSpPr txBox="1">
            <a:spLocks noChangeArrowheads="1"/>
          </p:cNvSpPr>
          <p:nvPr/>
        </p:nvSpPr>
        <p:spPr bwMode="auto">
          <a:xfrm>
            <a:off x="0" y="3357563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cs typeface="Times New Roman" pitchFamily="18" charset="0"/>
              </a:rPr>
              <a:t>Количественной характеристикой магнитных свойств атомов (ионов) служит магнитный момент:</a:t>
            </a:r>
          </a:p>
        </p:txBody>
      </p:sp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05916" y="4311099"/>
            <a:ext cx="4479496" cy="68871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  <a:latin typeface="Arial" charset="0"/>
              </a:rPr>
              <a:t> </a:t>
            </a:r>
          </a:p>
        </p:txBody>
      </p:sp>
      <p:sp>
        <p:nvSpPr>
          <p:cNvPr id="29704" name="TextBox 8"/>
          <p:cNvSpPr txBox="1">
            <a:spLocks noChangeArrowheads="1"/>
          </p:cNvSpPr>
          <p:nvPr/>
        </p:nvSpPr>
        <p:spPr bwMode="auto">
          <a:xfrm>
            <a:off x="36513" y="5211763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cs typeface="Times New Roman" pitchFamily="18" charset="0"/>
              </a:rPr>
              <a:t>Чем больше µ</a:t>
            </a:r>
            <a:r>
              <a:rPr lang="ru-RU" altLang="ru-RU" sz="2800" b="1" baseline="-25000">
                <a:cs typeface="Times New Roman" pitchFamily="18" charset="0"/>
              </a:rPr>
              <a:t>эфф</a:t>
            </a:r>
            <a:r>
              <a:rPr lang="ru-RU" altLang="ru-RU" sz="2800" b="1">
                <a:cs typeface="Times New Roman" pitchFamily="18" charset="0"/>
              </a:rPr>
              <a:t>, тем больше сила с которой частица втягивается во внешнее магнитное поле.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0E8553-3DE8-45EB-A3F6-6A58CE5950DC}" type="slidenum">
              <a:rPr lang="ru-RU" altLang="ru-RU" smtClean="0"/>
              <a:pPr/>
              <a:t>24</a:t>
            </a:fld>
            <a:endParaRPr lang="ru-RU" altLang="ru-RU" smtClean="0"/>
          </a:p>
        </p:txBody>
      </p:sp>
      <p:sp>
        <p:nvSpPr>
          <p:cNvPr id="30723" name="Line 6"/>
          <p:cNvSpPr>
            <a:spLocks noChangeShapeType="1"/>
          </p:cNvSpPr>
          <p:nvPr/>
        </p:nvSpPr>
        <p:spPr bwMode="auto">
          <a:xfrm>
            <a:off x="2959100" y="4492625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4" name="Line 14"/>
          <p:cNvSpPr>
            <a:spLocks noChangeShapeType="1"/>
          </p:cNvSpPr>
          <p:nvPr/>
        </p:nvSpPr>
        <p:spPr bwMode="auto">
          <a:xfrm flipV="1">
            <a:off x="2339975" y="3051175"/>
            <a:ext cx="64770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5" name="Line 15"/>
          <p:cNvSpPr>
            <a:spLocks noChangeShapeType="1"/>
          </p:cNvSpPr>
          <p:nvPr/>
        </p:nvSpPr>
        <p:spPr bwMode="auto">
          <a:xfrm>
            <a:off x="2339975" y="3771900"/>
            <a:ext cx="64770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6" name="Line 20"/>
          <p:cNvSpPr>
            <a:spLocks noChangeShapeType="1"/>
          </p:cNvSpPr>
          <p:nvPr/>
        </p:nvSpPr>
        <p:spPr bwMode="auto">
          <a:xfrm flipV="1">
            <a:off x="3203575" y="42767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27" name="Line 21"/>
          <p:cNvSpPr>
            <a:spLocks noChangeShapeType="1"/>
          </p:cNvSpPr>
          <p:nvPr/>
        </p:nvSpPr>
        <p:spPr bwMode="auto">
          <a:xfrm>
            <a:off x="3059113" y="42767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28" name="Line 22"/>
          <p:cNvSpPr>
            <a:spLocks noChangeShapeType="1"/>
          </p:cNvSpPr>
          <p:nvPr/>
        </p:nvSpPr>
        <p:spPr bwMode="auto">
          <a:xfrm>
            <a:off x="3419475" y="4492625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9" name="Line 23"/>
          <p:cNvSpPr>
            <a:spLocks noChangeShapeType="1"/>
          </p:cNvSpPr>
          <p:nvPr/>
        </p:nvSpPr>
        <p:spPr bwMode="auto">
          <a:xfrm flipV="1">
            <a:off x="3597275" y="425767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30" name="Line 25"/>
          <p:cNvSpPr>
            <a:spLocks noChangeShapeType="1"/>
          </p:cNvSpPr>
          <p:nvPr/>
        </p:nvSpPr>
        <p:spPr bwMode="auto">
          <a:xfrm>
            <a:off x="3822700" y="4492625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1" name="Line 26"/>
          <p:cNvSpPr>
            <a:spLocks noChangeShapeType="1"/>
          </p:cNvSpPr>
          <p:nvPr/>
        </p:nvSpPr>
        <p:spPr bwMode="auto">
          <a:xfrm flipV="1">
            <a:off x="3981450" y="425767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32" name="Line 28"/>
          <p:cNvSpPr>
            <a:spLocks noChangeShapeType="1"/>
          </p:cNvSpPr>
          <p:nvPr/>
        </p:nvSpPr>
        <p:spPr bwMode="auto">
          <a:xfrm>
            <a:off x="2987675" y="30607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3" name="Line 29"/>
          <p:cNvSpPr>
            <a:spLocks noChangeShapeType="1"/>
          </p:cNvSpPr>
          <p:nvPr/>
        </p:nvSpPr>
        <p:spPr bwMode="auto">
          <a:xfrm flipV="1">
            <a:off x="3168650" y="28162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34" name="Line 31"/>
          <p:cNvSpPr>
            <a:spLocks noChangeShapeType="1"/>
          </p:cNvSpPr>
          <p:nvPr/>
        </p:nvSpPr>
        <p:spPr bwMode="auto">
          <a:xfrm>
            <a:off x="3519488" y="30607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5" name="Line 32"/>
          <p:cNvSpPr>
            <a:spLocks noChangeShapeType="1"/>
          </p:cNvSpPr>
          <p:nvPr/>
        </p:nvSpPr>
        <p:spPr bwMode="auto">
          <a:xfrm flipV="1">
            <a:off x="3702050" y="28162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36" name="Line 34"/>
          <p:cNvSpPr>
            <a:spLocks noChangeShapeType="1"/>
          </p:cNvSpPr>
          <p:nvPr/>
        </p:nvSpPr>
        <p:spPr bwMode="auto">
          <a:xfrm>
            <a:off x="1979613" y="37719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7" name="Line 35"/>
          <p:cNvSpPr>
            <a:spLocks noChangeShapeType="1"/>
          </p:cNvSpPr>
          <p:nvPr/>
        </p:nvSpPr>
        <p:spPr bwMode="auto">
          <a:xfrm>
            <a:off x="-36513" y="37719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8" name="Line 36"/>
          <p:cNvSpPr>
            <a:spLocks noChangeShapeType="1"/>
          </p:cNvSpPr>
          <p:nvPr/>
        </p:nvSpPr>
        <p:spPr bwMode="auto">
          <a:xfrm>
            <a:off x="466725" y="37719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39" name="Line 37"/>
          <p:cNvSpPr>
            <a:spLocks noChangeShapeType="1"/>
          </p:cNvSpPr>
          <p:nvPr/>
        </p:nvSpPr>
        <p:spPr bwMode="auto">
          <a:xfrm>
            <a:off x="971550" y="37719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40" name="Line 38"/>
          <p:cNvSpPr>
            <a:spLocks noChangeShapeType="1"/>
          </p:cNvSpPr>
          <p:nvPr/>
        </p:nvSpPr>
        <p:spPr bwMode="auto">
          <a:xfrm>
            <a:off x="1474788" y="37719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41" name="Line 59"/>
          <p:cNvSpPr>
            <a:spLocks noChangeShapeType="1"/>
          </p:cNvSpPr>
          <p:nvPr/>
        </p:nvSpPr>
        <p:spPr bwMode="auto">
          <a:xfrm>
            <a:off x="7596188" y="4492625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42" name="Line 60"/>
          <p:cNvSpPr>
            <a:spLocks noChangeShapeType="1"/>
          </p:cNvSpPr>
          <p:nvPr/>
        </p:nvSpPr>
        <p:spPr bwMode="auto">
          <a:xfrm flipV="1">
            <a:off x="6948488" y="2259013"/>
            <a:ext cx="935037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43" name="Line 61"/>
          <p:cNvSpPr>
            <a:spLocks noChangeShapeType="1"/>
          </p:cNvSpPr>
          <p:nvPr/>
        </p:nvSpPr>
        <p:spPr bwMode="auto">
          <a:xfrm>
            <a:off x="6977063" y="3771900"/>
            <a:ext cx="64770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44" name="Line 62"/>
          <p:cNvSpPr>
            <a:spLocks noChangeShapeType="1"/>
          </p:cNvSpPr>
          <p:nvPr/>
        </p:nvSpPr>
        <p:spPr bwMode="auto">
          <a:xfrm flipV="1">
            <a:off x="7840663" y="42767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45" name="Line 63"/>
          <p:cNvSpPr>
            <a:spLocks noChangeShapeType="1"/>
          </p:cNvSpPr>
          <p:nvPr/>
        </p:nvSpPr>
        <p:spPr bwMode="auto">
          <a:xfrm>
            <a:off x="7696200" y="42767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46" name="Line 64"/>
          <p:cNvSpPr>
            <a:spLocks noChangeShapeType="1"/>
          </p:cNvSpPr>
          <p:nvPr/>
        </p:nvSpPr>
        <p:spPr bwMode="auto">
          <a:xfrm>
            <a:off x="8056563" y="4492625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47" name="Line 65"/>
          <p:cNvSpPr>
            <a:spLocks noChangeShapeType="1"/>
          </p:cNvSpPr>
          <p:nvPr/>
        </p:nvSpPr>
        <p:spPr bwMode="auto">
          <a:xfrm flipV="1">
            <a:off x="8301038" y="42767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48" name="Line 66"/>
          <p:cNvSpPr>
            <a:spLocks noChangeShapeType="1"/>
          </p:cNvSpPr>
          <p:nvPr/>
        </p:nvSpPr>
        <p:spPr bwMode="auto">
          <a:xfrm>
            <a:off x="8156575" y="42767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49" name="Line 67"/>
          <p:cNvSpPr>
            <a:spLocks noChangeShapeType="1"/>
          </p:cNvSpPr>
          <p:nvPr/>
        </p:nvSpPr>
        <p:spPr bwMode="auto">
          <a:xfrm>
            <a:off x="8459788" y="4492625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0" name="Line 68"/>
          <p:cNvSpPr>
            <a:spLocks noChangeShapeType="1"/>
          </p:cNvSpPr>
          <p:nvPr/>
        </p:nvSpPr>
        <p:spPr bwMode="auto">
          <a:xfrm flipV="1">
            <a:off x="8704263" y="42767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51" name="Line 69"/>
          <p:cNvSpPr>
            <a:spLocks noChangeShapeType="1"/>
          </p:cNvSpPr>
          <p:nvPr/>
        </p:nvSpPr>
        <p:spPr bwMode="auto">
          <a:xfrm>
            <a:off x="8559800" y="427672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752" name="Line 70"/>
          <p:cNvSpPr>
            <a:spLocks noChangeShapeType="1"/>
          </p:cNvSpPr>
          <p:nvPr/>
        </p:nvSpPr>
        <p:spPr bwMode="auto">
          <a:xfrm>
            <a:off x="7856538" y="2278063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3" name="Line 72"/>
          <p:cNvSpPr>
            <a:spLocks noChangeShapeType="1"/>
          </p:cNvSpPr>
          <p:nvPr/>
        </p:nvSpPr>
        <p:spPr bwMode="auto">
          <a:xfrm>
            <a:off x="8388350" y="2278063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4" name="Line 74"/>
          <p:cNvSpPr>
            <a:spLocks noChangeShapeType="1"/>
          </p:cNvSpPr>
          <p:nvPr/>
        </p:nvSpPr>
        <p:spPr bwMode="auto">
          <a:xfrm>
            <a:off x="6616700" y="37719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5" name="Line 75"/>
          <p:cNvSpPr>
            <a:spLocks noChangeShapeType="1"/>
          </p:cNvSpPr>
          <p:nvPr/>
        </p:nvSpPr>
        <p:spPr bwMode="auto">
          <a:xfrm>
            <a:off x="4600575" y="37719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6" name="Line 76"/>
          <p:cNvSpPr>
            <a:spLocks noChangeShapeType="1"/>
          </p:cNvSpPr>
          <p:nvPr/>
        </p:nvSpPr>
        <p:spPr bwMode="auto">
          <a:xfrm>
            <a:off x="5103813" y="37719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7" name="Line 77"/>
          <p:cNvSpPr>
            <a:spLocks noChangeShapeType="1"/>
          </p:cNvSpPr>
          <p:nvPr/>
        </p:nvSpPr>
        <p:spPr bwMode="auto">
          <a:xfrm>
            <a:off x="5608638" y="3771900"/>
            <a:ext cx="3603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8" name="Line 78"/>
          <p:cNvSpPr>
            <a:spLocks noChangeShapeType="1"/>
          </p:cNvSpPr>
          <p:nvPr/>
        </p:nvSpPr>
        <p:spPr bwMode="auto">
          <a:xfrm>
            <a:off x="6111875" y="37719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59" name="Text Box 79"/>
          <p:cNvSpPr txBox="1">
            <a:spLocks noChangeArrowheads="1"/>
          </p:cNvSpPr>
          <p:nvPr/>
        </p:nvSpPr>
        <p:spPr bwMode="auto">
          <a:xfrm>
            <a:off x="3490913" y="3556000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ru-RU" sz="2400" b="1">
                <a:cs typeface="Times New Roman" pitchFamily="18" charset="0"/>
              </a:rPr>
              <a:t>Δ</a:t>
            </a:r>
            <a:r>
              <a:rPr lang="en-US" altLang="ru-RU" sz="2400" b="1" baseline="-25000">
                <a:cs typeface="Times New Roman" pitchFamily="18" charset="0"/>
              </a:rPr>
              <a:t>o</a:t>
            </a:r>
            <a:endParaRPr lang="el-GR" altLang="ru-RU" sz="2400" b="1" baseline="-25000">
              <a:cs typeface="Times New Roman" pitchFamily="18" charset="0"/>
            </a:endParaRPr>
          </a:p>
        </p:txBody>
      </p:sp>
      <p:sp>
        <p:nvSpPr>
          <p:cNvPr id="30760" name="Text Box 80"/>
          <p:cNvSpPr txBox="1">
            <a:spLocks noChangeArrowheads="1"/>
          </p:cNvSpPr>
          <p:nvPr/>
        </p:nvSpPr>
        <p:spPr bwMode="auto">
          <a:xfrm>
            <a:off x="8388350" y="3484563"/>
            <a:ext cx="611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ru-RU" sz="2400" b="1">
                <a:cs typeface="Times New Roman" pitchFamily="18" charset="0"/>
              </a:rPr>
              <a:t>Δ</a:t>
            </a:r>
            <a:r>
              <a:rPr lang="en-US" altLang="ru-RU" sz="2400" b="1" baseline="-25000">
                <a:cs typeface="Times New Roman" pitchFamily="18" charset="0"/>
              </a:rPr>
              <a:t>o</a:t>
            </a:r>
            <a:r>
              <a:rPr lang="en-US" altLang="ru-RU" sz="2400" b="1" baseline="30000">
                <a:cs typeface="Times New Roman" pitchFamily="18" charset="0"/>
              </a:rPr>
              <a:t>'</a:t>
            </a:r>
          </a:p>
        </p:txBody>
      </p:sp>
      <p:sp>
        <p:nvSpPr>
          <p:cNvPr id="30761" name="Text Box 81"/>
          <p:cNvSpPr txBox="1">
            <a:spLocks noChangeArrowheads="1"/>
          </p:cNvSpPr>
          <p:nvPr/>
        </p:nvSpPr>
        <p:spPr bwMode="auto">
          <a:xfrm>
            <a:off x="4119563" y="2692400"/>
            <a:ext cx="395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400" b="1" i="1">
                <a:cs typeface="Times New Roman" pitchFamily="18" charset="0"/>
              </a:rPr>
              <a:t>e</a:t>
            </a:r>
            <a:r>
              <a:rPr lang="en-US" altLang="ru-RU" b="1" baseline="-25000">
                <a:cs typeface="Times New Roman" pitchFamily="18" charset="0"/>
              </a:rPr>
              <a:t>g</a:t>
            </a:r>
            <a:endParaRPr lang="ru-RU" altLang="ru-RU" b="1" baseline="-25000">
              <a:cs typeface="Times New Roman" pitchFamily="18" charset="0"/>
            </a:endParaRPr>
          </a:p>
        </p:txBody>
      </p:sp>
      <p:sp>
        <p:nvSpPr>
          <p:cNvPr id="30762" name="Text Box 82"/>
          <p:cNvSpPr txBox="1">
            <a:spLocks noChangeArrowheads="1"/>
          </p:cNvSpPr>
          <p:nvPr/>
        </p:nvSpPr>
        <p:spPr bwMode="auto">
          <a:xfrm>
            <a:off x="4356100" y="4276725"/>
            <a:ext cx="471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400" b="1" i="1">
                <a:cs typeface="Times New Roman" pitchFamily="18" charset="0"/>
              </a:rPr>
              <a:t>t</a:t>
            </a:r>
            <a:r>
              <a:rPr lang="en-US" altLang="ru-RU" sz="2400" b="1" i="1" baseline="-25000">
                <a:cs typeface="Times New Roman" pitchFamily="18" charset="0"/>
              </a:rPr>
              <a:t>2</a:t>
            </a:r>
            <a:r>
              <a:rPr lang="en-US" altLang="ru-RU" sz="2400" b="1" baseline="-25000">
                <a:cs typeface="Times New Roman" pitchFamily="18" charset="0"/>
              </a:rPr>
              <a:t>g</a:t>
            </a:r>
            <a:endParaRPr lang="ru-RU" altLang="ru-RU" sz="2400" b="1" baseline="-25000">
              <a:cs typeface="Times New Roman" pitchFamily="18" charset="0"/>
            </a:endParaRPr>
          </a:p>
        </p:txBody>
      </p:sp>
      <p:sp>
        <p:nvSpPr>
          <p:cNvPr id="30763" name="Text Box 83"/>
          <p:cNvSpPr txBox="1">
            <a:spLocks noChangeArrowheads="1"/>
          </p:cNvSpPr>
          <p:nvPr/>
        </p:nvSpPr>
        <p:spPr bwMode="auto">
          <a:xfrm>
            <a:off x="828675" y="1662113"/>
            <a:ext cx="1727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200" b="1">
                <a:cs typeface="Times New Roman" pitchFamily="18" charset="0"/>
              </a:rPr>
              <a:t>[CoF</a:t>
            </a:r>
            <a:r>
              <a:rPr lang="en-US" altLang="ru-RU" sz="3200" b="1" baseline="-25000">
                <a:cs typeface="Times New Roman" pitchFamily="18" charset="0"/>
              </a:rPr>
              <a:t>6</a:t>
            </a:r>
            <a:r>
              <a:rPr lang="en-US" altLang="ru-RU" sz="3200" b="1">
                <a:cs typeface="Times New Roman" pitchFamily="18" charset="0"/>
              </a:rPr>
              <a:t>]</a:t>
            </a:r>
            <a:r>
              <a:rPr lang="en-US" altLang="ru-RU" sz="3200" b="1" baseline="30000">
                <a:cs typeface="Times New Roman" pitchFamily="18" charset="0"/>
              </a:rPr>
              <a:t>3-</a:t>
            </a:r>
            <a:endParaRPr lang="ru-RU" altLang="ru-RU" sz="3200" b="1" baseline="30000">
              <a:cs typeface="Times New Roman" pitchFamily="18" charset="0"/>
            </a:endParaRPr>
          </a:p>
        </p:txBody>
      </p:sp>
      <p:sp>
        <p:nvSpPr>
          <p:cNvPr id="30764" name="Text Box 84"/>
          <p:cNvSpPr txBox="1">
            <a:spLocks noChangeArrowheads="1"/>
          </p:cNvSpPr>
          <p:nvPr/>
        </p:nvSpPr>
        <p:spPr bwMode="auto">
          <a:xfrm>
            <a:off x="6372225" y="1662113"/>
            <a:ext cx="2374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3200" b="1">
                <a:cs typeface="Times New Roman" pitchFamily="18" charset="0"/>
              </a:rPr>
              <a:t>[Co(CN)</a:t>
            </a:r>
            <a:r>
              <a:rPr lang="en-US" altLang="ru-RU" sz="3200" b="1" baseline="-25000">
                <a:cs typeface="Times New Roman" pitchFamily="18" charset="0"/>
              </a:rPr>
              <a:t>6</a:t>
            </a:r>
            <a:r>
              <a:rPr lang="en-US" altLang="ru-RU" sz="3200" b="1">
                <a:cs typeface="Times New Roman" pitchFamily="18" charset="0"/>
              </a:rPr>
              <a:t>]</a:t>
            </a:r>
            <a:r>
              <a:rPr lang="en-US" altLang="ru-RU" sz="3200" b="1" baseline="30000">
                <a:cs typeface="Times New Roman" pitchFamily="18" charset="0"/>
              </a:rPr>
              <a:t>3-</a:t>
            </a:r>
            <a:endParaRPr lang="ru-RU" altLang="ru-RU" sz="3200" b="1" baseline="30000">
              <a:cs typeface="Times New Roman" pitchFamily="18" charset="0"/>
            </a:endParaRPr>
          </a:p>
        </p:txBody>
      </p:sp>
      <p:sp>
        <p:nvSpPr>
          <p:cNvPr id="30765" name="Text Box 85"/>
          <p:cNvSpPr txBox="1">
            <a:spLocks noChangeArrowheads="1"/>
          </p:cNvSpPr>
          <p:nvPr/>
        </p:nvSpPr>
        <p:spPr bwMode="auto">
          <a:xfrm>
            <a:off x="1174750" y="5016500"/>
            <a:ext cx="278923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2400" b="1">
                <a:cs typeface="Times New Roman" pitchFamily="18" charset="0"/>
              </a:rPr>
              <a:t>Высокоспиновый, </a:t>
            </a:r>
          </a:p>
          <a:p>
            <a:pPr algn="ctr"/>
            <a:r>
              <a:rPr lang="ru-RU" altLang="ru-RU" sz="2400" b="1">
                <a:cs typeface="Times New Roman" pitchFamily="18" charset="0"/>
              </a:rPr>
              <a:t>парамагнитный</a:t>
            </a:r>
          </a:p>
          <a:p>
            <a:pPr algn="ctr">
              <a:spcBef>
                <a:spcPct val="50000"/>
              </a:spcBef>
            </a:pPr>
            <a:r>
              <a:rPr lang="el-GR" altLang="ru-RU" sz="2400" b="1">
                <a:cs typeface="Times New Roman" pitchFamily="18" charset="0"/>
              </a:rPr>
              <a:t>Δ</a:t>
            </a:r>
            <a:r>
              <a:rPr lang="en-US" altLang="ru-RU" sz="2400" b="1">
                <a:cs typeface="Times New Roman" pitchFamily="18" charset="0"/>
              </a:rPr>
              <a:t>o</a:t>
            </a:r>
            <a:r>
              <a:rPr lang="ru-RU" altLang="ru-RU" sz="2400" b="1">
                <a:cs typeface="Times New Roman" pitchFamily="18" charset="0"/>
              </a:rPr>
              <a:t> 	</a:t>
            </a:r>
            <a:r>
              <a:rPr lang="en-US" altLang="ru-RU" sz="2400" b="1">
                <a:cs typeface="Times New Roman" pitchFamily="18" charset="0"/>
              </a:rPr>
              <a:t>&lt;</a:t>
            </a:r>
            <a:r>
              <a:rPr lang="ru-RU" altLang="ru-RU" sz="2400" b="1">
                <a:cs typeface="Times New Roman" pitchFamily="18" charset="0"/>
              </a:rPr>
              <a:t>	Р </a:t>
            </a:r>
            <a:r>
              <a:rPr lang="ru-RU" altLang="ru-RU" sz="2400" b="1" baseline="-25000">
                <a:cs typeface="Times New Roman" pitchFamily="18" charset="0"/>
              </a:rPr>
              <a:t>СП</a:t>
            </a:r>
            <a:endParaRPr lang="en-US" altLang="ru-RU" sz="2400" b="1" baseline="-25000">
              <a:cs typeface="Times New Roman" pitchFamily="18" charset="0"/>
            </a:endParaRPr>
          </a:p>
        </p:txBody>
      </p:sp>
      <p:sp>
        <p:nvSpPr>
          <p:cNvPr id="30766" name="Text Box 86"/>
          <p:cNvSpPr txBox="1">
            <a:spLocks noChangeArrowheads="1"/>
          </p:cNvSpPr>
          <p:nvPr/>
        </p:nvSpPr>
        <p:spPr bwMode="auto">
          <a:xfrm>
            <a:off x="6316663" y="5014913"/>
            <a:ext cx="2595562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2400" b="1">
                <a:cs typeface="Times New Roman" pitchFamily="18" charset="0"/>
              </a:rPr>
              <a:t>Низкоспиновый, </a:t>
            </a:r>
          </a:p>
          <a:p>
            <a:pPr algn="ctr"/>
            <a:r>
              <a:rPr lang="ru-RU" altLang="ru-RU" sz="2400" b="1">
                <a:cs typeface="Times New Roman" pitchFamily="18" charset="0"/>
              </a:rPr>
              <a:t>диамагнитный</a:t>
            </a:r>
          </a:p>
          <a:p>
            <a:pPr algn="ctr">
              <a:spcBef>
                <a:spcPct val="50000"/>
              </a:spcBef>
            </a:pPr>
            <a:r>
              <a:rPr lang="el-GR" altLang="ru-RU" b="1">
                <a:cs typeface="Times New Roman" pitchFamily="18" charset="0"/>
              </a:rPr>
              <a:t>Δ</a:t>
            </a:r>
            <a:r>
              <a:rPr lang="en-US" altLang="ru-RU" b="1">
                <a:cs typeface="Times New Roman" pitchFamily="18" charset="0"/>
              </a:rPr>
              <a:t>o'</a:t>
            </a:r>
            <a:r>
              <a:rPr lang="ru-RU" altLang="ru-RU" b="1">
                <a:cs typeface="Times New Roman" pitchFamily="18" charset="0"/>
              </a:rPr>
              <a:t>	</a:t>
            </a:r>
            <a:r>
              <a:rPr lang="en-US" altLang="ru-RU" sz="2400" b="1">
                <a:cs typeface="Times New Roman" pitchFamily="18" charset="0"/>
              </a:rPr>
              <a:t>&gt;</a:t>
            </a:r>
            <a:r>
              <a:rPr lang="ru-RU" altLang="ru-RU" sz="2400" b="1">
                <a:cs typeface="Times New Roman" pitchFamily="18" charset="0"/>
              </a:rPr>
              <a:t>	Р </a:t>
            </a:r>
            <a:r>
              <a:rPr lang="ru-RU" altLang="ru-RU" sz="2400" b="1" baseline="-25000">
                <a:cs typeface="Times New Roman" pitchFamily="18" charset="0"/>
              </a:rPr>
              <a:t>СП</a:t>
            </a:r>
            <a:endParaRPr lang="en-US" altLang="ru-RU" sz="2400" b="1" baseline="-25000">
              <a:cs typeface="Times New Roman" pitchFamily="18" charset="0"/>
            </a:endParaRPr>
          </a:p>
        </p:txBody>
      </p:sp>
      <p:sp>
        <p:nvSpPr>
          <p:cNvPr id="30767" name="Line 87"/>
          <p:cNvSpPr>
            <a:spLocks noChangeShapeType="1"/>
          </p:cNvSpPr>
          <p:nvPr/>
        </p:nvSpPr>
        <p:spPr bwMode="auto">
          <a:xfrm>
            <a:off x="3275013" y="3051175"/>
            <a:ext cx="0" cy="144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68" name="Text Box 88"/>
          <p:cNvSpPr txBox="1">
            <a:spLocks noChangeArrowheads="1"/>
          </p:cNvSpPr>
          <p:nvPr/>
        </p:nvSpPr>
        <p:spPr bwMode="auto">
          <a:xfrm>
            <a:off x="3851275" y="6346825"/>
            <a:ext cx="2592388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ru-RU" sz="2400" b="1">
                <a:cs typeface="Times New Roman" pitchFamily="18" charset="0"/>
              </a:rPr>
              <a:t>Δ</a:t>
            </a:r>
            <a:r>
              <a:rPr lang="en-US" altLang="ru-RU" sz="2400" b="1" baseline="-25000">
                <a:cs typeface="Times New Roman" pitchFamily="18" charset="0"/>
              </a:rPr>
              <a:t>o</a:t>
            </a:r>
            <a:r>
              <a:rPr lang="ru-RU" altLang="ru-RU" sz="2400" b="1" baseline="-25000">
                <a:cs typeface="Times New Roman" pitchFamily="18" charset="0"/>
              </a:rPr>
              <a:t> 	</a:t>
            </a:r>
            <a:r>
              <a:rPr lang="en-US" altLang="ru-RU" sz="2400" b="1">
                <a:cs typeface="Times New Roman" pitchFamily="18" charset="0"/>
              </a:rPr>
              <a:t>&lt;</a:t>
            </a:r>
            <a:r>
              <a:rPr lang="ru-RU" altLang="ru-RU" sz="2400" b="1" baseline="-25000">
                <a:cs typeface="Times New Roman" pitchFamily="18" charset="0"/>
              </a:rPr>
              <a:t>	</a:t>
            </a:r>
            <a:r>
              <a:rPr lang="el-GR" altLang="ru-RU" sz="2400" b="1">
                <a:cs typeface="Times New Roman" pitchFamily="18" charset="0"/>
              </a:rPr>
              <a:t>Δ</a:t>
            </a:r>
            <a:r>
              <a:rPr lang="el-GR" altLang="ru-RU" sz="2400">
                <a:cs typeface="Times New Roman" pitchFamily="18" charset="0"/>
              </a:rPr>
              <a:t> </a:t>
            </a:r>
            <a:r>
              <a:rPr lang="en-US" altLang="ru-RU" sz="2400" b="1" baseline="-25000">
                <a:cs typeface="Times New Roman" pitchFamily="18" charset="0"/>
              </a:rPr>
              <a:t>o</a:t>
            </a:r>
            <a:r>
              <a:rPr lang="en-US" altLang="ru-RU" sz="2400" b="1" baseline="30000">
                <a:cs typeface="Times New Roman" pitchFamily="18" charset="0"/>
              </a:rPr>
              <a:t>'</a:t>
            </a:r>
            <a:endParaRPr lang="el-GR" altLang="ru-RU" sz="2400" b="1" baseline="30000">
              <a:cs typeface="Times New Roman" pitchFamily="18" charset="0"/>
            </a:endParaRPr>
          </a:p>
        </p:txBody>
      </p:sp>
      <p:sp>
        <p:nvSpPr>
          <p:cNvPr id="30769" name="Text Box 89"/>
          <p:cNvSpPr txBox="1">
            <a:spLocks noChangeArrowheads="1"/>
          </p:cNvSpPr>
          <p:nvPr/>
        </p:nvSpPr>
        <p:spPr bwMode="auto">
          <a:xfrm>
            <a:off x="180975" y="33338"/>
            <a:ext cx="91440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>
                <a:cs typeface="Times New Roman" pitchFamily="18" charset="0"/>
              </a:rPr>
              <a:t>Магнитные свойства зависят не только от природы металла, но и лиганда.</a:t>
            </a:r>
          </a:p>
          <a:p>
            <a:r>
              <a:rPr lang="ru-RU" altLang="ru-RU" b="1">
                <a:cs typeface="Times New Roman" pitchFamily="18" charset="0"/>
              </a:rPr>
              <a:t>Спектрохимический</a:t>
            </a:r>
            <a:r>
              <a:rPr lang="en-US" altLang="ru-RU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ряд</a:t>
            </a:r>
            <a:r>
              <a:rPr lang="en-US" altLang="ru-RU" b="1">
                <a:cs typeface="Times New Roman" pitchFamily="18" charset="0"/>
              </a:rPr>
              <a:t>: </a:t>
            </a:r>
            <a:endParaRPr lang="ru-RU" altLang="ru-RU" b="1">
              <a:cs typeface="Times New Roman" pitchFamily="18" charset="0"/>
            </a:endParaRPr>
          </a:p>
          <a:p>
            <a:r>
              <a:rPr lang="en-US" altLang="ru-RU" b="1">
                <a:cs typeface="Times New Roman" pitchFamily="18" charset="0"/>
              </a:rPr>
              <a:t>I</a:t>
            </a:r>
            <a:r>
              <a:rPr lang="en-US" altLang="ru-RU" b="1" baseline="30000">
                <a:cs typeface="Times New Roman" pitchFamily="18" charset="0"/>
              </a:rPr>
              <a:t>-</a:t>
            </a:r>
            <a:r>
              <a:rPr lang="en-US" altLang="ru-RU" b="1">
                <a:cs typeface="Times New Roman" pitchFamily="18" charset="0"/>
              </a:rPr>
              <a:t> &lt;  Br</a:t>
            </a:r>
            <a:r>
              <a:rPr lang="en-US" altLang="ru-RU" b="1" baseline="30000">
                <a:cs typeface="Times New Roman" pitchFamily="18" charset="0"/>
              </a:rPr>
              <a:t>-</a:t>
            </a:r>
            <a:r>
              <a:rPr lang="en-US" altLang="ru-RU" b="1">
                <a:cs typeface="Times New Roman" pitchFamily="18" charset="0"/>
              </a:rPr>
              <a:t> &lt;  Cl</a:t>
            </a:r>
            <a:r>
              <a:rPr lang="en-US" altLang="ru-RU" b="1" baseline="30000">
                <a:cs typeface="Times New Roman" pitchFamily="18" charset="0"/>
              </a:rPr>
              <a:t>-</a:t>
            </a:r>
            <a:r>
              <a:rPr lang="en-US" altLang="ru-RU" b="1">
                <a:cs typeface="Times New Roman" pitchFamily="18" charset="0"/>
              </a:rPr>
              <a:t>  &lt; SCN</a:t>
            </a:r>
            <a:r>
              <a:rPr lang="en-US" altLang="ru-RU" b="1" baseline="30000">
                <a:cs typeface="Times New Roman" pitchFamily="18" charset="0"/>
              </a:rPr>
              <a:t>-</a:t>
            </a:r>
            <a:r>
              <a:rPr lang="en-US" altLang="ru-RU" b="1">
                <a:cs typeface="Times New Roman" pitchFamily="18" charset="0"/>
              </a:rPr>
              <a:t>  &lt; F</a:t>
            </a:r>
            <a:r>
              <a:rPr lang="en-US" altLang="ru-RU" b="1" baseline="30000">
                <a:cs typeface="Times New Roman" pitchFamily="18" charset="0"/>
              </a:rPr>
              <a:t>-</a:t>
            </a:r>
            <a:r>
              <a:rPr lang="en-US" altLang="ru-RU" b="1">
                <a:cs typeface="Times New Roman" pitchFamily="18" charset="0"/>
              </a:rPr>
              <a:t> &lt;  OH</a:t>
            </a:r>
            <a:r>
              <a:rPr lang="en-US" altLang="ru-RU" b="1" baseline="30000">
                <a:cs typeface="Times New Roman" pitchFamily="18" charset="0"/>
              </a:rPr>
              <a:t>-</a:t>
            </a:r>
            <a:r>
              <a:rPr lang="en-US" altLang="ru-RU" b="1">
                <a:cs typeface="Times New Roman" pitchFamily="18" charset="0"/>
              </a:rPr>
              <a:t>  &lt;  H</a:t>
            </a:r>
            <a:r>
              <a:rPr lang="en-US" altLang="ru-RU" b="1" baseline="-25000">
                <a:cs typeface="Times New Roman" pitchFamily="18" charset="0"/>
              </a:rPr>
              <a:t>2</a:t>
            </a:r>
            <a:r>
              <a:rPr lang="en-US" altLang="ru-RU" b="1">
                <a:cs typeface="Times New Roman" pitchFamily="18" charset="0"/>
              </a:rPr>
              <a:t>O  &lt;   NCS</a:t>
            </a:r>
            <a:r>
              <a:rPr lang="en-US" altLang="ru-RU" b="1" baseline="30000">
                <a:cs typeface="Times New Roman" pitchFamily="18" charset="0"/>
              </a:rPr>
              <a:t>- </a:t>
            </a:r>
            <a:r>
              <a:rPr lang="en-US" altLang="ru-RU" b="1">
                <a:cs typeface="Times New Roman" pitchFamily="18" charset="0"/>
              </a:rPr>
              <a:t> &lt;  NH</a:t>
            </a:r>
            <a:r>
              <a:rPr lang="en-US" altLang="ru-RU" b="1" baseline="-25000">
                <a:cs typeface="Times New Roman" pitchFamily="18" charset="0"/>
              </a:rPr>
              <a:t>3</a:t>
            </a:r>
            <a:r>
              <a:rPr lang="en-US" altLang="ru-RU" b="1">
                <a:cs typeface="Times New Roman" pitchFamily="18" charset="0"/>
              </a:rPr>
              <a:t>  &lt; NO</a:t>
            </a:r>
            <a:r>
              <a:rPr lang="en-US" altLang="ru-RU" b="1" baseline="-25000">
                <a:cs typeface="Times New Roman" pitchFamily="18" charset="0"/>
              </a:rPr>
              <a:t>2</a:t>
            </a:r>
            <a:r>
              <a:rPr lang="en-US" altLang="ru-RU" b="1" baseline="30000">
                <a:cs typeface="Times New Roman" pitchFamily="18" charset="0"/>
              </a:rPr>
              <a:t>-</a:t>
            </a:r>
            <a:r>
              <a:rPr lang="en-US" altLang="ru-RU" b="1">
                <a:cs typeface="Times New Roman" pitchFamily="18" charset="0"/>
              </a:rPr>
              <a:t>  &lt;  CO &lt;  CN</a:t>
            </a:r>
            <a:r>
              <a:rPr lang="en-US" altLang="ru-RU" b="1" baseline="30000">
                <a:cs typeface="Times New Roman" pitchFamily="18" charset="0"/>
              </a:rPr>
              <a:t>-</a:t>
            </a:r>
            <a:r>
              <a:rPr lang="en-US" altLang="ru-RU" b="1">
                <a:cs typeface="Times New Roman" pitchFamily="18" charset="0"/>
              </a:rPr>
              <a:t>.</a:t>
            </a:r>
            <a:endParaRPr lang="ru-RU" altLang="ru-RU" b="1">
              <a:cs typeface="Times New Roman" pitchFamily="18" charset="0"/>
            </a:endParaRPr>
          </a:p>
          <a:p>
            <a:r>
              <a:rPr lang="ru-RU" altLang="ru-RU" b="1">
                <a:cs typeface="Times New Roman" pitchFamily="18" charset="0"/>
              </a:rPr>
              <a:t>В случае слабого поля (небольшая энергия расщепления)  энергетически более выгодным оказывается равномерное распределение электронов на всех </a:t>
            </a:r>
            <a:r>
              <a:rPr lang="en-US" altLang="ru-RU" b="1">
                <a:cs typeface="Times New Roman" pitchFamily="18" charset="0"/>
              </a:rPr>
              <a:t>d</a:t>
            </a:r>
            <a:r>
              <a:rPr lang="ru-RU" altLang="ru-RU" b="1">
                <a:cs typeface="Times New Roman" pitchFamily="18" charset="0"/>
              </a:rPr>
              <a:t>-орбиталях (правило Гунда):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F6E644-4691-414C-A991-BA9AA7CAE52B}" type="slidenum">
              <a:rPr lang="ru-RU" altLang="ru-RU" smtClean="0"/>
              <a:pPr/>
              <a:t>25</a:t>
            </a:fld>
            <a:endParaRPr lang="ru-RU" altLang="ru-RU" smtClean="0"/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0" y="112713"/>
            <a:ext cx="9144000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 u="sng">
                <a:solidFill>
                  <a:schemeClr val="hlink"/>
                </a:solidFill>
                <a:cs typeface="Times New Roman" pitchFamily="18" charset="0"/>
              </a:rPr>
              <a:t>Оптические свойства соединений </a:t>
            </a:r>
            <a:r>
              <a:rPr lang="en-US" altLang="ru-RU" sz="2800" b="1" u="sng">
                <a:solidFill>
                  <a:schemeClr val="hlink"/>
                </a:solidFill>
                <a:cs typeface="Times New Roman" pitchFamily="18" charset="0"/>
              </a:rPr>
              <a:t>d</a:t>
            </a:r>
            <a:r>
              <a:rPr lang="ru-RU" altLang="ru-RU" sz="2800" b="1" u="sng">
                <a:solidFill>
                  <a:schemeClr val="hlink"/>
                </a:solidFill>
                <a:cs typeface="Times New Roman" pitchFamily="18" charset="0"/>
              </a:rPr>
              <a:t>-элементов</a:t>
            </a:r>
            <a:r>
              <a:rPr lang="en-US" altLang="ru-RU" sz="2800" b="1">
                <a:cs typeface="Times New Roman" pitchFamily="18" charset="0"/>
              </a:rPr>
              <a:t>:</a:t>
            </a:r>
            <a:endParaRPr lang="ru-RU" altLang="ru-RU" sz="2800" b="1">
              <a:cs typeface="Times New Roman" pitchFamily="18" charset="0"/>
            </a:endParaRPr>
          </a:p>
          <a:p>
            <a:endParaRPr lang="ru-RU" altLang="ru-RU" sz="2800" b="1">
              <a:cs typeface="Times New Roman" pitchFamily="18" charset="0"/>
            </a:endParaRPr>
          </a:p>
          <a:p>
            <a:r>
              <a:rPr lang="ru-RU" altLang="ru-RU" sz="2800" b="1">
                <a:cs typeface="Times New Roman" pitchFamily="18" charset="0"/>
              </a:rPr>
              <a:t>На основании ТКП можно упрощенно объяснить не только магнитные свойства КС переходных металлов, но и их окраску. </a:t>
            </a:r>
          </a:p>
          <a:p>
            <a:r>
              <a:rPr lang="ru-RU" altLang="ru-RU" sz="2800" b="1">
                <a:cs typeface="Times New Roman" pitchFamily="18" charset="0"/>
              </a:rPr>
              <a:t>В КС  [</a:t>
            </a:r>
            <a:r>
              <a:rPr lang="en-US" altLang="ru-RU" sz="2800" b="1">
                <a:cs typeface="Times New Roman" pitchFamily="18" charset="0"/>
              </a:rPr>
              <a:t>Ti</a:t>
            </a:r>
            <a:r>
              <a:rPr lang="ru-RU" altLang="ru-RU" sz="2800" b="1">
                <a:cs typeface="Times New Roman" pitchFamily="18" charset="0"/>
              </a:rPr>
              <a:t>(</a:t>
            </a:r>
            <a:r>
              <a:rPr lang="en-US" altLang="ru-RU" sz="2800" b="1">
                <a:cs typeface="Times New Roman" pitchFamily="18" charset="0"/>
              </a:rPr>
              <a:t>H</a:t>
            </a:r>
            <a:r>
              <a:rPr lang="ru-RU" altLang="ru-RU" sz="2800" b="1" baseline="-25000">
                <a:cs typeface="Times New Roman" pitchFamily="18" charset="0"/>
              </a:rPr>
              <a:t>2</a:t>
            </a:r>
            <a:r>
              <a:rPr lang="en-US" altLang="ru-RU" sz="2800" b="1">
                <a:cs typeface="Times New Roman" pitchFamily="18" charset="0"/>
              </a:rPr>
              <a:t>O</a:t>
            </a:r>
            <a:r>
              <a:rPr lang="ru-RU" altLang="ru-RU" sz="2800" b="1">
                <a:cs typeface="Times New Roman" pitchFamily="18" charset="0"/>
              </a:rPr>
              <a:t>)</a:t>
            </a:r>
            <a:r>
              <a:rPr lang="ru-RU" altLang="ru-RU" sz="2800" b="1" baseline="-25000">
                <a:cs typeface="Times New Roman" pitchFamily="18" charset="0"/>
              </a:rPr>
              <a:t>6</a:t>
            </a:r>
            <a:r>
              <a:rPr lang="ru-RU" altLang="ru-RU" sz="2800" b="1">
                <a:cs typeface="Times New Roman" pitchFamily="18" charset="0"/>
              </a:rPr>
              <a:t>]</a:t>
            </a:r>
            <a:r>
              <a:rPr lang="ru-RU" altLang="ru-RU" sz="2800" b="1" baseline="30000">
                <a:cs typeface="Times New Roman" pitchFamily="18" charset="0"/>
              </a:rPr>
              <a:t>3+</a:t>
            </a:r>
            <a:r>
              <a:rPr lang="ru-RU" altLang="ru-RU" sz="2800" b="1">
                <a:cs typeface="Times New Roman" pitchFamily="18" charset="0"/>
              </a:rPr>
              <a:t>  ион  </a:t>
            </a:r>
            <a:r>
              <a:rPr lang="en-US" altLang="ru-RU" sz="2800" b="1">
                <a:cs typeface="Times New Roman" pitchFamily="18" charset="0"/>
              </a:rPr>
              <a:t>Ti</a:t>
            </a:r>
            <a:r>
              <a:rPr lang="ru-RU" altLang="ru-RU" sz="2800" b="1" baseline="30000">
                <a:cs typeface="Times New Roman" pitchFamily="18" charset="0"/>
              </a:rPr>
              <a:t>3+</a:t>
            </a:r>
            <a:r>
              <a:rPr lang="ru-RU" altLang="ru-RU" sz="2800" b="1">
                <a:cs typeface="Times New Roman" pitchFamily="18" charset="0"/>
              </a:rPr>
              <a:t>  имеет один </a:t>
            </a:r>
            <a:r>
              <a:rPr lang="en-US" altLang="ru-RU" sz="2800" b="1">
                <a:cs typeface="Times New Roman" pitchFamily="18" charset="0"/>
              </a:rPr>
              <a:t>d</a:t>
            </a:r>
            <a:r>
              <a:rPr lang="ru-RU" altLang="ru-RU" sz="2800" b="1">
                <a:cs typeface="Times New Roman" pitchFamily="18" charset="0"/>
              </a:rPr>
              <a:t>-электрон. В невозбужденном состоянии этот электрон находится на  </a:t>
            </a:r>
            <a:r>
              <a:rPr lang="en-US" altLang="ru-RU" sz="2800" b="1" i="1">
                <a:cs typeface="Times New Roman" pitchFamily="18" charset="0"/>
              </a:rPr>
              <a:t>t</a:t>
            </a:r>
            <a:r>
              <a:rPr lang="ru-RU" altLang="ru-RU" sz="2800" b="1" baseline="-25000">
                <a:cs typeface="Times New Roman" pitchFamily="18" charset="0"/>
              </a:rPr>
              <a:t>2</a:t>
            </a:r>
            <a:r>
              <a:rPr lang="en-US" altLang="ru-RU" sz="2800" b="1" baseline="-25000">
                <a:cs typeface="Times New Roman" pitchFamily="18" charset="0"/>
              </a:rPr>
              <a:t>g</a:t>
            </a:r>
            <a:r>
              <a:rPr lang="ru-RU" altLang="ru-RU" sz="2800" b="1">
                <a:cs typeface="Times New Roman" pitchFamily="18" charset="0"/>
              </a:rPr>
              <a:t>-орбитали.</a:t>
            </a:r>
          </a:p>
          <a:p>
            <a:endParaRPr lang="ru-RU" altLang="ru-RU" sz="2800" b="1">
              <a:cs typeface="Times New Roman" pitchFamily="18" charset="0"/>
            </a:endParaRPr>
          </a:p>
          <a:p>
            <a:r>
              <a:rPr lang="ru-RU" altLang="ru-RU" sz="2800" b="1">
                <a:cs typeface="Times New Roman" pitchFamily="18" charset="0"/>
              </a:rPr>
              <a:t>При затрате энергии </a:t>
            </a:r>
            <a:r>
              <a:rPr lang="ru-RU" altLang="ru-RU" sz="2800" b="1">
                <a:cs typeface="Times New Roman" pitchFamily="18" charset="0"/>
                <a:sym typeface="Symbol" pitchFamily="18" charset="2"/>
              </a:rPr>
              <a:t></a:t>
            </a:r>
            <a:r>
              <a:rPr lang="ru-RU" altLang="ru-RU" sz="2800" b="1">
                <a:cs typeface="Times New Roman" pitchFamily="18" charset="0"/>
              </a:rPr>
              <a:t> = 238 кДж/моль электрон возбуждается и переходит на  </a:t>
            </a:r>
            <a:r>
              <a:rPr lang="en-US" altLang="ru-RU" sz="2800" b="1" i="1">
                <a:cs typeface="Times New Roman" pitchFamily="18" charset="0"/>
              </a:rPr>
              <a:t>e</a:t>
            </a:r>
            <a:r>
              <a:rPr lang="en-US" altLang="ru-RU" sz="2800" b="1" baseline="-25000">
                <a:cs typeface="Times New Roman" pitchFamily="18" charset="0"/>
              </a:rPr>
              <a:t>g</a:t>
            </a:r>
            <a:r>
              <a:rPr lang="ru-RU" altLang="ru-RU" sz="2800" b="1">
                <a:cs typeface="Times New Roman" pitchFamily="18" charset="0"/>
              </a:rPr>
              <a:t> – орбиталь. Длина волны света, поглощаемого при этом переходе, равна 500 нм. Это обуславливает фиолетовую окраску. </a:t>
            </a:r>
          </a:p>
          <a:p>
            <a:endParaRPr lang="ru-RU" altLang="ru-RU" sz="2800" b="1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031554-A633-4264-A1C3-D2411A13A85D}" type="slidenum">
              <a:rPr lang="ru-RU" altLang="ru-RU" smtClean="0"/>
              <a:pPr/>
              <a:t>26</a:t>
            </a:fld>
            <a:endParaRPr lang="ru-RU" altLang="ru-RU" smtClean="0"/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0" y="5805488"/>
            <a:ext cx="9144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 b="1"/>
              <a:t>КС  </a:t>
            </a:r>
            <a:r>
              <a:rPr lang="en-US" altLang="ru-RU" sz="3200" b="1"/>
              <a:t>Cu</a:t>
            </a:r>
            <a:r>
              <a:rPr lang="ru-RU" altLang="ru-RU" sz="3200" b="1" baseline="30000"/>
              <a:t>+</a:t>
            </a:r>
            <a:r>
              <a:rPr lang="ru-RU" altLang="ru-RU" sz="3200" b="1"/>
              <a:t>, </a:t>
            </a:r>
            <a:r>
              <a:rPr lang="en-US" altLang="ru-RU" sz="3200" b="1"/>
              <a:t>Ag</a:t>
            </a:r>
            <a:r>
              <a:rPr lang="ru-RU" altLang="ru-RU" sz="3200" b="1" baseline="30000"/>
              <a:t>+</a:t>
            </a:r>
            <a:r>
              <a:rPr lang="ru-RU" altLang="ru-RU" sz="3200" b="1"/>
              <a:t>, </a:t>
            </a:r>
            <a:r>
              <a:rPr lang="en-US" altLang="ru-RU" sz="3200" b="1"/>
              <a:t>Zn</a:t>
            </a:r>
            <a:r>
              <a:rPr lang="ru-RU" altLang="ru-RU" sz="3200" b="1" baseline="30000"/>
              <a:t>2+</a:t>
            </a:r>
            <a:r>
              <a:rPr lang="ru-RU" altLang="ru-RU" sz="3200" b="1"/>
              <a:t>, </a:t>
            </a:r>
            <a:r>
              <a:rPr lang="en-US" altLang="ru-RU" sz="3200" b="1"/>
              <a:t>Cd</a:t>
            </a:r>
            <a:r>
              <a:rPr lang="ru-RU" altLang="ru-RU" sz="3200" b="1" baseline="30000"/>
              <a:t>2+</a:t>
            </a:r>
            <a:r>
              <a:rPr lang="ru-RU" altLang="ru-RU" sz="3200" b="1"/>
              <a:t>,</a:t>
            </a:r>
            <a:r>
              <a:rPr lang="en-US" altLang="ru-RU" sz="3200" b="1"/>
              <a:t>Hg</a:t>
            </a:r>
            <a:r>
              <a:rPr lang="ru-RU" altLang="ru-RU" sz="3200" b="1" baseline="30000"/>
              <a:t>2+</a:t>
            </a:r>
            <a:r>
              <a:rPr lang="ru-RU" altLang="ru-RU" sz="3200" b="1"/>
              <a:t> бесцветны (</a:t>
            </a:r>
            <a:r>
              <a:rPr lang="en-US" altLang="ru-RU" sz="3200" b="1"/>
              <a:t>d</a:t>
            </a:r>
            <a:r>
              <a:rPr lang="ru-RU" altLang="ru-RU" sz="3200" b="1" baseline="30000"/>
              <a:t>10</a:t>
            </a:r>
            <a:r>
              <a:rPr lang="ru-RU" altLang="ru-RU" sz="3200" b="1"/>
              <a:t>).</a:t>
            </a:r>
          </a:p>
        </p:txBody>
      </p:sp>
      <p:sp>
        <p:nvSpPr>
          <p:cNvPr id="32772" name="Line 5"/>
          <p:cNvSpPr>
            <a:spLocks noChangeShapeType="1"/>
          </p:cNvSpPr>
          <p:nvPr/>
        </p:nvSpPr>
        <p:spPr bwMode="auto">
          <a:xfrm>
            <a:off x="971550" y="2636838"/>
            <a:ext cx="7207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3" name="Line 6"/>
          <p:cNvSpPr>
            <a:spLocks noChangeShapeType="1"/>
          </p:cNvSpPr>
          <p:nvPr/>
        </p:nvSpPr>
        <p:spPr bwMode="auto">
          <a:xfrm>
            <a:off x="1908175" y="2636838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4" name="Line 7"/>
          <p:cNvSpPr>
            <a:spLocks noChangeShapeType="1"/>
          </p:cNvSpPr>
          <p:nvPr/>
        </p:nvSpPr>
        <p:spPr bwMode="auto">
          <a:xfrm>
            <a:off x="2843213" y="2636838"/>
            <a:ext cx="6492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5" name="Line 8"/>
          <p:cNvSpPr>
            <a:spLocks noChangeShapeType="1"/>
          </p:cNvSpPr>
          <p:nvPr/>
        </p:nvSpPr>
        <p:spPr bwMode="auto">
          <a:xfrm>
            <a:off x="1403350" y="1268413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6" name="Line 9"/>
          <p:cNvSpPr>
            <a:spLocks noChangeShapeType="1"/>
          </p:cNvSpPr>
          <p:nvPr/>
        </p:nvSpPr>
        <p:spPr bwMode="auto">
          <a:xfrm>
            <a:off x="2411413" y="1268413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7" name="Line 10"/>
          <p:cNvSpPr>
            <a:spLocks noChangeShapeType="1"/>
          </p:cNvSpPr>
          <p:nvPr/>
        </p:nvSpPr>
        <p:spPr bwMode="auto">
          <a:xfrm flipV="1">
            <a:off x="1331913" y="2349500"/>
            <a:ext cx="0" cy="574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lg"/>
          </a:ln>
        </p:spPr>
        <p:txBody>
          <a:bodyPr/>
          <a:lstStyle/>
          <a:p>
            <a:endParaRPr lang="ru-RU"/>
          </a:p>
        </p:txBody>
      </p:sp>
      <p:cxnSp>
        <p:nvCxnSpPr>
          <p:cNvPr id="32778" name="AutoShape 11"/>
          <p:cNvCxnSpPr>
            <a:cxnSpLocks noChangeShapeType="1"/>
          </p:cNvCxnSpPr>
          <p:nvPr/>
        </p:nvCxnSpPr>
        <p:spPr bwMode="auto">
          <a:xfrm rot="-5400000">
            <a:off x="1042988" y="1557338"/>
            <a:ext cx="1008062" cy="430212"/>
          </a:xfrm>
          <a:prstGeom prst="curvedConnector3">
            <a:avLst>
              <a:gd name="adj1" fmla="val 49921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</p:cxnSp>
      <p:sp>
        <p:nvSpPr>
          <p:cNvPr id="32779" name="Rectangle 12"/>
          <p:cNvSpPr>
            <a:spLocks noChangeArrowheads="1"/>
          </p:cNvSpPr>
          <p:nvPr/>
        </p:nvSpPr>
        <p:spPr bwMode="auto">
          <a:xfrm>
            <a:off x="323850" y="2420938"/>
            <a:ext cx="6477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ru-RU" sz="2400"/>
              <a:t>t</a:t>
            </a:r>
            <a:r>
              <a:rPr lang="en-US" altLang="ru-RU" sz="2400" baseline="-25000"/>
              <a:t>2g</a:t>
            </a:r>
            <a:endParaRPr lang="ru-RU" altLang="ru-RU" sz="2400"/>
          </a:p>
        </p:txBody>
      </p:sp>
      <p:sp>
        <p:nvSpPr>
          <p:cNvPr id="32780" name="Rectangle 13"/>
          <p:cNvSpPr>
            <a:spLocks noChangeArrowheads="1"/>
          </p:cNvSpPr>
          <p:nvPr/>
        </p:nvSpPr>
        <p:spPr bwMode="auto">
          <a:xfrm>
            <a:off x="468313" y="908050"/>
            <a:ext cx="6477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ru-RU" sz="2400"/>
              <a:t>e</a:t>
            </a:r>
            <a:r>
              <a:rPr lang="en-US" altLang="ru-RU" sz="2400" baseline="-25000"/>
              <a:t>g</a:t>
            </a:r>
            <a:endParaRPr lang="ru-RU" altLang="ru-RU" sz="2400"/>
          </a:p>
        </p:txBody>
      </p:sp>
      <p:sp>
        <p:nvSpPr>
          <p:cNvPr id="32781" name="Rectangle 14"/>
          <p:cNvSpPr>
            <a:spLocks noChangeArrowheads="1"/>
          </p:cNvSpPr>
          <p:nvPr/>
        </p:nvSpPr>
        <p:spPr bwMode="auto">
          <a:xfrm>
            <a:off x="2339975" y="0"/>
            <a:ext cx="2292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 b="1"/>
              <a:t>[</a:t>
            </a:r>
            <a:r>
              <a:rPr lang="en-US" altLang="ru-RU" sz="3200" b="1"/>
              <a:t>Ti</a:t>
            </a:r>
            <a:r>
              <a:rPr lang="ru-RU" altLang="ru-RU" sz="3200" b="1"/>
              <a:t>(</a:t>
            </a:r>
            <a:r>
              <a:rPr lang="en-US" altLang="ru-RU" sz="3200" b="1"/>
              <a:t>H</a:t>
            </a:r>
            <a:r>
              <a:rPr lang="ru-RU" altLang="ru-RU" sz="3200" b="1" baseline="-25000"/>
              <a:t>2</a:t>
            </a:r>
            <a:r>
              <a:rPr lang="en-US" altLang="ru-RU" sz="3200" b="1"/>
              <a:t>O</a:t>
            </a:r>
            <a:r>
              <a:rPr lang="ru-RU" altLang="ru-RU" sz="3200" b="1"/>
              <a:t>)</a:t>
            </a:r>
            <a:r>
              <a:rPr lang="ru-RU" altLang="ru-RU" sz="3200" b="1" baseline="-25000"/>
              <a:t>6</a:t>
            </a:r>
            <a:r>
              <a:rPr lang="ru-RU" altLang="ru-RU" sz="3200" b="1"/>
              <a:t>]</a:t>
            </a:r>
            <a:r>
              <a:rPr lang="ru-RU" altLang="ru-RU" sz="3200" b="1" baseline="30000"/>
              <a:t>3+</a:t>
            </a:r>
          </a:p>
        </p:txBody>
      </p:sp>
      <p:sp>
        <p:nvSpPr>
          <p:cNvPr id="32782" name="Rectangle 15"/>
          <p:cNvSpPr>
            <a:spLocks noChangeArrowheads="1"/>
          </p:cNvSpPr>
          <p:nvPr/>
        </p:nvSpPr>
        <p:spPr bwMode="auto">
          <a:xfrm>
            <a:off x="1403350" y="3573463"/>
            <a:ext cx="15732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2800" b="1"/>
              <a:t>Ti</a:t>
            </a:r>
            <a:r>
              <a:rPr lang="ru-RU" altLang="ru-RU" sz="2800" b="1" baseline="30000"/>
              <a:t>3+</a:t>
            </a:r>
            <a:r>
              <a:rPr lang="en-US" altLang="ru-RU" sz="2800" b="1" baseline="30000"/>
              <a:t> </a:t>
            </a:r>
            <a:r>
              <a:rPr lang="en-US" altLang="ru-RU" sz="2800" b="1"/>
              <a:t>(3d</a:t>
            </a:r>
            <a:r>
              <a:rPr lang="en-US" altLang="ru-RU" sz="2800" b="1" baseline="30000"/>
              <a:t>1</a:t>
            </a:r>
            <a:r>
              <a:rPr lang="en-US" altLang="ru-RU" sz="2800" b="1"/>
              <a:t>)</a:t>
            </a:r>
            <a:endParaRPr lang="ru-RU" altLang="ru-RU" sz="2800" b="1"/>
          </a:p>
        </p:txBody>
      </p:sp>
      <p:sp>
        <p:nvSpPr>
          <p:cNvPr id="32783" name="Line 16"/>
          <p:cNvSpPr>
            <a:spLocks noChangeShapeType="1"/>
          </p:cNvSpPr>
          <p:nvPr/>
        </p:nvSpPr>
        <p:spPr bwMode="auto">
          <a:xfrm flipV="1">
            <a:off x="2916238" y="1268413"/>
            <a:ext cx="0" cy="12969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784" name="Rectangle 17"/>
          <p:cNvSpPr>
            <a:spLocks noChangeArrowheads="1"/>
          </p:cNvSpPr>
          <p:nvPr/>
        </p:nvSpPr>
        <p:spPr bwMode="auto">
          <a:xfrm>
            <a:off x="2843213" y="1628775"/>
            <a:ext cx="12954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altLang="ru-RU">
                <a:cs typeface="Times New Roman" pitchFamily="18" charset="0"/>
              </a:rPr>
              <a:t>Δ</a:t>
            </a:r>
            <a:r>
              <a:rPr lang="en-US" altLang="ru-RU">
                <a:cs typeface="Times New Roman" pitchFamily="18" charset="0"/>
              </a:rPr>
              <a:t>=238 </a:t>
            </a:r>
            <a:endParaRPr lang="ru-RU" altLang="ru-RU">
              <a:cs typeface="Times New Roman" pitchFamily="18" charset="0"/>
            </a:endParaRPr>
          </a:p>
          <a:p>
            <a:pPr algn="ctr"/>
            <a:r>
              <a:rPr lang="ru-RU" altLang="ru-RU">
                <a:cs typeface="Times New Roman" pitchFamily="18" charset="0"/>
              </a:rPr>
              <a:t>кДж/моль</a:t>
            </a:r>
            <a:endParaRPr lang="el-GR" altLang="ru-RU">
              <a:cs typeface="Times New Roman" pitchFamily="18" charset="0"/>
            </a:endParaRPr>
          </a:p>
        </p:txBody>
      </p:sp>
      <p:sp>
        <p:nvSpPr>
          <p:cNvPr id="32785" name="Line 18"/>
          <p:cNvSpPr>
            <a:spLocks noChangeShapeType="1"/>
          </p:cNvSpPr>
          <p:nvPr/>
        </p:nvSpPr>
        <p:spPr bwMode="auto">
          <a:xfrm>
            <a:off x="4500563" y="1196975"/>
            <a:ext cx="0" cy="360045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86" name="Line 19"/>
          <p:cNvSpPr>
            <a:spLocks noChangeShapeType="1"/>
          </p:cNvSpPr>
          <p:nvPr/>
        </p:nvSpPr>
        <p:spPr bwMode="auto">
          <a:xfrm>
            <a:off x="4500563" y="4797425"/>
            <a:ext cx="4319587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87" name="Line 20"/>
          <p:cNvSpPr>
            <a:spLocks noChangeShapeType="1"/>
          </p:cNvSpPr>
          <p:nvPr/>
        </p:nvSpPr>
        <p:spPr bwMode="auto">
          <a:xfrm>
            <a:off x="5292725" y="465296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88" name="Line 21"/>
          <p:cNvSpPr>
            <a:spLocks noChangeShapeType="1"/>
          </p:cNvSpPr>
          <p:nvPr/>
        </p:nvSpPr>
        <p:spPr bwMode="auto">
          <a:xfrm>
            <a:off x="6732588" y="465296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89" name="Line 22"/>
          <p:cNvSpPr>
            <a:spLocks noChangeShapeType="1"/>
          </p:cNvSpPr>
          <p:nvPr/>
        </p:nvSpPr>
        <p:spPr bwMode="auto">
          <a:xfrm>
            <a:off x="8172450" y="465296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90" name="Freeform 23"/>
          <p:cNvSpPr>
            <a:spLocks/>
          </p:cNvSpPr>
          <p:nvPr/>
        </p:nvSpPr>
        <p:spPr bwMode="auto">
          <a:xfrm>
            <a:off x="4787900" y="1557338"/>
            <a:ext cx="3924300" cy="2740025"/>
          </a:xfrm>
          <a:custGeom>
            <a:avLst/>
            <a:gdLst>
              <a:gd name="T0" fmla="*/ 0 w 2472"/>
              <a:gd name="T1" fmla="*/ 0 h 1726"/>
              <a:gd name="T2" fmla="*/ 2147483647 w 2472"/>
              <a:gd name="T3" fmla="*/ 2147483647 h 1726"/>
              <a:gd name="T4" fmla="*/ 2147483647 w 2472"/>
              <a:gd name="T5" fmla="*/ 2147483647 h 1726"/>
              <a:gd name="T6" fmla="*/ 2147483647 w 2472"/>
              <a:gd name="T7" fmla="*/ 2147483647 h 1726"/>
              <a:gd name="T8" fmla="*/ 2147483647 w 2472"/>
              <a:gd name="T9" fmla="*/ 2147483647 h 17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72"/>
              <a:gd name="T16" fmla="*/ 0 h 1726"/>
              <a:gd name="T17" fmla="*/ 2472 w 2472"/>
              <a:gd name="T18" fmla="*/ 1726 h 17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72" h="1726">
                <a:moveTo>
                  <a:pt x="0" y="0"/>
                </a:moveTo>
                <a:cubicBezTo>
                  <a:pt x="66" y="171"/>
                  <a:pt x="197" y="979"/>
                  <a:pt x="399" y="1027"/>
                </a:cubicBezTo>
                <a:cubicBezTo>
                  <a:pt x="601" y="1075"/>
                  <a:pt x="962" y="217"/>
                  <a:pt x="1213" y="286"/>
                </a:cubicBezTo>
                <a:cubicBezTo>
                  <a:pt x="1464" y="355"/>
                  <a:pt x="1695" y="1198"/>
                  <a:pt x="1905" y="1438"/>
                </a:cubicBezTo>
                <a:cubicBezTo>
                  <a:pt x="2115" y="1678"/>
                  <a:pt x="2354" y="1666"/>
                  <a:pt x="2472" y="172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91" name="Line 24"/>
          <p:cNvSpPr>
            <a:spLocks noChangeShapeType="1"/>
          </p:cNvSpPr>
          <p:nvPr/>
        </p:nvSpPr>
        <p:spPr bwMode="auto">
          <a:xfrm flipV="1">
            <a:off x="6732588" y="1773238"/>
            <a:ext cx="0" cy="28082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92" name="Rectangle 25"/>
          <p:cNvSpPr>
            <a:spLocks noChangeArrowheads="1"/>
          </p:cNvSpPr>
          <p:nvPr/>
        </p:nvSpPr>
        <p:spPr bwMode="auto">
          <a:xfrm>
            <a:off x="4859338" y="5013325"/>
            <a:ext cx="863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/>
              <a:t>400</a:t>
            </a:r>
          </a:p>
        </p:txBody>
      </p:sp>
      <p:sp>
        <p:nvSpPr>
          <p:cNvPr id="32793" name="Rectangle 26"/>
          <p:cNvSpPr>
            <a:spLocks noChangeArrowheads="1"/>
          </p:cNvSpPr>
          <p:nvPr/>
        </p:nvSpPr>
        <p:spPr bwMode="auto">
          <a:xfrm>
            <a:off x="6300788" y="5013325"/>
            <a:ext cx="863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/>
              <a:t>500</a:t>
            </a:r>
          </a:p>
        </p:txBody>
      </p:sp>
      <p:sp>
        <p:nvSpPr>
          <p:cNvPr id="32794" name="Rectangle 27"/>
          <p:cNvSpPr>
            <a:spLocks noChangeArrowheads="1"/>
          </p:cNvSpPr>
          <p:nvPr/>
        </p:nvSpPr>
        <p:spPr bwMode="auto">
          <a:xfrm>
            <a:off x="7740650" y="5013325"/>
            <a:ext cx="863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/>
              <a:t>600</a:t>
            </a:r>
          </a:p>
        </p:txBody>
      </p:sp>
      <p:sp>
        <p:nvSpPr>
          <p:cNvPr id="32795" name="Rectangle 28"/>
          <p:cNvSpPr>
            <a:spLocks noChangeArrowheads="1"/>
          </p:cNvSpPr>
          <p:nvPr/>
        </p:nvSpPr>
        <p:spPr bwMode="auto">
          <a:xfrm>
            <a:off x="4572000" y="1125538"/>
            <a:ext cx="1584325" cy="287337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2796" name="Rectangle 29"/>
          <p:cNvSpPr>
            <a:spLocks noChangeArrowheads="1"/>
          </p:cNvSpPr>
          <p:nvPr/>
        </p:nvSpPr>
        <p:spPr bwMode="auto">
          <a:xfrm>
            <a:off x="6156325" y="1125538"/>
            <a:ext cx="1584325" cy="2873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2797" name="Rectangle 30"/>
          <p:cNvSpPr>
            <a:spLocks noChangeArrowheads="1"/>
          </p:cNvSpPr>
          <p:nvPr/>
        </p:nvSpPr>
        <p:spPr bwMode="auto">
          <a:xfrm>
            <a:off x="7740650" y="1125538"/>
            <a:ext cx="1584325" cy="28733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2798" name="Rectangle 31"/>
          <p:cNvSpPr>
            <a:spLocks noChangeArrowheads="1"/>
          </p:cNvSpPr>
          <p:nvPr/>
        </p:nvSpPr>
        <p:spPr bwMode="auto">
          <a:xfrm>
            <a:off x="4572000" y="1412875"/>
            <a:ext cx="15843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/>
              <a:t>пропускание</a:t>
            </a:r>
          </a:p>
        </p:txBody>
      </p:sp>
      <p:sp>
        <p:nvSpPr>
          <p:cNvPr id="32799" name="Rectangle 32"/>
          <p:cNvSpPr>
            <a:spLocks noChangeArrowheads="1"/>
          </p:cNvSpPr>
          <p:nvPr/>
        </p:nvSpPr>
        <p:spPr bwMode="auto">
          <a:xfrm>
            <a:off x="6156325" y="1412875"/>
            <a:ext cx="1584325" cy="287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/>
              <a:t>поглощение</a:t>
            </a:r>
          </a:p>
        </p:txBody>
      </p:sp>
      <p:sp>
        <p:nvSpPr>
          <p:cNvPr id="32800" name="Rectangle 33"/>
          <p:cNvSpPr>
            <a:spLocks noChangeArrowheads="1"/>
          </p:cNvSpPr>
          <p:nvPr/>
        </p:nvSpPr>
        <p:spPr bwMode="auto">
          <a:xfrm>
            <a:off x="7740650" y="1412875"/>
            <a:ext cx="15843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/>
              <a:t>пропускание</a:t>
            </a:r>
          </a:p>
        </p:txBody>
      </p:sp>
      <p:sp>
        <p:nvSpPr>
          <p:cNvPr id="32801" name="Rectangle 34"/>
          <p:cNvSpPr>
            <a:spLocks noChangeArrowheads="1"/>
          </p:cNvSpPr>
          <p:nvPr/>
        </p:nvSpPr>
        <p:spPr bwMode="auto">
          <a:xfrm>
            <a:off x="5940425" y="188913"/>
            <a:ext cx="1944688" cy="360362"/>
          </a:xfrm>
          <a:prstGeom prst="rect">
            <a:avLst/>
          </a:prstGeom>
          <a:solidFill>
            <a:srgbClr val="99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2802" name="Line 35"/>
          <p:cNvSpPr>
            <a:spLocks noChangeShapeType="1"/>
          </p:cNvSpPr>
          <p:nvPr/>
        </p:nvSpPr>
        <p:spPr bwMode="auto">
          <a:xfrm flipV="1">
            <a:off x="5219700" y="549275"/>
            <a:ext cx="1512888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803" name="Line 36"/>
          <p:cNvSpPr>
            <a:spLocks noChangeShapeType="1"/>
          </p:cNvSpPr>
          <p:nvPr/>
        </p:nvSpPr>
        <p:spPr bwMode="auto">
          <a:xfrm flipH="1" flipV="1">
            <a:off x="7164388" y="549275"/>
            <a:ext cx="1439862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2804" name="Rectangle 37"/>
          <p:cNvSpPr>
            <a:spLocks noChangeArrowheads="1"/>
          </p:cNvSpPr>
          <p:nvPr/>
        </p:nvSpPr>
        <p:spPr bwMode="auto">
          <a:xfrm>
            <a:off x="3995738" y="765175"/>
            <a:ext cx="5048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/>
              <a:t>А</a:t>
            </a:r>
          </a:p>
        </p:txBody>
      </p:sp>
      <p:sp>
        <p:nvSpPr>
          <p:cNvPr id="32805" name="Rectangle 38"/>
          <p:cNvSpPr>
            <a:spLocks noChangeArrowheads="1"/>
          </p:cNvSpPr>
          <p:nvPr/>
        </p:nvSpPr>
        <p:spPr bwMode="auto">
          <a:xfrm>
            <a:off x="8351838" y="4868863"/>
            <a:ext cx="7921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altLang="ru-RU">
                <a:cs typeface="Times New Roman" pitchFamily="18" charset="0"/>
              </a:rPr>
              <a:t>λ</a:t>
            </a:r>
            <a:r>
              <a:rPr lang="ru-RU" altLang="ru-RU">
                <a:cs typeface="Times New Roman" pitchFamily="18" charset="0"/>
              </a:rPr>
              <a:t>, нм</a:t>
            </a:r>
            <a:endParaRPr lang="el-GR" altLang="ru-RU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4E389F-D54C-4A39-BCD9-00F483B57E90}" type="slidenum">
              <a:rPr lang="ru-RU" altLang="ru-RU" smtClean="0"/>
              <a:pPr/>
              <a:t>27</a:t>
            </a:fld>
            <a:endParaRPr lang="ru-RU" altLang="ru-RU" smtClean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81075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Элементы </a:t>
            </a:r>
            <a:r>
              <a:rPr lang="en-US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III </a:t>
            </a:r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подгруппы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836613"/>
            <a:ext cx="8713787" cy="56880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/>
              <a:t>В эту подгруппу входят 32 элемента: 17 РЗЭ, Ас и 14 актиноидов (РЗЭ: </a:t>
            </a:r>
            <a:r>
              <a:rPr lang="en-US" altLang="ru-RU" sz="2800" b="1" smtClean="0"/>
              <a:t>Sc, Y, La + </a:t>
            </a:r>
            <a:r>
              <a:rPr lang="ru-RU" altLang="ru-RU" sz="2800" b="1" smtClean="0"/>
              <a:t>14 лантаноидов).</a:t>
            </a:r>
            <a:endParaRPr lang="en-US" altLang="ru-RU" sz="28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12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altLang="ru-RU" sz="2800" b="1" smtClean="0"/>
              <a:t>La</a:t>
            </a:r>
            <a:r>
              <a:rPr lang="ru-RU" altLang="ru-RU" sz="2800" b="1" smtClean="0"/>
              <a:t> и Ас – предшественники </a:t>
            </a:r>
            <a:r>
              <a:rPr lang="en-US" altLang="ru-RU" sz="2800" b="1" smtClean="0"/>
              <a:t>Ln</a:t>
            </a:r>
            <a:r>
              <a:rPr lang="ru-RU" altLang="ru-RU" sz="2800" b="1" smtClean="0"/>
              <a:t>  и  </a:t>
            </a:r>
            <a:r>
              <a:rPr lang="en-US" altLang="ru-RU" sz="2800" b="1" smtClean="0"/>
              <a:t>An</a:t>
            </a:r>
            <a:endParaRPr lang="ru-RU" altLang="ru-RU" sz="28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ru-RU" altLang="ru-RU" sz="28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>
                <a:solidFill>
                  <a:srgbClr val="0000CC"/>
                </a:solidFill>
                <a:hlinkClick r:id="rId2" tooltip="Lanthanum"/>
              </a:rPr>
              <a:t>Лантаноиды</a:t>
            </a:r>
            <a:r>
              <a:rPr lang="ru-RU" altLang="ru-RU" sz="2800" b="1" smtClean="0">
                <a:solidFill>
                  <a:srgbClr val="0000CC"/>
                </a:solidFill>
              </a:rPr>
              <a:t> </a:t>
            </a:r>
            <a:r>
              <a:rPr lang="ru-RU" altLang="ru-RU" sz="2800" b="1" smtClean="0"/>
              <a:t>и сходные с ними элементы </a:t>
            </a:r>
            <a:r>
              <a:rPr lang="ru-RU" altLang="ru-RU" sz="2800" b="1" i="1" u="sng" smtClean="0">
                <a:hlinkClick r:id="rId3" tooltip="скандий"/>
              </a:rPr>
              <a:t>скандий</a:t>
            </a:r>
            <a:r>
              <a:rPr lang="ru-RU" altLang="ru-RU" sz="2800" b="1" i="1" smtClean="0"/>
              <a:t>, </a:t>
            </a:r>
            <a:r>
              <a:rPr lang="ru-RU" altLang="ru-RU" sz="2800" b="1" i="1" u="sng" smtClean="0">
                <a:hlinkClick r:id="rId4" tooltip="иттрий"/>
              </a:rPr>
              <a:t>иттрий</a:t>
            </a:r>
            <a:r>
              <a:rPr lang="ru-RU" altLang="ru-RU" sz="2800" b="1" smtClean="0"/>
              <a:t> и </a:t>
            </a:r>
            <a:r>
              <a:rPr lang="ru-RU" altLang="ru-RU" sz="2800" b="1" smtClean="0">
                <a:hlinkClick r:id="rId2" tooltip="Lanthanum"/>
              </a:rPr>
              <a:t>лантан</a:t>
            </a:r>
            <a:r>
              <a:rPr lang="ru-RU" altLang="ru-RU" sz="2800" b="1" smtClean="0"/>
              <a:t> образуют группу редкоземельных элементов (в литературе её обозначают сокращённо РЗЭ). Такое название объясняется тем, что все эти элементы встречаются редко и дают тугоплавкие, нерастворимые в воде окислы, по старинной терминологии, — «земли». Редкоземельные элементы входят в побочную подгруппу </a:t>
            </a:r>
            <a:r>
              <a:rPr lang="ru-RU" altLang="ru-RU" sz="2800" b="1" smtClean="0">
                <a:hlinkClick r:id="rId5" tooltip="Iodine"/>
              </a:rPr>
              <a:t>III</a:t>
            </a:r>
            <a:r>
              <a:rPr lang="ru-RU" altLang="ru-RU" sz="2800" b="1" smtClean="0"/>
              <a:t> группы периодической системы</a:t>
            </a:r>
            <a:r>
              <a:rPr lang="ru-RU" altLang="ru-RU" sz="2800" smtClean="0"/>
              <a:t> </a:t>
            </a:r>
            <a:endParaRPr lang="ru-RU" altLang="ru-RU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3B3166-E1BB-4B9A-B2B1-29E086D648D5}" type="slidenum">
              <a:rPr lang="ru-RU" altLang="ru-RU" smtClean="0"/>
              <a:pPr/>
              <a:t>28</a:t>
            </a:fld>
            <a:endParaRPr lang="ru-RU" altLang="ru-RU" smtClean="0"/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468313" y="646113"/>
            <a:ext cx="8280400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ru-RU" sz="2400" b="1">
                <a:hlinkClick r:id="rId2" tooltip="Lanthanum"/>
              </a:rPr>
              <a:t>Лантаноиды</a:t>
            </a:r>
            <a:r>
              <a:rPr lang="ru-RU" altLang="ru-RU" sz="2400"/>
              <a:t> весьма сходны между собой, что объясняется строением электронных оболочек их атомов: по мере увеличения заряда ядра структура двух внешних электронных оболочек не меняется, т.к. происходит заполнение электронами 3-й снаружи оболочки — глубоколежащего 4f-уровня. Максимально возможное число электронов на f-уровне равно 14, что определяет число элементов семейства </a:t>
            </a:r>
          </a:p>
          <a:p>
            <a:pPr algn="just"/>
            <a:endParaRPr lang="ru-RU" altLang="ru-RU" sz="2400" b="1"/>
          </a:p>
          <a:p>
            <a:pPr algn="just"/>
            <a:r>
              <a:rPr lang="ru-RU" altLang="ru-RU" sz="2400" b="1">
                <a:hlinkClick r:id="rId2" tooltip="Lanthanum"/>
              </a:rPr>
              <a:t>Лантаноиды</a:t>
            </a:r>
            <a:r>
              <a:rPr lang="ru-RU" altLang="ru-RU" sz="2400"/>
              <a:t> подразделяются на 2 подгруппы: </a:t>
            </a:r>
          </a:p>
          <a:p>
            <a:pPr algn="just"/>
            <a:r>
              <a:rPr lang="ru-RU" altLang="ru-RU" sz="2400"/>
              <a:t>1 – цериевую (</a:t>
            </a:r>
            <a:r>
              <a:rPr lang="en-US" altLang="ru-RU" sz="2400"/>
              <a:t>La + </a:t>
            </a:r>
            <a:r>
              <a:rPr lang="ru-RU" altLang="ru-RU" sz="2400">
                <a:hlinkClick r:id="rId3" tooltip="Cerium"/>
              </a:rPr>
              <a:t>церий</a:t>
            </a:r>
            <a:r>
              <a:rPr lang="ru-RU" altLang="ru-RU" sz="2400"/>
              <a:t> Се, </a:t>
            </a:r>
            <a:r>
              <a:rPr lang="ru-RU" altLang="ru-RU" sz="2400">
                <a:hlinkClick r:id="rId4" tooltip="Praseodymium"/>
              </a:rPr>
              <a:t>празеодим</a:t>
            </a:r>
            <a:r>
              <a:rPr lang="ru-RU" altLang="ru-RU" sz="2400"/>
              <a:t> </a:t>
            </a:r>
            <a:r>
              <a:rPr lang="ru-RU" altLang="ru-RU" sz="2400">
                <a:hlinkClick r:id="rId4" tooltip="Praseodymium"/>
              </a:rPr>
              <a:t>Pr</a:t>
            </a:r>
            <a:r>
              <a:rPr lang="ru-RU" altLang="ru-RU" sz="2400"/>
              <a:t>, неодим </a:t>
            </a:r>
            <a:r>
              <a:rPr lang="ru-RU" altLang="ru-RU" sz="2400">
                <a:hlinkClick r:id="rId5" tooltip="Neodymium"/>
              </a:rPr>
              <a:t>Nd</a:t>
            </a:r>
            <a:r>
              <a:rPr lang="ru-RU" altLang="ru-RU" sz="2400"/>
              <a:t>, </a:t>
            </a:r>
            <a:r>
              <a:rPr lang="ru-RU" altLang="ru-RU" sz="2400">
                <a:hlinkClick r:id="rId6" tooltip="Promethium"/>
              </a:rPr>
              <a:t>прометий Pm</a:t>
            </a:r>
            <a:r>
              <a:rPr lang="ru-RU" altLang="ru-RU" sz="2400"/>
              <a:t>, </a:t>
            </a:r>
            <a:r>
              <a:rPr lang="ru-RU" altLang="ru-RU" sz="2400">
                <a:hlinkClick r:id="rId7" tooltip="Samarium"/>
              </a:rPr>
              <a:t>самарий</a:t>
            </a:r>
            <a:r>
              <a:rPr lang="ru-RU" altLang="ru-RU" sz="2400"/>
              <a:t> </a:t>
            </a:r>
            <a:r>
              <a:rPr lang="ru-RU" altLang="ru-RU" sz="2400">
                <a:hlinkClick r:id="rId7" tooltip="Samarium"/>
              </a:rPr>
              <a:t>Sm</a:t>
            </a:r>
            <a:r>
              <a:rPr lang="ru-RU" altLang="ru-RU" sz="2400"/>
              <a:t>, </a:t>
            </a:r>
            <a:r>
              <a:rPr lang="ru-RU" altLang="ru-RU" sz="2400">
                <a:hlinkClick r:id="rId8" tooltip="Europium"/>
              </a:rPr>
              <a:t>европий</a:t>
            </a:r>
            <a:r>
              <a:rPr lang="ru-RU" altLang="ru-RU" sz="2400"/>
              <a:t> </a:t>
            </a:r>
            <a:r>
              <a:rPr lang="ru-RU" altLang="ru-RU" sz="2400">
                <a:hlinkClick r:id="rId8" tooltip="Europium"/>
              </a:rPr>
              <a:t>Eu</a:t>
            </a:r>
            <a:r>
              <a:rPr lang="ru-RU" altLang="ru-RU" sz="2400"/>
              <a:t>)</a:t>
            </a:r>
          </a:p>
          <a:p>
            <a:pPr algn="just"/>
            <a:r>
              <a:rPr lang="ru-RU" altLang="ru-RU" sz="2400"/>
              <a:t>2 - иттриевую (</a:t>
            </a:r>
            <a:r>
              <a:rPr lang="en-US" altLang="ru-RU" sz="2400"/>
              <a:t>Y + </a:t>
            </a:r>
            <a:r>
              <a:rPr lang="ru-RU" altLang="ru-RU" sz="2400">
                <a:hlinkClick r:id="rId9" tooltip="Gadolinium"/>
              </a:rPr>
              <a:t>гадолиний</a:t>
            </a:r>
            <a:r>
              <a:rPr lang="ru-RU" altLang="ru-RU" sz="2400"/>
              <a:t> </a:t>
            </a:r>
            <a:r>
              <a:rPr lang="ru-RU" altLang="ru-RU" sz="2400">
                <a:hlinkClick r:id="rId9" tooltip="Gadolinium"/>
              </a:rPr>
              <a:t>Gd</a:t>
            </a:r>
            <a:r>
              <a:rPr lang="ru-RU" altLang="ru-RU" sz="2400"/>
              <a:t>, </a:t>
            </a:r>
            <a:r>
              <a:rPr lang="ru-RU" altLang="ru-RU" sz="2400">
                <a:hlinkClick r:id="rId10" tooltip="Terbium"/>
              </a:rPr>
              <a:t>тербий</a:t>
            </a:r>
            <a:r>
              <a:rPr lang="ru-RU" altLang="ru-RU" sz="2400"/>
              <a:t> </a:t>
            </a:r>
            <a:r>
              <a:rPr lang="ru-RU" altLang="ru-RU" sz="2400">
                <a:hlinkClick r:id="rId10" tooltip="Terbium"/>
              </a:rPr>
              <a:t>Tb</a:t>
            </a:r>
            <a:r>
              <a:rPr lang="ru-RU" altLang="ru-RU" sz="2400"/>
              <a:t>, диспрозий </a:t>
            </a:r>
            <a:r>
              <a:rPr lang="ru-RU" altLang="ru-RU" sz="2400">
                <a:hlinkClick r:id="rId11" tooltip="Dysprosium"/>
              </a:rPr>
              <a:t>Dy</a:t>
            </a:r>
            <a:r>
              <a:rPr lang="ru-RU" altLang="ru-RU" sz="2400"/>
              <a:t>, </a:t>
            </a:r>
            <a:r>
              <a:rPr lang="ru-RU" altLang="ru-RU" sz="2400">
                <a:hlinkClick r:id="rId12" tooltip="Holmium"/>
              </a:rPr>
              <a:t>гольмий</a:t>
            </a:r>
            <a:r>
              <a:rPr lang="ru-RU" altLang="ru-RU" sz="2400"/>
              <a:t> Но, </a:t>
            </a:r>
            <a:r>
              <a:rPr lang="ru-RU" altLang="ru-RU" sz="2400">
                <a:hlinkClick r:id="rId13" tooltip="Erbium"/>
              </a:rPr>
              <a:t>эрбий</a:t>
            </a:r>
            <a:r>
              <a:rPr lang="ru-RU" altLang="ru-RU" sz="2400"/>
              <a:t> Ег,</a:t>
            </a:r>
            <a:r>
              <a:rPr lang="ru-RU" altLang="ru-RU" sz="2400">
                <a:hlinkClick r:id="rId14" tooltip="Thulium"/>
              </a:rPr>
              <a:t>тулий</a:t>
            </a:r>
            <a:r>
              <a:rPr lang="ru-RU" altLang="ru-RU" sz="2400"/>
              <a:t> </a:t>
            </a:r>
            <a:r>
              <a:rPr lang="ru-RU" altLang="ru-RU" sz="2400">
                <a:hlinkClick r:id="rId14" tooltip="Thulium"/>
              </a:rPr>
              <a:t>Tm</a:t>
            </a:r>
            <a:r>
              <a:rPr lang="ru-RU" altLang="ru-RU" sz="2400"/>
              <a:t>, </a:t>
            </a:r>
            <a:r>
              <a:rPr lang="ru-RU" altLang="ru-RU" sz="2400">
                <a:hlinkClick r:id="rId15" tooltip="Ytterbium"/>
              </a:rPr>
              <a:t>иттербий</a:t>
            </a:r>
            <a:r>
              <a:rPr lang="ru-RU" altLang="ru-RU" sz="2400"/>
              <a:t> </a:t>
            </a:r>
            <a:r>
              <a:rPr lang="ru-RU" altLang="ru-RU" sz="2400">
                <a:hlinkClick r:id="rId15" tooltip="Ytterbium"/>
              </a:rPr>
              <a:t>Yb</a:t>
            </a:r>
            <a:r>
              <a:rPr lang="ru-RU" altLang="ru-RU" sz="2400"/>
              <a:t>, </a:t>
            </a:r>
            <a:r>
              <a:rPr lang="ru-RU" altLang="ru-RU" sz="2400">
                <a:hlinkClick r:id="rId16" tooltip="Lutetium"/>
              </a:rPr>
              <a:t>лютеций</a:t>
            </a:r>
            <a:r>
              <a:rPr lang="ru-RU" altLang="ru-RU" sz="2400"/>
              <a:t> </a:t>
            </a:r>
            <a:r>
              <a:rPr lang="ru-RU" altLang="ru-RU" sz="2400">
                <a:hlinkClick r:id="rId16" tooltip="Lutetium"/>
              </a:rPr>
              <a:t>Lu</a:t>
            </a:r>
            <a:r>
              <a:rPr lang="ru-RU" altLang="ru-RU" sz="2400"/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509DE2E-888D-4E6F-8024-053FF8B48950}" type="slidenum">
              <a:rPr lang="ru-RU" altLang="ru-RU" smtClean="0"/>
              <a:pPr/>
              <a:t>29</a:t>
            </a:fld>
            <a:endParaRPr lang="ru-RU" altLang="ru-RU" smtClean="0"/>
          </a:p>
        </p:txBody>
      </p:sp>
      <p:sp>
        <p:nvSpPr>
          <p:cNvPr id="35843" name="Rectangle 4"/>
          <p:cNvSpPr>
            <a:spLocks noChangeArrowheads="1"/>
          </p:cNvSpPr>
          <p:nvPr/>
        </p:nvSpPr>
        <p:spPr bwMode="auto">
          <a:xfrm>
            <a:off x="0" y="4868863"/>
            <a:ext cx="6516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400" b="1"/>
              <a:t>Gd </a:t>
            </a:r>
            <a:r>
              <a:rPr lang="ru-RU" altLang="ru-RU" sz="2400" b="1"/>
              <a:t>и</a:t>
            </a:r>
            <a:r>
              <a:rPr lang="en-US" altLang="ru-RU" sz="2400" b="1"/>
              <a:t> Lu </a:t>
            </a:r>
            <a:r>
              <a:rPr lang="ru-RU" altLang="ru-RU" sz="2400" b="1"/>
              <a:t>в невозбужденном состоянии не являются </a:t>
            </a:r>
            <a:r>
              <a:rPr lang="en-US" altLang="ru-RU" sz="2400" b="1"/>
              <a:t>f-</a:t>
            </a:r>
            <a:r>
              <a:rPr lang="ru-RU" altLang="ru-RU" sz="2400" b="1"/>
              <a:t>элементами, т.к. следующий электрон занимает 5</a:t>
            </a:r>
            <a:r>
              <a:rPr lang="en-US" altLang="ru-RU" sz="2400" b="1"/>
              <a:t>d-</a:t>
            </a:r>
            <a:r>
              <a:rPr lang="ru-RU" altLang="ru-RU" sz="2400" b="1"/>
              <a:t>подуровень.</a:t>
            </a:r>
          </a:p>
        </p:txBody>
      </p:sp>
      <p:sp>
        <p:nvSpPr>
          <p:cNvPr id="35844" name="Text Box 5"/>
          <p:cNvSpPr txBox="1">
            <a:spLocks noChangeArrowheads="1"/>
          </p:cNvSpPr>
          <p:nvPr/>
        </p:nvSpPr>
        <p:spPr bwMode="auto">
          <a:xfrm>
            <a:off x="539750" y="1628775"/>
            <a:ext cx="2376488" cy="14271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ru-RU" sz="2000" baseline="-25000"/>
              <a:t>21</a:t>
            </a:r>
            <a:r>
              <a:rPr lang="en-US" altLang="ru-RU" sz="2000"/>
              <a:t>Sc 2s</a:t>
            </a:r>
            <a:r>
              <a:rPr lang="en-US" altLang="ru-RU" sz="2000" baseline="30000"/>
              <a:t>2</a:t>
            </a:r>
            <a:r>
              <a:rPr lang="en-US" altLang="ru-RU" sz="2000"/>
              <a:t>3p</a:t>
            </a:r>
            <a:r>
              <a:rPr lang="en-US" altLang="ru-RU" sz="2000" baseline="30000"/>
              <a:t>6</a:t>
            </a:r>
            <a:r>
              <a:rPr lang="en-US" altLang="ru-RU" sz="2000" u="sng"/>
              <a:t>3d</a:t>
            </a:r>
            <a:r>
              <a:rPr lang="en-US" altLang="ru-RU" sz="2000" u="sng" baseline="30000"/>
              <a:t>1</a:t>
            </a:r>
            <a:r>
              <a:rPr lang="en-US" altLang="ru-RU" sz="2000" u="sng"/>
              <a:t>4s</a:t>
            </a:r>
            <a:r>
              <a:rPr lang="en-US" altLang="ru-RU" sz="2000" u="sng" baseline="30000"/>
              <a:t>2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ru-RU" sz="2000" baseline="-25000">
                <a:solidFill>
                  <a:srgbClr val="A50021"/>
                </a:solidFill>
              </a:rPr>
              <a:t>39</a:t>
            </a:r>
            <a:r>
              <a:rPr lang="en-US" altLang="ru-RU" sz="2000">
                <a:solidFill>
                  <a:srgbClr val="A50021"/>
                </a:solidFill>
              </a:rPr>
              <a:t> Y  4s</a:t>
            </a:r>
            <a:r>
              <a:rPr lang="en-US" altLang="ru-RU" sz="2000" baseline="30000">
                <a:solidFill>
                  <a:srgbClr val="A50021"/>
                </a:solidFill>
              </a:rPr>
              <a:t>2</a:t>
            </a:r>
            <a:r>
              <a:rPr lang="en-US" altLang="ru-RU" sz="2000">
                <a:solidFill>
                  <a:srgbClr val="A50021"/>
                </a:solidFill>
              </a:rPr>
              <a:t>4p</a:t>
            </a:r>
            <a:r>
              <a:rPr lang="en-US" altLang="ru-RU" sz="2000" baseline="30000">
                <a:solidFill>
                  <a:srgbClr val="A50021"/>
                </a:solidFill>
              </a:rPr>
              <a:t>6</a:t>
            </a:r>
            <a:r>
              <a:rPr lang="en-US" altLang="ru-RU" sz="2000" u="sng">
                <a:solidFill>
                  <a:srgbClr val="A50021"/>
                </a:solidFill>
              </a:rPr>
              <a:t>4d</a:t>
            </a:r>
            <a:r>
              <a:rPr lang="en-US" altLang="ru-RU" sz="2000" u="sng" baseline="30000">
                <a:solidFill>
                  <a:srgbClr val="A50021"/>
                </a:solidFill>
              </a:rPr>
              <a:t>1</a:t>
            </a:r>
            <a:r>
              <a:rPr lang="en-US" altLang="ru-RU" sz="2000" u="sng">
                <a:solidFill>
                  <a:srgbClr val="A50021"/>
                </a:solidFill>
              </a:rPr>
              <a:t>5s</a:t>
            </a:r>
            <a:r>
              <a:rPr lang="en-US" altLang="ru-RU" sz="2000" u="sng" baseline="30000">
                <a:solidFill>
                  <a:srgbClr val="A50021"/>
                </a:solidFill>
              </a:rPr>
              <a:t>2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ru-RU" sz="2000" baseline="-25000">
                <a:solidFill>
                  <a:srgbClr val="0000CC"/>
                </a:solidFill>
              </a:rPr>
              <a:t>57 </a:t>
            </a:r>
            <a:r>
              <a:rPr lang="en-US" altLang="ru-RU" sz="2000">
                <a:solidFill>
                  <a:srgbClr val="0000CC"/>
                </a:solidFill>
              </a:rPr>
              <a:t>La 5s</a:t>
            </a:r>
            <a:r>
              <a:rPr lang="en-US" altLang="ru-RU" sz="2000" baseline="30000">
                <a:solidFill>
                  <a:srgbClr val="0000CC"/>
                </a:solidFill>
              </a:rPr>
              <a:t>2</a:t>
            </a:r>
            <a:r>
              <a:rPr lang="en-US" altLang="ru-RU" sz="2000">
                <a:solidFill>
                  <a:srgbClr val="0000CC"/>
                </a:solidFill>
              </a:rPr>
              <a:t>5p</a:t>
            </a:r>
            <a:r>
              <a:rPr lang="en-US" altLang="ru-RU" sz="2000" baseline="30000">
                <a:solidFill>
                  <a:srgbClr val="0000CC"/>
                </a:solidFill>
              </a:rPr>
              <a:t>6</a:t>
            </a:r>
            <a:r>
              <a:rPr lang="en-US" altLang="ru-RU" sz="2000" u="sng">
                <a:solidFill>
                  <a:srgbClr val="0000CC"/>
                </a:solidFill>
              </a:rPr>
              <a:t>5d</a:t>
            </a:r>
            <a:r>
              <a:rPr lang="en-US" altLang="ru-RU" sz="2000" u="sng" baseline="30000">
                <a:solidFill>
                  <a:srgbClr val="0000CC"/>
                </a:solidFill>
              </a:rPr>
              <a:t>1</a:t>
            </a:r>
            <a:r>
              <a:rPr lang="en-US" altLang="ru-RU" sz="2000" u="sng">
                <a:solidFill>
                  <a:srgbClr val="0000CC"/>
                </a:solidFill>
              </a:rPr>
              <a:t>6s</a:t>
            </a:r>
            <a:r>
              <a:rPr lang="en-US" altLang="ru-RU" sz="2000" u="sng" baseline="30000">
                <a:solidFill>
                  <a:srgbClr val="0000CC"/>
                </a:solidFill>
              </a:rPr>
              <a:t>2</a:t>
            </a:r>
            <a:endParaRPr lang="ru-RU" altLang="ru-RU" sz="2000" baseline="30000">
              <a:solidFill>
                <a:srgbClr val="0000CC"/>
              </a:solidFill>
            </a:endParaRPr>
          </a:p>
        </p:txBody>
      </p:sp>
      <p:sp>
        <p:nvSpPr>
          <p:cNvPr id="35845" name="Text Box 6"/>
          <p:cNvSpPr txBox="1">
            <a:spLocks noChangeArrowheads="1"/>
          </p:cNvSpPr>
          <p:nvPr/>
        </p:nvSpPr>
        <p:spPr bwMode="auto">
          <a:xfrm>
            <a:off x="3419475" y="1628775"/>
            <a:ext cx="2736850" cy="28892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ru-RU" sz="2000" baseline="-25000"/>
              <a:t>58</a:t>
            </a:r>
            <a:r>
              <a:rPr lang="en-US" altLang="ru-RU" sz="2000"/>
              <a:t>Ce 5s</a:t>
            </a:r>
            <a:r>
              <a:rPr lang="en-US" altLang="ru-RU" sz="2000" baseline="30000"/>
              <a:t>2</a:t>
            </a:r>
            <a:r>
              <a:rPr lang="en-US" altLang="ru-RU" sz="2000"/>
              <a:t>5p</a:t>
            </a:r>
            <a:r>
              <a:rPr lang="en-US" altLang="ru-RU" sz="2000" baseline="30000"/>
              <a:t>6</a:t>
            </a:r>
            <a:r>
              <a:rPr lang="en-US" altLang="ru-RU" sz="2000" u="sng"/>
              <a:t>4f</a:t>
            </a:r>
            <a:r>
              <a:rPr lang="en-US" altLang="ru-RU" sz="2000" u="sng" baseline="30000"/>
              <a:t>1</a:t>
            </a:r>
            <a:r>
              <a:rPr lang="en-US" altLang="ru-RU" sz="2000"/>
              <a:t>5d</a:t>
            </a:r>
            <a:r>
              <a:rPr lang="en-US" altLang="ru-RU" sz="2000" baseline="30000"/>
              <a:t>1</a:t>
            </a:r>
            <a:r>
              <a:rPr lang="en-US" altLang="ru-RU" sz="2000"/>
              <a:t>6s</a:t>
            </a:r>
            <a:r>
              <a:rPr lang="en-US" altLang="ru-RU" sz="2000" baseline="30000"/>
              <a:t>2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ru-RU" sz="2000" baseline="-25000"/>
              <a:t>59</a:t>
            </a:r>
            <a:r>
              <a:rPr lang="en-US" altLang="ru-RU" sz="2000"/>
              <a:t> Pr  4f</a:t>
            </a:r>
            <a:r>
              <a:rPr lang="en-US" altLang="ru-RU" sz="2000" baseline="30000"/>
              <a:t>3</a:t>
            </a:r>
            <a:endParaRPr lang="en-US" altLang="ru-RU" sz="2000" u="sng" baseline="30000"/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ru-RU" sz="2000" baseline="-25000"/>
              <a:t>60 </a:t>
            </a:r>
            <a:r>
              <a:rPr lang="en-US" altLang="ru-RU" sz="2000"/>
              <a:t>Nd 4f</a:t>
            </a:r>
            <a:r>
              <a:rPr lang="en-US" altLang="ru-RU" sz="2000" baseline="30000"/>
              <a:t>4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ru-RU" sz="2000" baseline="-25000"/>
              <a:t>61</a:t>
            </a:r>
            <a:r>
              <a:rPr lang="en-US" altLang="ru-RU" sz="2000"/>
              <a:t> Pm 4f</a:t>
            </a:r>
            <a:r>
              <a:rPr lang="en-US" altLang="ru-RU" sz="2000" baseline="30000"/>
              <a:t>5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ru-RU" sz="2000" baseline="-25000"/>
              <a:t>62</a:t>
            </a:r>
            <a:r>
              <a:rPr lang="en-US" altLang="ru-RU" sz="2000"/>
              <a:t> Sm 4f</a:t>
            </a:r>
            <a:r>
              <a:rPr lang="en-US" altLang="ru-RU" sz="2000" baseline="30000"/>
              <a:t>6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ru-RU" sz="2000" baseline="-25000"/>
              <a:t>63</a:t>
            </a:r>
            <a:r>
              <a:rPr lang="en-US" altLang="ru-RU" sz="2000"/>
              <a:t> Eu 4f</a:t>
            </a:r>
            <a:r>
              <a:rPr lang="en-US" altLang="ru-RU" sz="2000" baseline="30000"/>
              <a:t>7</a:t>
            </a:r>
            <a:endParaRPr lang="ru-RU" altLang="ru-RU" sz="2000"/>
          </a:p>
        </p:txBody>
      </p:sp>
      <p:sp>
        <p:nvSpPr>
          <p:cNvPr id="35846" name="Text Box 7"/>
          <p:cNvSpPr txBox="1">
            <a:spLocks noChangeArrowheads="1"/>
          </p:cNvSpPr>
          <p:nvPr/>
        </p:nvSpPr>
        <p:spPr bwMode="auto">
          <a:xfrm>
            <a:off x="6516688" y="1628775"/>
            <a:ext cx="2376487" cy="43592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>
                <a:solidFill>
                  <a:srgbClr val="FF0000"/>
                </a:solidFill>
              </a:rPr>
              <a:t>64</a:t>
            </a:r>
            <a:r>
              <a:rPr lang="en-US" altLang="ru-RU" sz="2000">
                <a:solidFill>
                  <a:srgbClr val="FF0000"/>
                </a:solidFill>
              </a:rPr>
              <a:t>Gd 4f</a:t>
            </a:r>
            <a:r>
              <a:rPr lang="en-US" altLang="ru-RU" sz="2000" baseline="30000">
                <a:solidFill>
                  <a:srgbClr val="FF0000"/>
                </a:solidFill>
              </a:rPr>
              <a:t>7</a:t>
            </a:r>
            <a:r>
              <a:rPr lang="en-US" altLang="ru-RU" sz="2000">
                <a:solidFill>
                  <a:srgbClr val="FF0000"/>
                </a:solidFill>
              </a:rPr>
              <a:t>5d</a:t>
            </a:r>
            <a:r>
              <a:rPr lang="en-US" altLang="ru-RU" sz="2000" baseline="30000">
                <a:solidFill>
                  <a:srgbClr val="FF0000"/>
                </a:solidFill>
              </a:rPr>
              <a:t>1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65</a:t>
            </a:r>
            <a:r>
              <a:rPr lang="en-US" altLang="ru-RU" sz="2000"/>
              <a:t> Tb  4f</a:t>
            </a:r>
            <a:r>
              <a:rPr lang="en-US" altLang="ru-RU" sz="2000" baseline="30000"/>
              <a:t>9</a:t>
            </a:r>
            <a:r>
              <a:rPr lang="en-US" altLang="ru-RU" sz="2000"/>
              <a:t>5d</a:t>
            </a:r>
            <a:r>
              <a:rPr lang="en-US" altLang="ru-RU" sz="2000" baseline="30000"/>
              <a:t>0</a:t>
            </a:r>
            <a:endParaRPr lang="en-US" altLang="ru-RU" sz="2000" u="sng" baseline="30000"/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66 </a:t>
            </a:r>
            <a:r>
              <a:rPr lang="en-US" altLang="ru-RU" sz="2000"/>
              <a:t>Dy 4f</a:t>
            </a:r>
            <a:r>
              <a:rPr lang="en-US" altLang="ru-RU" sz="2000" baseline="30000"/>
              <a:t>10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67</a:t>
            </a:r>
            <a:r>
              <a:rPr lang="en-US" altLang="ru-RU" sz="2000"/>
              <a:t> Ho 4f</a:t>
            </a:r>
            <a:r>
              <a:rPr lang="en-US" altLang="ru-RU" sz="2000" baseline="30000"/>
              <a:t>11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68 </a:t>
            </a:r>
            <a:r>
              <a:rPr lang="en-US" altLang="ru-RU" sz="2000"/>
              <a:t>Er 4f</a:t>
            </a:r>
            <a:r>
              <a:rPr lang="en-US" altLang="ru-RU" sz="2000" baseline="30000"/>
              <a:t>12</a:t>
            </a:r>
            <a:endParaRPr lang="en-US" altLang="ru-RU" sz="2000" baseline="-25000"/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69 </a:t>
            </a:r>
            <a:r>
              <a:rPr lang="en-US" altLang="ru-RU" sz="2000"/>
              <a:t>Tm 4f</a:t>
            </a:r>
            <a:r>
              <a:rPr lang="en-US" altLang="ru-RU" sz="2000" baseline="30000"/>
              <a:t>13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70</a:t>
            </a:r>
            <a:r>
              <a:rPr lang="en-US" altLang="ru-RU" sz="2000"/>
              <a:t> Yb 4f</a:t>
            </a:r>
            <a:r>
              <a:rPr lang="en-US" altLang="ru-RU" sz="2000" baseline="30000"/>
              <a:t>14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>
                <a:solidFill>
                  <a:srgbClr val="FF0000"/>
                </a:solidFill>
              </a:rPr>
              <a:t>71 </a:t>
            </a:r>
            <a:r>
              <a:rPr lang="en-US" altLang="ru-RU" sz="2000">
                <a:solidFill>
                  <a:srgbClr val="FF0000"/>
                </a:solidFill>
              </a:rPr>
              <a:t>Lu 4f</a:t>
            </a:r>
            <a:r>
              <a:rPr lang="en-US" altLang="ru-RU" sz="2000" baseline="30000">
                <a:solidFill>
                  <a:srgbClr val="FF0000"/>
                </a:solidFill>
              </a:rPr>
              <a:t>14</a:t>
            </a:r>
            <a:r>
              <a:rPr lang="en-US" altLang="ru-RU" sz="2000">
                <a:solidFill>
                  <a:srgbClr val="FF0000"/>
                </a:solidFill>
              </a:rPr>
              <a:t>5d</a:t>
            </a:r>
            <a:r>
              <a:rPr lang="en-US" altLang="ru-RU" sz="2000" baseline="30000">
                <a:solidFill>
                  <a:srgbClr val="FF0000"/>
                </a:solidFill>
              </a:rPr>
              <a:t>1</a:t>
            </a:r>
            <a:endParaRPr lang="ru-RU" altLang="ru-RU" sz="2000" baseline="30000">
              <a:solidFill>
                <a:srgbClr val="FF0000"/>
              </a:solidFill>
            </a:endParaRPr>
          </a:p>
        </p:txBody>
      </p:sp>
      <p:sp>
        <p:nvSpPr>
          <p:cNvPr id="35847" name="Rectangle 8"/>
          <p:cNvSpPr>
            <a:spLocks noChangeArrowheads="1"/>
          </p:cNvSpPr>
          <p:nvPr/>
        </p:nvSpPr>
        <p:spPr bwMode="auto">
          <a:xfrm>
            <a:off x="3203575" y="0"/>
            <a:ext cx="33940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 b="1">
                <a:hlinkClick r:id="rId2" tooltip="Lanthanum"/>
              </a:rPr>
              <a:t>Лантаноиды</a:t>
            </a:r>
            <a:r>
              <a:rPr lang="en-US" altLang="ru-RU" sz="3200" b="1"/>
              <a:t> (Ln)</a:t>
            </a:r>
            <a:endParaRPr lang="ru-RU" altLang="ru-RU" sz="3200" b="1"/>
          </a:p>
        </p:txBody>
      </p:sp>
      <p:sp>
        <p:nvSpPr>
          <p:cNvPr id="35848" name="Text Box 9"/>
          <p:cNvSpPr txBox="1">
            <a:spLocks noChangeArrowheads="1"/>
          </p:cNvSpPr>
          <p:nvPr/>
        </p:nvSpPr>
        <p:spPr bwMode="auto">
          <a:xfrm>
            <a:off x="611188" y="908050"/>
            <a:ext cx="21605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/>
              <a:t>Подгруппа Скандия</a:t>
            </a:r>
          </a:p>
        </p:txBody>
      </p:sp>
      <p:sp>
        <p:nvSpPr>
          <p:cNvPr id="35849" name="Text Box 10"/>
          <p:cNvSpPr txBox="1">
            <a:spLocks noChangeArrowheads="1"/>
          </p:cNvSpPr>
          <p:nvPr/>
        </p:nvSpPr>
        <p:spPr bwMode="auto">
          <a:xfrm>
            <a:off x="3708400" y="908050"/>
            <a:ext cx="2160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0000CC"/>
                </a:solidFill>
              </a:rPr>
              <a:t>Подгруппа          Церия</a:t>
            </a:r>
          </a:p>
        </p:txBody>
      </p:sp>
      <p:sp>
        <p:nvSpPr>
          <p:cNvPr id="35850" name="Text Box 11"/>
          <p:cNvSpPr txBox="1">
            <a:spLocks noChangeArrowheads="1"/>
          </p:cNvSpPr>
          <p:nvPr/>
        </p:nvSpPr>
        <p:spPr bwMode="auto">
          <a:xfrm>
            <a:off x="6588125" y="908050"/>
            <a:ext cx="21605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A50021"/>
                </a:solidFill>
              </a:rPr>
              <a:t>Подгруппа          Иттрия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85EC4A-3C3E-428F-A148-AE37F2C85FAB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820150" cy="6477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Нахождение металлов в природе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025" y="981075"/>
            <a:ext cx="9036050" cy="554355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Металлы с высоким ПИ находятся как в виде соединений, так и в свободном состоянии (</a:t>
            </a:r>
            <a:r>
              <a:rPr lang="en-US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Au).</a:t>
            </a:r>
            <a:r>
              <a:rPr lang="ru-RU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Активные металлы только в виде мало растворимых соединений, устойчивых к выветриванию.</a:t>
            </a:r>
            <a:endParaRPr lang="en-US" sz="26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  <a:defRPr/>
            </a:pPr>
            <a:endParaRPr lang="ru-RU" sz="10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ru-RU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Металлы </a:t>
            </a:r>
            <a:r>
              <a:rPr lang="en-US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ru-RU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и </a:t>
            </a:r>
            <a:r>
              <a:rPr lang="en-US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</a:t>
            </a:r>
            <a:r>
              <a:rPr lang="ru-RU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групп ПС в виде солей (но не оксидов).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en-US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Ti, Mn, Cr, Fe, Cu, Zr, Th, Al </a:t>
            </a:r>
            <a:r>
              <a:rPr lang="ru-RU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– в виде оксидов, т.к. они не растворимы в воде и не взаимодействуют с углекислым газом.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en-US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Hg, Cd, Zn, Sn, Sb, Bi, Ni, Co, Fe – </a:t>
            </a:r>
            <a:r>
              <a:rPr lang="ru-RU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 виде сульфидов. </a:t>
            </a:r>
            <a:endParaRPr lang="en-US" sz="26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  <a:defRPr/>
            </a:pPr>
            <a:endParaRPr lang="ru-RU" sz="26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Руды представляют в основном смеси минералов или сложных химических соединений.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2D781FE-AFB6-4603-81EC-8BE0342775F2}" type="slidenum">
              <a:rPr lang="ru-RU" altLang="ru-RU" smtClean="0"/>
              <a:pPr/>
              <a:t>30</a:t>
            </a:fld>
            <a:endParaRPr lang="ru-RU" altLang="ru-RU" smtClean="0"/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0" y="585152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b="1"/>
              <a:t>В семействе </a:t>
            </a:r>
            <a:r>
              <a:rPr lang="en-US" altLang="ru-RU" sz="2000" b="1"/>
              <a:t>An </a:t>
            </a:r>
            <a:r>
              <a:rPr lang="ru-RU" altLang="ru-RU" sz="2000" b="1"/>
              <a:t>формальный подход требует не распространять понятие «</a:t>
            </a:r>
            <a:r>
              <a:rPr lang="en-US" altLang="ru-RU" sz="2000" b="1"/>
              <a:t>f-</a:t>
            </a:r>
            <a:r>
              <a:rPr lang="ru-RU" altLang="ru-RU" sz="2000" b="1"/>
              <a:t>элемент» на </a:t>
            </a:r>
            <a:r>
              <a:rPr lang="en-US" altLang="ru-RU" sz="2000" b="1"/>
              <a:t>Th </a:t>
            </a:r>
            <a:r>
              <a:rPr lang="ru-RU" altLang="ru-RU" sz="2000" b="1"/>
              <a:t>и </a:t>
            </a:r>
            <a:r>
              <a:rPr lang="en-US" altLang="ru-RU" sz="2000" b="1"/>
              <a:t>Lr</a:t>
            </a:r>
            <a:r>
              <a:rPr lang="ru-RU" altLang="ru-RU" sz="2000" b="1"/>
              <a:t>, в атомах которых застраивается </a:t>
            </a:r>
            <a:r>
              <a:rPr lang="en-US" altLang="ru-RU" sz="2000" b="1"/>
              <a:t>d-</a:t>
            </a:r>
            <a:r>
              <a:rPr lang="ru-RU" altLang="ru-RU" sz="2000" b="1"/>
              <a:t>подуровень.</a:t>
            </a:r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0" y="5300663"/>
            <a:ext cx="9144000" cy="48577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b="1"/>
              <a:t>3  - элементы, следующие за ураном, называют </a:t>
            </a:r>
            <a:r>
              <a:rPr lang="ru-RU" altLang="ru-RU" sz="2400" b="1"/>
              <a:t>трансурановыми</a:t>
            </a:r>
            <a:r>
              <a:rPr lang="ru-RU" altLang="ru-RU" sz="2000" b="1"/>
              <a:t>.</a:t>
            </a:r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3563938" y="0"/>
            <a:ext cx="28527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800" b="1" u="sng"/>
              <a:t>Актиноиды (</a:t>
            </a:r>
            <a:r>
              <a:rPr lang="en-US" altLang="ru-RU" sz="2800" b="1" u="sng"/>
              <a:t>An)</a:t>
            </a:r>
            <a:endParaRPr lang="ru-RU" altLang="ru-RU" sz="2800" b="1" u="sng"/>
          </a:p>
        </p:txBody>
      </p:sp>
      <p:sp>
        <p:nvSpPr>
          <p:cNvPr id="36870" name="Text Box 5"/>
          <p:cNvSpPr txBox="1">
            <a:spLocks noChangeArrowheads="1"/>
          </p:cNvSpPr>
          <p:nvPr/>
        </p:nvSpPr>
        <p:spPr bwMode="auto">
          <a:xfrm>
            <a:off x="250825" y="765175"/>
            <a:ext cx="4105275" cy="43592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>
                <a:solidFill>
                  <a:srgbClr val="FF0000"/>
                </a:solidFill>
              </a:rPr>
              <a:t>89</a:t>
            </a:r>
            <a:r>
              <a:rPr lang="en-US" altLang="ru-RU" sz="2000">
                <a:solidFill>
                  <a:srgbClr val="FF0000"/>
                </a:solidFill>
              </a:rPr>
              <a:t>Ac 6d</a:t>
            </a:r>
            <a:r>
              <a:rPr lang="en-US" altLang="ru-RU" sz="2000" baseline="30000">
                <a:solidFill>
                  <a:srgbClr val="FF0000"/>
                </a:solidFill>
              </a:rPr>
              <a:t>1</a:t>
            </a:r>
            <a:r>
              <a:rPr lang="en-US" altLang="ru-RU" sz="2000">
                <a:solidFill>
                  <a:srgbClr val="FF0000"/>
                </a:solidFill>
              </a:rPr>
              <a:t>7s</a:t>
            </a:r>
            <a:r>
              <a:rPr lang="en-US" altLang="ru-RU" sz="2000" baseline="30000">
                <a:solidFill>
                  <a:srgbClr val="FF0000"/>
                </a:solidFill>
              </a:rPr>
              <a:t>2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>
                <a:solidFill>
                  <a:srgbClr val="FF0000"/>
                </a:solidFill>
              </a:rPr>
              <a:t>90</a:t>
            </a:r>
            <a:r>
              <a:rPr lang="en-US" altLang="ru-RU" sz="2000">
                <a:solidFill>
                  <a:srgbClr val="FF0000"/>
                </a:solidFill>
              </a:rPr>
              <a:t> Th 6d</a:t>
            </a:r>
            <a:r>
              <a:rPr lang="en-US" altLang="ru-RU" sz="2000" baseline="30000">
                <a:solidFill>
                  <a:srgbClr val="FF0000"/>
                </a:solidFill>
              </a:rPr>
              <a:t>2</a:t>
            </a:r>
            <a:r>
              <a:rPr lang="en-US" altLang="ru-RU" sz="2000">
                <a:solidFill>
                  <a:srgbClr val="FF0000"/>
                </a:solidFill>
              </a:rPr>
              <a:t>7s</a:t>
            </a:r>
            <a:r>
              <a:rPr lang="en-US" altLang="ru-RU" sz="2000" baseline="30000">
                <a:solidFill>
                  <a:srgbClr val="FF0000"/>
                </a:solidFill>
              </a:rPr>
              <a:t>2</a:t>
            </a:r>
            <a:endParaRPr lang="en-US" altLang="ru-RU" sz="2000" u="sng" baseline="3000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91 </a:t>
            </a:r>
            <a:r>
              <a:rPr lang="en-US" altLang="ru-RU" sz="2000"/>
              <a:t>Dy 5f</a:t>
            </a:r>
            <a:r>
              <a:rPr lang="ru-RU" altLang="ru-RU" sz="2000" baseline="30000"/>
              <a:t>2</a:t>
            </a:r>
            <a:r>
              <a:rPr lang="en-US" altLang="ru-RU" sz="2000"/>
              <a:t>6d</a:t>
            </a:r>
            <a:r>
              <a:rPr lang="en-US" altLang="ru-RU" sz="2000" baseline="30000"/>
              <a:t>1</a:t>
            </a:r>
            <a:r>
              <a:rPr lang="en-US" altLang="ru-RU" sz="2000"/>
              <a:t>7s</a:t>
            </a:r>
            <a:r>
              <a:rPr lang="en-US" altLang="ru-RU" sz="2000" baseline="30000"/>
              <a:t>2 </a:t>
            </a:r>
            <a:r>
              <a:rPr lang="ru-RU" altLang="ru-RU" sz="2000"/>
              <a:t> или </a:t>
            </a:r>
            <a:r>
              <a:rPr lang="en-US" altLang="ru-RU" sz="2000"/>
              <a:t>5f</a:t>
            </a:r>
            <a:r>
              <a:rPr lang="en-US" altLang="ru-RU" sz="2000" baseline="30000"/>
              <a:t>1</a:t>
            </a:r>
            <a:r>
              <a:rPr lang="en-US" altLang="ru-RU" sz="2000"/>
              <a:t>6d</a:t>
            </a:r>
            <a:r>
              <a:rPr lang="ru-RU" altLang="ru-RU" sz="2000" baseline="30000"/>
              <a:t>2</a:t>
            </a:r>
            <a:r>
              <a:rPr lang="en-US" altLang="ru-RU" sz="2000"/>
              <a:t>7s</a:t>
            </a:r>
            <a:r>
              <a:rPr lang="en-US" altLang="ru-RU" sz="2000" baseline="30000"/>
              <a:t>2</a:t>
            </a:r>
            <a:endParaRPr lang="en-US" altLang="ru-RU" sz="2000"/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ru-RU" altLang="ru-RU" sz="2000" baseline="-25000"/>
              <a:t>92</a:t>
            </a:r>
            <a:r>
              <a:rPr lang="en-US" altLang="ru-RU" sz="2000"/>
              <a:t> U  5f</a:t>
            </a:r>
            <a:r>
              <a:rPr lang="en-US" altLang="ru-RU" sz="2000" baseline="30000"/>
              <a:t>4</a:t>
            </a:r>
            <a:r>
              <a:rPr lang="en-US" altLang="ru-RU" sz="2000"/>
              <a:t>7s</a:t>
            </a:r>
            <a:r>
              <a:rPr lang="en-US" altLang="ru-RU" sz="2000" baseline="30000"/>
              <a:t>2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93 </a:t>
            </a:r>
            <a:r>
              <a:rPr lang="en-US" altLang="ru-RU" sz="2000"/>
              <a:t>Np 5f</a:t>
            </a:r>
            <a:r>
              <a:rPr lang="en-US" altLang="ru-RU" sz="2000" baseline="30000"/>
              <a:t>5</a:t>
            </a:r>
            <a:r>
              <a:rPr lang="en-US" altLang="ru-RU" sz="2000"/>
              <a:t>7s</a:t>
            </a:r>
            <a:r>
              <a:rPr lang="en-US" altLang="ru-RU" sz="2000" baseline="30000"/>
              <a:t>2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94 </a:t>
            </a:r>
            <a:r>
              <a:rPr lang="en-US" altLang="ru-RU" sz="2000"/>
              <a:t>Pu </a:t>
            </a:r>
            <a:r>
              <a:rPr lang="en-US" altLang="ru-RU"/>
              <a:t>5f</a:t>
            </a:r>
            <a:r>
              <a:rPr lang="en-US" altLang="ru-RU" baseline="30000"/>
              <a:t>6</a:t>
            </a:r>
            <a:r>
              <a:rPr lang="en-US" altLang="ru-RU"/>
              <a:t>7s</a:t>
            </a:r>
            <a:r>
              <a:rPr lang="en-US" altLang="ru-RU" baseline="30000"/>
              <a:t>2</a:t>
            </a:r>
            <a:r>
              <a:rPr lang="en-US" altLang="ru-RU"/>
              <a:t> 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95</a:t>
            </a:r>
            <a:r>
              <a:rPr lang="en-US" altLang="ru-RU" sz="2000"/>
              <a:t> Am </a:t>
            </a:r>
            <a:r>
              <a:rPr lang="en-US" altLang="ru-RU"/>
              <a:t>5f</a:t>
            </a:r>
            <a:r>
              <a:rPr lang="en-US" altLang="ru-RU" baseline="30000"/>
              <a:t>7</a:t>
            </a:r>
            <a:r>
              <a:rPr lang="en-US" altLang="ru-RU"/>
              <a:t>7s</a:t>
            </a:r>
            <a:r>
              <a:rPr lang="en-US" altLang="ru-RU" baseline="30000"/>
              <a:t>2</a:t>
            </a:r>
            <a:r>
              <a:rPr lang="en-US" altLang="ru-RU"/>
              <a:t> </a:t>
            </a:r>
            <a:endParaRPr lang="en-US" altLang="ru-RU" sz="2000" baseline="30000"/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96 </a:t>
            </a:r>
            <a:r>
              <a:rPr lang="en-US" altLang="ru-RU" sz="2000"/>
              <a:t>Cm 5f</a:t>
            </a:r>
            <a:r>
              <a:rPr lang="en-US" altLang="ru-RU" sz="2000" baseline="30000"/>
              <a:t>7</a:t>
            </a:r>
            <a:r>
              <a:rPr lang="en-US" altLang="ru-RU" sz="2000"/>
              <a:t>6d</a:t>
            </a:r>
            <a:r>
              <a:rPr lang="en-US" altLang="ru-RU" sz="2000" baseline="30000"/>
              <a:t>1</a:t>
            </a:r>
            <a:r>
              <a:rPr lang="en-US" altLang="ru-RU" sz="2000"/>
              <a:t>7s</a:t>
            </a:r>
            <a:r>
              <a:rPr lang="en-US" altLang="ru-RU" sz="2000" baseline="30000"/>
              <a:t>2</a:t>
            </a:r>
            <a:endParaRPr lang="ru-RU" altLang="ru-RU" sz="2000" baseline="30000"/>
          </a:p>
        </p:txBody>
      </p:sp>
      <p:sp>
        <p:nvSpPr>
          <p:cNvPr id="36871" name="Text Box 6"/>
          <p:cNvSpPr txBox="1">
            <a:spLocks noChangeArrowheads="1"/>
          </p:cNvSpPr>
          <p:nvPr/>
        </p:nvSpPr>
        <p:spPr bwMode="auto">
          <a:xfrm>
            <a:off x="5003800" y="981075"/>
            <a:ext cx="3817938" cy="3810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97 </a:t>
            </a:r>
            <a:r>
              <a:rPr lang="en-US" altLang="ru-RU" sz="2000"/>
              <a:t>Bk 5f</a:t>
            </a:r>
            <a:r>
              <a:rPr lang="en-US" altLang="ru-RU" sz="2000" baseline="30000"/>
              <a:t>9</a:t>
            </a:r>
            <a:r>
              <a:rPr lang="en-US" altLang="ru-RU" sz="2000"/>
              <a:t>7s</a:t>
            </a:r>
            <a:r>
              <a:rPr lang="en-US" altLang="ru-RU" sz="2000" baseline="30000"/>
              <a:t>2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98</a:t>
            </a:r>
            <a:r>
              <a:rPr lang="en-US" altLang="ru-RU" sz="2000"/>
              <a:t> Cf 5f</a:t>
            </a:r>
            <a:r>
              <a:rPr lang="en-US" altLang="ru-RU" sz="2000" baseline="30000"/>
              <a:t>10</a:t>
            </a:r>
            <a:r>
              <a:rPr lang="en-US" altLang="ru-RU" sz="2000"/>
              <a:t>7s</a:t>
            </a:r>
            <a:r>
              <a:rPr lang="en-US" altLang="ru-RU" sz="2000" baseline="30000"/>
              <a:t>2</a:t>
            </a:r>
            <a:endParaRPr lang="en-US" altLang="ru-RU" sz="2000" u="sng" baseline="30000"/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99 </a:t>
            </a:r>
            <a:r>
              <a:rPr lang="en-US" altLang="ru-RU" sz="2000"/>
              <a:t>Es 5f</a:t>
            </a:r>
            <a:r>
              <a:rPr lang="en-US" altLang="ru-RU" sz="2000" baseline="30000"/>
              <a:t>11</a:t>
            </a:r>
            <a:r>
              <a:rPr lang="en-US" altLang="ru-RU" sz="2000"/>
              <a:t>7s</a:t>
            </a:r>
            <a:r>
              <a:rPr lang="en-US" altLang="ru-RU" sz="2000" baseline="30000"/>
              <a:t>2</a:t>
            </a:r>
            <a:endParaRPr lang="en-US" altLang="ru-RU" sz="2000"/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100</a:t>
            </a:r>
            <a:r>
              <a:rPr lang="en-US" altLang="ru-RU" sz="2000"/>
              <a:t> Fm  5f</a:t>
            </a:r>
            <a:r>
              <a:rPr lang="en-US" altLang="ru-RU" sz="2000" baseline="30000"/>
              <a:t>12</a:t>
            </a:r>
            <a:r>
              <a:rPr lang="en-US" altLang="ru-RU" sz="2000"/>
              <a:t>7s</a:t>
            </a:r>
            <a:r>
              <a:rPr lang="en-US" altLang="ru-RU" sz="2000" baseline="30000"/>
              <a:t>2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101 </a:t>
            </a:r>
            <a:r>
              <a:rPr lang="en-US" altLang="ru-RU" sz="2000"/>
              <a:t>Md 5f</a:t>
            </a:r>
            <a:r>
              <a:rPr lang="en-US" altLang="ru-RU" sz="2000" baseline="30000"/>
              <a:t>13</a:t>
            </a:r>
            <a:r>
              <a:rPr lang="en-US" altLang="ru-RU" sz="2000"/>
              <a:t>7s</a:t>
            </a:r>
            <a:r>
              <a:rPr lang="en-US" altLang="ru-RU" sz="2000" baseline="30000"/>
              <a:t>2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/>
              <a:t>102 </a:t>
            </a:r>
            <a:r>
              <a:rPr lang="en-US" altLang="ru-RU" sz="2000"/>
              <a:t>No </a:t>
            </a:r>
            <a:r>
              <a:rPr lang="en-US" altLang="ru-RU"/>
              <a:t>5f</a:t>
            </a:r>
            <a:r>
              <a:rPr lang="en-US" altLang="ru-RU" baseline="30000"/>
              <a:t>14</a:t>
            </a:r>
            <a:r>
              <a:rPr lang="en-US" altLang="ru-RU"/>
              <a:t>7s</a:t>
            </a:r>
            <a:r>
              <a:rPr lang="en-US" altLang="ru-RU" baseline="30000"/>
              <a:t>2</a:t>
            </a:r>
            <a:r>
              <a:rPr lang="en-US" altLang="ru-RU"/>
              <a:t> 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ru-RU" sz="2000" baseline="-25000">
                <a:solidFill>
                  <a:srgbClr val="FF0000"/>
                </a:solidFill>
              </a:rPr>
              <a:t>103</a:t>
            </a:r>
            <a:r>
              <a:rPr lang="en-US" altLang="ru-RU" sz="2000">
                <a:solidFill>
                  <a:srgbClr val="FF0000"/>
                </a:solidFill>
              </a:rPr>
              <a:t> Lr 5f</a:t>
            </a:r>
            <a:r>
              <a:rPr lang="en-US" altLang="ru-RU" sz="2000" baseline="30000">
                <a:solidFill>
                  <a:srgbClr val="FF0000"/>
                </a:solidFill>
              </a:rPr>
              <a:t>14</a:t>
            </a:r>
            <a:r>
              <a:rPr lang="en-US" altLang="ru-RU" sz="2000">
                <a:solidFill>
                  <a:srgbClr val="FF0000"/>
                </a:solidFill>
              </a:rPr>
              <a:t>6d</a:t>
            </a:r>
            <a:r>
              <a:rPr lang="en-US" altLang="ru-RU" sz="2000" baseline="30000">
                <a:solidFill>
                  <a:srgbClr val="FF0000"/>
                </a:solidFill>
              </a:rPr>
              <a:t>1</a:t>
            </a:r>
            <a:r>
              <a:rPr lang="en-US" altLang="ru-RU" sz="2000">
                <a:solidFill>
                  <a:srgbClr val="FF0000"/>
                </a:solidFill>
              </a:rPr>
              <a:t>7s</a:t>
            </a:r>
            <a:r>
              <a:rPr lang="en-US" altLang="ru-RU" sz="2000" baseline="30000">
                <a:solidFill>
                  <a:srgbClr val="FF0000"/>
                </a:solidFill>
              </a:rPr>
              <a:t>2</a:t>
            </a:r>
            <a:endParaRPr lang="ru-RU" altLang="ru-RU" sz="2000" baseline="30000">
              <a:solidFill>
                <a:srgbClr val="FF0000"/>
              </a:solidFill>
            </a:endParaRPr>
          </a:p>
        </p:txBody>
      </p:sp>
      <p:sp>
        <p:nvSpPr>
          <p:cNvPr id="36872" name="Text Box 7"/>
          <p:cNvSpPr txBox="1">
            <a:spLocks noChangeArrowheads="1"/>
          </p:cNvSpPr>
          <p:nvPr/>
        </p:nvSpPr>
        <p:spPr bwMode="auto">
          <a:xfrm>
            <a:off x="323850" y="333375"/>
            <a:ext cx="3167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/>
              <a:t>1- </a:t>
            </a:r>
            <a:r>
              <a:rPr lang="ru-RU" altLang="ru-RU" sz="2400"/>
              <a:t>подгруппа Тория</a:t>
            </a:r>
          </a:p>
        </p:txBody>
      </p:sp>
      <p:sp>
        <p:nvSpPr>
          <p:cNvPr id="36873" name="Text Box 8"/>
          <p:cNvSpPr txBox="1">
            <a:spLocks noChangeArrowheads="1"/>
          </p:cNvSpPr>
          <p:nvPr/>
        </p:nvSpPr>
        <p:spPr bwMode="auto">
          <a:xfrm>
            <a:off x="5003800" y="549275"/>
            <a:ext cx="3959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2 </a:t>
            </a:r>
            <a:r>
              <a:rPr lang="en-US" altLang="ru-RU" sz="2400"/>
              <a:t>- </a:t>
            </a:r>
            <a:r>
              <a:rPr lang="ru-RU" altLang="ru-RU" sz="2400"/>
              <a:t>подгруппа Берклия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7BFEBA-46C5-40C0-8E13-956E4FFF6FEA}" type="slidenum">
              <a:rPr lang="ru-RU" altLang="ru-RU" smtClean="0"/>
              <a:pPr/>
              <a:t>31</a:t>
            </a:fld>
            <a:endParaRPr lang="ru-RU" altLang="ru-RU" smtClean="0"/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0" y="44450"/>
            <a:ext cx="8893175" cy="644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altLang="ru-RU" sz="1300"/>
              <a:t>Деление внутри семейства </a:t>
            </a:r>
            <a:r>
              <a:rPr lang="ru-RU" altLang="ru-RU" sz="1300" b="1">
                <a:hlinkClick r:id="rId2" tooltip="Lanthanum"/>
              </a:rPr>
              <a:t>Лантаноиды</a:t>
            </a:r>
            <a:r>
              <a:rPr lang="ru-RU" altLang="ru-RU" sz="1300"/>
              <a:t> названия подгрупп возникло исторически.</a:t>
            </a:r>
            <a:br>
              <a:rPr lang="ru-RU" altLang="ru-RU" sz="1300"/>
            </a:br>
            <a:r>
              <a:rPr lang="ru-RU" altLang="ru-RU" sz="1300"/>
              <a:t/>
            </a:r>
            <a:br>
              <a:rPr lang="ru-RU" altLang="ru-RU" sz="1300"/>
            </a:br>
            <a:r>
              <a:rPr lang="ru-RU" altLang="ru-RU" sz="1300"/>
              <a:t> В 1788 в шведском </a:t>
            </a:r>
            <a:r>
              <a:rPr lang="ru-RU" altLang="ru-RU" sz="1300">
                <a:hlinkClick r:id="rId3"/>
              </a:rPr>
              <a:t>селении</a:t>
            </a:r>
            <a:r>
              <a:rPr lang="ru-RU" altLang="ru-RU" sz="1300"/>
              <a:t> Иттербю был найден минерал </a:t>
            </a:r>
            <a:r>
              <a:rPr lang="ru-RU" altLang="ru-RU" sz="1300">
                <a:hlinkClick r:id="rId4" tooltip="Ytterbium"/>
              </a:rPr>
              <a:t>иттербит</a:t>
            </a:r>
            <a:r>
              <a:rPr lang="ru-RU" altLang="ru-RU" sz="1300"/>
              <a:t> </a:t>
            </a:r>
          </a:p>
          <a:p>
            <a:r>
              <a:rPr lang="ru-RU" altLang="ru-RU" sz="1300"/>
              <a:t>(позднее переименованный в </a:t>
            </a:r>
            <a:r>
              <a:rPr lang="ru-RU" altLang="ru-RU" sz="1300">
                <a:hlinkClick r:id="rId5" tooltip="Gadolinium"/>
              </a:rPr>
              <a:t>гадолинит).</a:t>
            </a:r>
            <a:r>
              <a:rPr lang="ru-RU" altLang="ru-RU" sz="1300"/>
              <a:t> </a:t>
            </a:r>
          </a:p>
          <a:p>
            <a:r>
              <a:rPr lang="ru-RU" altLang="ru-RU" sz="1300"/>
              <a:t>В нём Ю. </a:t>
            </a:r>
            <a:r>
              <a:rPr lang="ru-RU" altLang="ru-RU" sz="1300" i="1" u="sng">
                <a:hlinkClick r:id="rId6" tooltip="Гадолин"/>
              </a:rPr>
              <a:t>Гадолин</a:t>
            </a:r>
            <a:r>
              <a:rPr lang="ru-RU" altLang="ru-RU" sz="1300" i="1"/>
              <a:t> </a:t>
            </a:r>
            <a:r>
              <a:rPr lang="ru-RU" altLang="ru-RU" sz="1300"/>
              <a:t>обнаружил в 1794 новую «землю», названную иттриевой. </a:t>
            </a:r>
          </a:p>
          <a:p>
            <a:r>
              <a:rPr lang="ru-RU" altLang="ru-RU" sz="1300"/>
              <a:t>В 1803 И. Я. </a:t>
            </a:r>
            <a:r>
              <a:rPr lang="ru-RU" altLang="ru-RU" sz="1300" i="1" u="sng">
                <a:hlinkClick r:id="rId7" tooltip="Берцелиус"/>
              </a:rPr>
              <a:t>Берцелиус</a:t>
            </a:r>
            <a:r>
              <a:rPr lang="ru-RU" altLang="ru-RU" sz="1300" i="1"/>
              <a:t> </a:t>
            </a:r>
            <a:r>
              <a:rPr lang="ru-RU" altLang="ru-RU" sz="1300"/>
              <a:t>и В. Гизингер (1766—1852) и независимо от них М. Клапрот (1743—1817) в «тяжёлом камне из Бастноса» открыли </a:t>
            </a:r>
            <a:r>
              <a:rPr lang="ru-RU" altLang="ru-RU" sz="1300">
                <a:hlinkClick r:id="rId8" tooltip="Cerium"/>
              </a:rPr>
              <a:t>цериевую</a:t>
            </a:r>
            <a:r>
              <a:rPr lang="ru-RU" altLang="ru-RU" sz="1300"/>
              <a:t>«землю» (названную по малой планете Церере). </a:t>
            </a:r>
          </a:p>
          <a:p>
            <a:r>
              <a:rPr lang="ru-RU" altLang="ru-RU" sz="1300"/>
              <a:t>Первоначально обе эти «земли» считались окисями неизвестных прежде металлов — иттрия и </a:t>
            </a:r>
            <a:r>
              <a:rPr lang="ru-RU" altLang="ru-RU" sz="1300">
                <a:hlinkClick r:id="rId8" tooltip="Cerium"/>
              </a:rPr>
              <a:t>церия.</a:t>
            </a:r>
            <a:r>
              <a:rPr lang="ru-RU" altLang="ru-RU" sz="1300"/>
              <a:t> </a:t>
            </a:r>
          </a:p>
          <a:p>
            <a:r>
              <a:rPr lang="ru-RU" altLang="ru-RU" sz="1300"/>
              <a:t>В 1843 шведский химик К. Г. Мосандер (1797—1858) разложил иттриевую «землю» на собственно иттриевую, </a:t>
            </a:r>
            <a:r>
              <a:rPr lang="ru-RU" altLang="ru-RU" sz="1300">
                <a:hlinkClick r:id="rId9" tooltip="Erbium"/>
              </a:rPr>
              <a:t>эрбиевую</a:t>
            </a:r>
            <a:r>
              <a:rPr lang="ru-RU" altLang="ru-RU" sz="1300"/>
              <a:t> и </a:t>
            </a:r>
            <a:r>
              <a:rPr lang="ru-RU" altLang="ru-RU" sz="1300">
                <a:hlinkClick r:id="rId10" tooltip="Terbium"/>
              </a:rPr>
              <a:t>тербиевую</a:t>
            </a:r>
            <a:r>
              <a:rPr lang="ru-RU" altLang="ru-RU" sz="1300"/>
              <a:t> (все три названия — от Иттербю). </a:t>
            </a:r>
          </a:p>
          <a:p>
            <a:r>
              <a:rPr lang="ru-RU" altLang="ru-RU" sz="1300"/>
              <a:t>Ж. </a:t>
            </a:r>
            <a:r>
              <a:rPr lang="ru-RU" altLang="ru-RU" sz="1300" i="1" u="sng">
                <a:hlinkClick r:id="rId11" tooltip="Мариньяк"/>
              </a:rPr>
              <a:t>Мариньяк</a:t>
            </a:r>
            <a:r>
              <a:rPr lang="ru-RU" altLang="ru-RU" sz="1300"/>
              <a:t> (1878) выделил из </a:t>
            </a:r>
            <a:r>
              <a:rPr lang="ru-RU" altLang="ru-RU" sz="1300">
                <a:hlinkClick r:id="rId9" tooltip="Erbium"/>
              </a:rPr>
              <a:t>эрбиевой</a:t>
            </a:r>
            <a:r>
              <a:rPr lang="ru-RU" altLang="ru-RU" sz="1300"/>
              <a:t> «земли» ещё </a:t>
            </a:r>
            <a:r>
              <a:rPr lang="ru-RU" altLang="ru-RU" sz="1300">
                <a:hlinkClick r:id="rId4" tooltip="Ytterbium"/>
              </a:rPr>
              <a:t>иттербиевую,</a:t>
            </a:r>
            <a:r>
              <a:rPr lang="ru-RU" altLang="ru-RU" sz="1300"/>
              <a:t> а шведский химик П. Т. Клеве (1879) — </a:t>
            </a:r>
            <a:r>
              <a:rPr lang="ru-RU" altLang="ru-RU" sz="1300">
                <a:hlinkClick r:id="rId12" tooltip="Holmium"/>
              </a:rPr>
              <a:t>гольмиевую</a:t>
            </a:r>
            <a:r>
              <a:rPr lang="ru-RU" altLang="ru-RU" sz="1300"/>
              <a:t> (от Holmia — латинское название Стокгольма) и </a:t>
            </a:r>
            <a:r>
              <a:rPr lang="ru-RU" altLang="ru-RU" sz="1300">
                <a:hlinkClick r:id="rId13" tooltip="Thulium"/>
              </a:rPr>
              <a:t>тулиевую</a:t>
            </a:r>
            <a:r>
              <a:rPr lang="ru-RU" altLang="ru-RU" sz="1300"/>
              <a:t> (от </a:t>
            </a:r>
            <a:r>
              <a:rPr lang="ru-RU" altLang="ru-RU" sz="1300">
                <a:hlinkClick r:id="rId14" tooltip="Thorium"/>
              </a:rPr>
              <a:t>Th</a:t>
            </a:r>
            <a:r>
              <a:rPr lang="ru-RU" altLang="ru-RU" sz="1300"/>
              <a:t>úlë — древне-греческое название стран, лежащих на Крайнем Севере). </a:t>
            </a:r>
          </a:p>
          <a:p>
            <a:r>
              <a:rPr lang="ru-RU" altLang="ru-RU" sz="1300"/>
              <a:t>В 1886 П. Э. </a:t>
            </a:r>
            <a:r>
              <a:rPr lang="ru-RU" altLang="ru-RU" sz="1300" i="1" u="sng">
                <a:hlinkClick r:id="rId15" tooltip="Лекок де Буабодран"/>
              </a:rPr>
              <a:t>Лекок де Буабодран</a:t>
            </a:r>
            <a:r>
              <a:rPr lang="ru-RU" altLang="ru-RU" sz="1300"/>
              <a:t> разделил </a:t>
            </a:r>
            <a:r>
              <a:rPr lang="ru-RU" altLang="ru-RU" sz="1300">
                <a:hlinkClick r:id="rId12" tooltip="Holmium"/>
              </a:rPr>
              <a:t>гольмиевую</a:t>
            </a:r>
            <a:r>
              <a:rPr lang="ru-RU" altLang="ru-RU" sz="1300"/>
              <a:t> «землю» на собственно </a:t>
            </a:r>
            <a:r>
              <a:rPr lang="ru-RU" altLang="ru-RU" sz="1300">
                <a:hlinkClick r:id="rId12" tooltip="Holmium"/>
              </a:rPr>
              <a:t>гольмиевую</a:t>
            </a:r>
            <a:r>
              <a:rPr lang="ru-RU" altLang="ru-RU" sz="1300"/>
              <a:t> и диспрозиевую (от греческого dysprósitos — труднодоступный). </a:t>
            </a:r>
          </a:p>
          <a:p>
            <a:r>
              <a:rPr lang="ru-RU" altLang="ru-RU" sz="1300"/>
              <a:t>В 1907 французский химик Ж. Урбен (1872—1938) нашёл в </a:t>
            </a:r>
            <a:r>
              <a:rPr lang="ru-RU" altLang="ru-RU" sz="1300">
                <a:hlinkClick r:id="rId4" tooltip="Ytterbium"/>
              </a:rPr>
              <a:t>иттербиевой</a:t>
            </a:r>
            <a:r>
              <a:rPr lang="ru-RU" altLang="ru-RU" sz="1300"/>
              <a:t> «земле»</a:t>
            </a:r>
            <a:r>
              <a:rPr lang="ru-RU" altLang="ru-RU" sz="1300">
                <a:hlinkClick r:id="rId16" tooltip="Lutetium"/>
              </a:rPr>
              <a:t>лютециевую</a:t>
            </a:r>
            <a:r>
              <a:rPr lang="ru-RU" altLang="ru-RU" sz="1300"/>
              <a:t> (от Lutetia — латинское название Парижа). </a:t>
            </a:r>
          </a:p>
          <a:p>
            <a:r>
              <a:rPr lang="ru-RU" altLang="ru-RU" sz="1300"/>
              <a:t> В 1839—41 Мосандер разложил </a:t>
            </a:r>
            <a:r>
              <a:rPr lang="ru-RU" altLang="ru-RU" sz="1300">
                <a:hlinkClick r:id="rId8" tooltip="Cerium"/>
              </a:rPr>
              <a:t>цериев</a:t>
            </a:r>
            <a:r>
              <a:rPr lang="ru-RU" altLang="ru-RU" sz="1300"/>
              <a:t>ую «землю» на </a:t>
            </a:r>
            <a:r>
              <a:rPr lang="ru-RU" altLang="ru-RU" sz="1300">
                <a:hlinkClick r:id="rId2" tooltip="Lanthanum"/>
              </a:rPr>
              <a:t>лантановую</a:t>
            </a:r>
            <a:r>
              <a:rPr lang="ru-RU" altLang="ru-RU" sz="1300"/>
              <a:t> (от греческого lanthánö — скрываюсь), дидимовую (от греческого dídymos — близнец) и собственно </a:t>
            </a:r>
            <a:r>
              <a:rPr lang="ru-RU" altLang="ru-RU" sz="1300">
                <a:hlinkClick r:id="rId8" tooltip="Cerium"/>
              </a:rPr>
              <a:t>цериевую</a:t>
            </a:r>
            <a:r>
              <a:rPr lang="ru-RU" altLang="ru-RU" sz="1300"/>
              <a:t> «земли». </a:t>
            </a:r>
          </a:p>
          <a:p>
            <a:r>
              <a:rPr lang="ru-RU" altLang="ru-RU" sz="1300"/>
              <a:t>Лекок де Буабодран, исследуя дидимовую «землю», полученную из уральского минерала самарскита [названного так в 1847 Генрихом Розе (1795—1864) в честь начальника штаба Корпуса горных инженеров В. Е. Самарского-Быховца (1803—70), от которого Розе получил значительное количество этого минерала], выделил из неё в 1879 </a:t>
            </a:r>
            <a:r>
              <a:rPr lang="ru-RU" altLang="ru-RU" sz="1300">
                <a:hlinkClick r:id="rId17" tooltip="Samarium"/>
              </a:rPr>
              <a:t>самариевую</a:t>
            </a:r>
            <a:r>
              <a:rPr lang="ru-RU" altLang="ru-RU" sz="1300"/>
              <a:t> «землю», а в 1886 — </a:t>
            </a:r>
            <a:r>
              <a:rPr lang="ru-RU" altLang="ru-RU" sz="1300">
                <a:hlinkClick r:id="rId5" tooltip="Gadolinium"/>
              </a:rPr>
              <a:t>гадолиниевую</a:t>
            </a:r>
            <a:r>
              <a:rPr lang="ru-RU" altLang="ru-RU" sz="1300"/>
              <a:t> (по имени Гадолина); она оказалась тождественной с «землёй», которую Мариньяк открыл в 1880 в самарските. </a:t>
            </a:r>
          </a:p>
          <a:p>
            <a:r>
              <a:rPr lang="ru-RU" altLang="ru-RU" sz="1300"/>
              <a:t>В 1885 австрийский химик К. Ауэр фон Вельсбах (1858—1929) разделил дидимовую «землю» на </a:t>
            </a:r>
            <a:r>
              <a:rPr lang="ru-RU" altLang="ru-RU" sz="1300">
                <a:hlinkClick r:id="rId18" tooltip="Praseodymium"/>
              </a:rPr>
              <a:t>празеодимовую</a:t>
            </a:r>
            <a:r>
              <a:rPr lang="ru-RU" altLang="ru-RU" sz="1300"/>
              <a:t> (от греческого prásios — светло-зелёный) и неодимовую (от греческого néos — новый). </a:t>
            </a:r>
          </a:p>
          <a:p>
            <a:r>
              <a:rPr lang="ru-RU" altLang="ru-RU" sz="1300"/>
              <a:t>В 1901 французский химик Э. Демарсе (1852—1904) разделил </a:t>
            </a:r>
            <a:r>
              <a:rPr lang="ru-RU" altLang="ru-RU" sz="1300">
                <a:hlinkClick r:id="rId17" tooltip="Samarium"/>
              </a:rPr>
              <a:t>самариевую</a:t>
            </a:r>
            <a:r>
              <a:rPr lang="ru-RU" altLang="ru-RU" sz="1300"/>
              <a:t>«землю» на собственно </a:t>
            </a:r>
            <a:r>
              <a:rPr lang="ru-RU" altLang="ru-RU" sz="1300">
                <a:hlinkClick r:id="rId17" tooltip="Samarium"/>
              </a:rPr>
              <a:t>самариевую</a:t>
            </a:r>
            <a:r>
              <a:rPr lang="ru-RU" altLang="ru-RU" sz="1300"/>
              <a:t> и </a:t>
            </a:r>
            <a:r>
              <a:rPr lang="ru-RU" altLang="ru-RU" sz="1300">
                <a:hlinkClick r:id="rId19" tooltip="Europium"/>
              </a:rPr>
              <a:t>европиевую.</a:t>
            </a:r>
            <a:r>
              <a:rPr lang="ru-RU" altLang="ru-RU" sz="1300"/>
              <a:t/>
            </a:r>
            <a:br>
              <a:rPr lang="ru-RU" altLang="ru-RU" sz="1300"/>
            </a:br>
            <a:r>
              <a:rPr lang="ru-RU" altLang="ru-RU" sz="1300"/>
              <a:t/>
            </a:r>
            <a:br>
              <a:rPr lang="ru-RU" altLang="ru-RU" sz="1300"/>
            </a:br>
            <a:r>
              <a:rPr lang="ru-RU" altLang="ru-RU" sz="1300"/>
              <a:t>  Так, к первым годам 20 в. были открыты все </a:t>
            </a:r>
            <a:r>
              <a:rPr lang="ru-RU" altLang="ru-RU" sz="1300" b="1">
                <a:hlinkClick r:id="rId2" tooltip="Lanthanum"/>
              </a:rPr>
              <a:t>Лантаноиды</a:t>
            </a:r>
            <a:r>
              <a:rPr lang="ru-RU" altLang="ru-RU" sz="1300"/>
              <a:t> за исключением радиоактивного элемента с атомным номером 61, который в природе не встречается. Его получили только в 1947 американские физики Дж. Маринский,</a:t>
            </a:r>
            <a:r>
              <a:rPr lang="ru-RU" altLang="ru-RU" sz="1300" b="1">
                <a:hlinkClick r:id="rId2" tooltip="Lanthanum"/>
              </a:rPr>
              <a:t>Лантаноиды</a:t>
            </a:r>
            <a:r>
              <a:rPr lang="ru-RU" altLang="ru-RU" sz="1300"/>
              <a:t> Гленденин и Ч. Кориелл из осколков деления </a:t>
            </a:r>
            <a:r>
              <a:rPr lang="ru-RU" altLang="ru-RU" sz="1300">
                <a:hlinkClick r:id="rId20" tooltip="Uranium"/>
              </a:rPr>
              <a:t>урана</a:t>
            </a:r>
            <a:r>
              <a:rPr lang="ru-RU" altLang="ru-RU" sz="1300"/>
              <a:t> в ядерном реакторе и назвали </a:t>
            </a:r>
            <a:r>
              <a:rPr lang="ru-RU" altLang="ru-RU" sz="1300" i="1" u="sng">
                <a:hlinkClick r:id="rId21" tooltip="прометием"/>
              </a:rPr>
              <a:t>прометием</a:t>
            </a:r>
            <a:r>
              <a:rPr lang="ru-RU" altLang="ru-RU" sz="1300"/>
              <a:t>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5DB281-8F56-41D0-9AA5-9E7A13C82D0E}" type="slidenum">
              <a:rPr lang="ru-RU" altLang="ru-RU" smtClean="0"/>
              <a:pPr/>
              <a:t>32</a:t>
            </a:fld>
            <a:endParaRPr lang="ru-RU" altLang="ru-RU" smtClean="0"/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250825" y="692150"/>
            <a:ext cx="8424863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ru-RU" sz="2800"/>
              <a:t>Физические свойства.</a:t>
            </a:r>
          </a:p>
          <a:p>
            <a:pPr algn="just"/>
            <a:r>
              <a:rPr lang="ru-RU" altLang="ru-RU" sz="2800" b="1">
                <a:hlinkClick r:id="rId2" tooltip="Lanthanum"/>
              </a:rPr>
              <a:t>Лантаноиды</a:t>
            </a:r>
            <a:r>
              <a:rPr lang="ru-RU" altLang="ru-RU" sz="2800"/>
              <a:t> — металлы </a:t>
            </a:r>
            <a:r>
              <a:rPr lang="ru-RU" altLang="ru-RU" sz="2800">
                <a:hlinkClick r:id="rId3" tooltip="Silver"/>
              </a:rPr>
              <a:t>серебристо-белого</a:t>
            </a:r>
            <a:r>
              <a:rPr lang="ru-RU" altLang="ru-RU" sz="2800"/>
              <a:t> цвета (некоторые слегка желтоваты, например </a:t>
            </a:r>
            <a:r>
              <a:rPr lang="ru-RU" altLang="ru-RU" sz="2800">
                <a:hlinkClick r:id="rId4" tooltip="Praseodymium"/>
              </a:rPr>
              <a:t>Pr</a:t>
            </a:r>
            <a:r>
              <a:rPr lang="ru-RU" altLang="ru-RU" sz="2800"/>
              <a:t> и</a:t>
            </a:r>
            <a:r>
              <a:rPr lang="ru-RU" altLang="ru-RU" sz="2800">
                <a:hlinkClick r:id="rId5" tooltip="Neodymium"/>
              </a:rPr>
              <a:t>Nd</a:t>
            </a:r>
            <a:r>
              <a:rPr lang="ru-RU" altLang="ru-RU" sz="2800"/>
              <a:t>). </a:t>
            </a:r>
          </a:p>
        </p:txBody>
      </p:sp>
      <p:sp>
        <p:nvSpPr>
          <p:cNvPr id="38916" name="Rectangle 5"/>
          <p:cNvSpPr>
            <a:spLocks noChangeArrowheads="1"/>
          </p:cNvSpPr>
          <p:nvPr/>
        </p:nvSpPr>
        <p:spPr bwMode="auto">
          <a:xfrm>
            <a:off x="250825" y="2852738"/>
            <a:ext cx="8351838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ru-RU" sz="2800" b="1">
                <a:hlinkClick r:id="rId2" tooltip="Lanthanum"/>
              </a:rPr>
              <a:t>Лантаноиды</a:t>
            </a:r>
            <a:r>
              <a:rPr lang="ru-RU" altLang="ru-RU" sz="2800"/>
              <a:t> высокой чистоты пластичны и легко поддаются деформации (ковке, прокатке). Мехапические свойства сильно зависят от содержани примесей, особенно</a:t>
            </a:r>
          </a:p>
          <a:p>
            <a:pPr algn="just"/>
            <a:r>
              <a:rPr lang="ru-RU" altLang="ru-RU" sz="2800">
                <a:hlinkClick r:id="rId6"/>
              </a:rPr>
              <a:t>кислорода,</a:t>
            </a:r>
            <a:r>
              <a:rPr lang="ru-RU" altLang="ru-RU" sz="2800"/>
              <a:t> серы, </a:t>
            </a:r>
            <a:r>
              <a:rPr lang="ru-RU" altLang="ru-RU" sz="2800">
                <a:hlinkClick r:id="rId7" tooltip="Nitrogen"/>
              </a:rPr>
              <a:t>азота</a:t>
            </a:r>
            <a:r>
              <a:rPr lang="ru-RU" altLang="ru-RU" sz="2800"/>
              <a:t> и </a:t>
            </a:r>
            <a:r>
              <a:rPr lang="ru-RU" altLang="ru-RU" sz="2800">
                <a:hlinkClick r:id="rId8" tooltip="Carbon"/>
              </a:rPr>
              <a:t>углерода.</a:t>
            </a:r>
            <a:r>
              <a:rPr lang="ru-RU" altLang="ru-RU" sz="2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F7840E-8983-4FBD-A56A-1433D037C7A7}" type="slidenum">
              <a:rPr lang="ru-RU" altLang="ru-RU" smtClean="0"/>
              <a:pPr/>
              <a:t>33</a:t>
            </a:fld>
            <a:endParaRPr lang="ru-RU" altLang="ru-RU" smtClean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4048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i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Подгруппа скандия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20713"/>
            <a:ext cx="9144000" cy="5903912"/>
          </a:xfrm>
        </p:spPr>
        <p:txBody>
          <a:bodyPr/>
          <a:lstStyle/>
          <a:p>
            <a:pPr eaLnBrk="1" hangingPunct="1"/>
            <a:r>
              <a:rPr lang="ru-RU" altLang="ru-RU" sz="2000" b="1" smtClean="0"/>
              <a:t>Валентные электроны:</a:t>
            </a:r>
            <a:r>
              <a:rPr lang="en-US" altLang="ru-RU" sz="2000" b="1" smtClean="0"/>
              <a:t> (n-1)d</a:t>
            </a:r>
            <a:r>
              <a:rPr lang="en-US" altLang="ru-RU" sz="2000" b="1" baseline="30000" smtClean="0"/>
              <a:t>1</a:t>
            </a:r>
            <a:r>
              <a:rPr lang="en-US" altLang="ru-RU" sz="2000" b="1" smtClean="0"/>
              <a:t>ns</a:t>
            </a:r>
            <a:r>
              <a:rPr lang="en-US" altLang="ru-RU" sz="2000" b="1" baseline="30000" smtClean="0"/>
              <a:t>2</a:t>
            </a:r>
            <a:r>
              <a:rPr lang="en-US" altLang="ru-RU" sz="2000" b="1" smtClean="0"/>
              <a:t>,  CO = +3</a:t>
            </a:r>
            <a:endParaRPr lang="ru-RU" altLang="ru-RU" sz="2000" b="1" baseline="30000" smtClean="0"/>
          </a:p>
          <a:p>
            <a:pPr eaLnBrk="1" hangingPunct="1"/>
            <a:r>
              <a:rPr lang="ru-RU" altLang="ru-RU" sz="2000" b="1" smtClean="0"/>
              <a:t>КЧ: </a:t>
            </a:r>
            <a:r>
              <a:rPr lang="en-US" altLang="ru-RU" sz="2000" b="1" smtClean="0"/>
              <a:t>Sc – 6,  Y – 8,9,  La – 9</a:t>
            </a:r>
          </a:p>
          <a:p>
            <a:pPr eaLnBrk="1" hangingPunct="1"/>
            <a:r>
              <a:rPr lang="ru-RU" altLang="ru-RU" sz="2000" b="1" smtClean="0"/>
              <a:t>В ряду </a:t>
            </a:r>
            <a:r>
              <a:rPr lang="en-US" altLang="ru-RU" sz="2000" b="1" smtClean="0"/>
              <a:t>Sc – Y – La – Ac </a:t>
            </a:r>
            <a:r>
              <a:rPr lang="ru-RU" altLang="ru-RU" sz="2000" b="1" smtClean="0"/>
              <a:t>усиление признаков металличности (усиливаются основные и ослабевают кислотные свойства).</a:t>
            </a:r>
          </a:p>
          <a:p>
            <a:pPr eaLnBrk="1" hangingPunct="1"/>
            <a:r>
              <a:rPr lang="ru-RU" altLang="ru-RU" sz="2000" b="1" smtClean="0"/>
              <a:t>Э(</a:t>
            </a:r>
            <a:r>
              <a:rPr lang="en-US" altLang="ru-RU" sz="2000" b="1" smtClean="0"/>
              <a:t>III)</a:t>
            </a:r>
            <a:r>
              <a:rPr lang="ru-RU" altLang="ru-RU" sz="2000" b="1" smtClean="0"/>
              <a:t> очень активные металлы (напоминают </a:t>
            </a:r>
            <a:r>
              <a:rPr lang="en-US" altLang="ru-RU" sz="2000" b="1" smtClean="0"/>
              <a:t>Mg, Ca).</a:t>
            </a:r>
          </a:p>
          <a:p>
            <a:pPr eaLnBrk="1" hangingPunct="1"/>
            <a:r>
              <a:rPr lang="en-US" altLang="ru-RU" sz="2000" b="1" smtClean="0"/>
              <a:t>C</a:t>
            </a:r>
            <a:r>
              <a:rPr lang="ru-RU" altLang="ru-RU" sz="2000" b="1" smtClean="0"/>
              <a:t>оединения </a:t>
            </a:r>
            <a:r>
              <a:rPr lang="en-US" altLang="ru-RU" sz="2000" b="1" smtClean="0"/>
              <a:t>Sc </a:t>
            </a:r>
            <a:r>
              <a:rPr lang="ru-RU" altLang="ru-RU" sz="2000" b="1" smtClean="0"/>
              <a:t>с водой не реагирует (пассивируется).</a:t>
            </a:r>
          </a:p>
          <a:p>
            <a:pPr eaLnBrk="1" hangingPunct="1"/>
            <a:r>
              <a:rPr lang="en-US" altLang="ru-RU" sz="2000" b="1" smtClean="0"/>
              <a:t>La </a:t>
            </a:r>
            <a:r>
              <a:rPr lang="ru-RU" altLang="ru-RU" sz="2000" b="1" smtClean="0"/>
              <a:t>разлагает воду:</a:t>
            </a:r>
            <a:endParaRPr lang="en-US" altLang="ru-RU" sz="2000" b="1" smtClean="0"/>
          </a:p>
          <a:p>
            <a:pPr eaLnBrk="1" hangingPunct="1">
              <a:buFontTx/>
              <a:buNone/>
            </a:pPr>
            <a:r>
              <a:rPr lang="en-US" altLang="ru-RU" sz="1800" smtClean="0"/>
              <a:t>      </a:t>
            </a:r>
            <a:r>
              <a:rPr lang="ru-RU" altLang="ru-RU" sz="1800" smtClean="0"/>
              <a:t>2 </a:t>
            </a:r>
            <a:r>
              <a:rPr lang="en-US" altLang="ru-RU" sz="1800" smtClean="0"/>
              <a:t>La</a:t>
            </a:r>
            <a:r>
              <a:rPr lang="ru-RU" altLang="ru-RU" sz="1800" smtClean="0"/>
              <a:t>    +     6 </a:t>
            </a:r>
            <a:r>
              <a:rPr lang="en-US" altLang="ru-RU" sz="1800" smtClean="0"/>
              <a:t>H</a:t>
            </a:r>
            <a:r>
              <a:rPr lang="ru-RU" altLang="ru-RU" sz="1800" baseline="-25000" smtClean="0"/>
              <a:t>2</a:t>
            </a:r>
            <a:r>
              <a:rPr lang="en-US" altLang="ru-RU" sz="1800" smtClean="0"/>
              <a:t>O</a:t>
            </a:r>
            <a:r>
              <a:rPr lang="ru-RU" altLang="ru-RU" sz="1800" smtClean="0"/>
              <a:t>       =        2 </a:t>
            </a:r>
            <a:r>
              <a:rPr lang="en-US" altLang="ru-RU" sz="1800" smtClean="0"/>
              <a:t>La</a:t>
            </a:r>
            <a:r>
              <a:rPr lang="ru-RU" altLang="ru-RU" sz="1800" smtClean="0"/>
              <a:t>(</a:t>
            </a:r>
            <a:r>
              <a:rPr lang="en-US" altLang="ru-RU" sz="1800" smtClean="0"/>
              <a:t>OH</a:t>
            </a:r>
            <a:r>
              <a:rPr lang="ru-RU" altLang="ru-RU" sz="1800" smtClean="0"/>
              <a:t>)</a:t>
            </a:r>
            <a:r>
              <a:rPr lang="ru-RU" altLang="ru-RU" sz="1800" baseline="-25000" smtClean="0"/>
              <a:t>3</a:t>
            </a:r>
            <a:r>
              <a:rPr lang="ru-RU" altLang="ru-RU" sz="1800" smtClean="0"/>
              <a:t>        +        3 </a:t>
            </a:r>
            <a:r>
              <a:rPr lang="en-US" altLang="ru-RU" sz="1800" smtClean="0"/>
              <a:t>H</a:t>
            </a:r>
            <a:r>
              <a:rPr lang="ru-RU" altLang="ru-RU" sz="1800" baseline="-25000" smtClean="0"/>
              <a:t>2</a:t>
            </a:r>
            <a:r>
              <a:rPr lang="ru-RU" altLang="ru-RU" sz="1800" smtClean="0"/>
              <a:t>.</a:t>
            </a:r>
            <a:endParaRPr lang="ru-RU" altLang="ru-RU" sz="2000" b="1" smtClean="0"/>
          </a:p>
          <a:p>
            <a:pPr eaLnBrk="1" hangingPunct="1"/>
            <a:r>
              <a:rPr lang="ru-RU" altLang="ru-RU" sz="2000" b="1" smtClean="0"/>
              <a:t>Э легко реагируют с разб. кислотами (азотную кислоту восстанавливают до нитрата аммония).</a:t>
            </a:r>
            <a:endParaRPr lang="en-US" altLang="ru-RU" sz="2000" b="1" smtClean="0"/>
          </a:p>
          <a:p>
            <a:pPr eaLnBrk="1" hangingPunct="1">
              <a:buFontTx/>
              <a:buNone/>
            </a:pPr>
            <a:r>
              <a:rPr lang="en-US" altLang="ru-RU" sz="1800" smtClean="0"/>
              <a:t>     Sc   +   HNO</a:t>
            </a:r>
            <a:r>
              <a:rPr lang="en-US" altLang="ru-RU" sz="1800" baseline="-25000" smtClean="0"/>
              <a:t>3</a:t>
            </a:r>
            <a:r>
              <a:rPr lang="en-US" altLang="ru-RU" sz="1800" smtClean="0"/>
              <a:t>     =      Sc(NO</a:t>
            </a:r>
            <a:r>
              <a:rPr lang="en-US" altLang="ru-RU" sz="1800" baseline="-25000" smtClean="0"/>
              <a:t>3</a:t>
            </a:r>
            <a:r>
              <a:rPr lang="en-US" altLang="ru-RU" sz="1800" smtClean="0"/>
              <a:t>)</a:t>
            </a:r>
            <a:r>
              <a:rPr lang="en-US" altLang="ru-RU" sz="1800" baseline="-25000" smtClean="0"/>
              <a:t>3</a:t>
            </a:r>
            <a:r>
              <a:rPr lang="en-US" altLang="ru-RU" sz="1800" smtClean="0"/>
              <a:t>       +        NH</a:t>
            </a:r>
            <a:r>
              <a:rPr lang="en-US" altLang="ru-RU" sz="1800" baseline="-25000" smtClean="0"/>
              <a:t>4</a:t>
            </a:r>
            <a:r>
              <a:rPr lang="en-US" altLang="ru-RU" sz="1800" smtClean="0"/>
              <a:t>NO</a:t>
            </a:r>
            <a:r>
              <a:rPr lang="en-US" altLang="ru-RU" sz="1800" baseline="-25000" smtClean="0"/>
              <a:t>3</a:t>
            </a:r>
            <a:r>
              <a:rPr lang="en-US" altLang="ru-RU" sz="1800" smtClean="0"/>
              <a:t>    +    H</a:t>
            </a:r>
            <a:r>
              <a:rPr lang="en-US" altLang="ru-RU" sz="1800" baseline="-25000" smtClean="0"/>
              <a:t>2</a:t>
            </a:r>
            <a:r>
              <a:rPr lang="en-US" altLang="ru-RU" sz="1800" smtClean="0"/>
              <a:t>O</a:t>
            </a:r>
            <a:endParaRPr lang="ru-RU" altLang="ru-RU" sz="2000" b="1" smtClean="0"/>
          </a:p>
          <a:p>
            <a:pPr eaLnBrk="1" hangingPunct="1"/>
            <a:r>
              <a:rPr lang="ru-RU" altLang="ru-RU" sz="2000" b="1" smtClean="0"/>
              <a:t>Нитраты, сульфаты, галогениды (</a:t>
            </a:r>
            <a:r>
              <a:rPr lang="ru-RU" altLang="ru-RU" sz="1800" smtClean="0"/>
              <a:t>кроме Э</a:t>
            </a:r>
            <a:r>
              <a:rPr lang="en-US" altLang="ru-RU" sz="1800" smtClean="0"/>
              <a:t>F</a:t>
            </a:r>
            <a:r>
              <a:rPr lang="ru-RU" altLang="ru-RU" sz="1800" smtClean="0"/>
              <a:t>3</a:t>
            </a:r>
            <a:r>
              <a:rPr lang="ru-RU" altLang="ru-RU" sz="2000" b="1" smtClean="0"/>
              <a:t>) растворимы. (Растворимость сульфатов уменьшается сверху вниз в п/г.)</a:t>
            </a:r>
          </a:p>
          <a:p>
            <a:pPr eaLnBrk="1" hangingPunct="1"/>
            <a:r>
              <a:rPr lang="ru-RU" altLang="ru-RU" sz="2000" b="1" smtClean="0"/>
              <a:t>Не растворимы гидроксиды, карбонаты, фосфаты, сульфиты, фториды. </a:t>
            </a:r>
            <a:r>
              <a:rPr lang="en-US" altLang="ru-RU" sz="2000" b="1" smtClean="0"/>
              <a:t>Sc(OH)</a:t>
            </a:r>
            <a:r>
              <a:rPr lang="en-US" altLang="ru-RU" sz="2000" b="1" baseline="-25000" smtClean="0"/>
              <a:t>3</a:t>
            </a:r>
            <a:r>
              <a:rPr lang="ru-RU" altLang="ru-RU" sz="2000" b="1" baseline="-25000" smtClean="0"/>
              <a:t> </a:t>
            </a:r>
            <a:r>
              <a:rPr lang="ru-RU" altLang="ru-RU" sz="2000" b="1" smtClean="0"/>
              <a:t>   - слабое основание с признаками амфотерности</a:t>
            </a:r>
            <a:endParaRPr lang="en-US" altLang="ru-RU" sz="20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 sz="2000" b="1" smtClean="0"/>
              <a:t>     </a:t>
            </a:r>
            <a:r>
              <a:rPr lang="en-US" altLang="ru-RU" sz="2000" smtClean="0"/>
              <a:t>Sc(OH)</a:t>
            </a:r>
            <a:r>
              <a:rPr lang="en-US" altLang="ru-RU" sz="2000" baseline="-25000" smtClean="0"/>
              <a:t>3</a:t>
            </a:r>
            <a:r>
              <a:rPr lang="en-US" altLang="ru-RU" sz="2000" smtClean="0"/>
              <a:t>   +  3 NaOH   = Na</a:t>
            </a:r>
            <a:r>
              <a:rPr lang="en-US" altLang="ru-RU" sz="2000" baseline="-25000" smtClean="0"/>
              <a:t>3</a:t>
            </a:r>
            <a:r>
              <a:rPr lang="en-US" altLang="ru-RU" sz="2000" smtClean="0"/>
              <a:t>[Sc(OH)</a:t>
            </a:r>
            <a:r>
              <a:rPr lang="en-US" altLang="ru-RU" sz="2000" baseline="-25000" smtClean="0"/>
              <a:t>6</a:t>
            </a:r>
            <a:r>
              <a:rPr lang="en-US" altLang="ru-RU" sz="2000" smtClean="0"/>
              <a:t>]</a:t>
            </a:r>
            <a:endParaRPr lang="ru-RU" altLang="ru-RU" sz="2000" smtClean="0"/>
          </a:p>
          <a:p>
            <a:pPr eaLnBrk="1" hangingPunct="1">
              <a:lnSpc>
                <a:spcPct val="90000"/>
              </a:lnSpc>
            </a:pPr>
            <a:r>
              <a:rPr lang="en-US" altLang="ru-RU" sz="2000" b="1" smtClean="0"/>
              <a:t>La(OH)</a:t>
            </a:r>
            <a:r>
              <a:rPr lang="en-US" altLang="ru-RU" sz="2000" b="1" baseline="-25000" smtClean="0"/>
              <a:t>3</a:t>
            </a:r>
            <a:r>
              <a:rPr lang="en-US" altLang="ru-RU" sz="2000" b="1" smtClean="0"/>
              <a:t>    </a:t>
            </a:r>
            <a:r>
              <a:rPr lang="ru-RU" altLang="ru-RU" sz="2000" b="1" smtClean="0"/>
              <a:t>- сильное основание (напоминает гидроксид кальция).</a:t>
            </a:r>
          </a:p>
        </p:txBody>
      </p:sp>
      <p:sp>
        <p:nvSpPr>
          <p:cNvPr id="39941" name="Rectangle 4"/>
          <p:cNvSpPr>
            <a:spLocks noChangeArrowheads="1"/>
          </p:cNvSpPr>
          <p:nvPr/>
        </p:nvSpPr>
        <p:spPr bwMode="auto">
          <a:xfrm>
            <a:off x="4248150" y="3246438"/>
            <a:ext cx="644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b="1"/>
              <a:t>Ti</a:t>
            </a:r>
            <a:r>
              <a:rPr lang="ru-RU" altLang="ru-RU" b="1"/>
              <a:t>3+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BB99C2-0323-48E9-95BB-7369A65CF563}" type="slidenum">
              <a:rPr lang="ru-RU" altLang="ru-RU" smtClean="0"/>
              <a:pPr/>
              <a:t>34</a:t>
            </a:fld>
            <a:endParaRPr lang="ru-RU" altLang="ru-RU" smtClean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229600" cy="549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Подгруппа титана</a:t>
            </a:r>
            <a:r>
              <a:rPr lang="en-US" sz="40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(IVB)</a:t>
            </a:r>
            <a:endParaRPr lang="ru-RU" sz="4000" b="1" i="1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692150"/>
            <a:ext cx="9036050" cy="55451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2600" smtClean="0"/>
              <a:t>Ti, Zr, Hf</a:t>
            </a:r>
            <a:r>
              <a:rPr lang="ru-RU" altLang="ru-RU" sz="2600" smtClean="0"/>
              <a:t>, </a:t>
            </a:r>
            <a:r>
              <a:rPr lang="en-US" altLang="ru-RU" sz="2600" smtClean="0"/>
              <a:t>Rf (</a:t>
            </a:r>
            <a:r>
              <a:rPr lang="ru-RU" altLang="ru-RU" sz="2600" smtClean="0"/>
              <a:t>изучен мало)</a:t>
            </a:r>
            <a:endParaRPr lang="en-US" altLang="ru-RU" sz="26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600" smtClean="0"/>
              <a:t>Валентные электроны: </a:t>
            </a:r>
            <a:r>
              <a:rPr lang="en-US" altLang="ru-RU" sz="2600" smtClean="0"/>
              <a:t>(n-1)d</a:t>
            </a:r>
            <a:r>
              <a:rPr lang="en-US" altLang="ru-RU" sz="2600" baseline="30000" smtClean="0"/>
              <a:t>2</a:t>
            </a:r>
            <a:r>
              <a:rPr lang="en-US" altLang="ru-RU" sz="2600" smtClean="0"/>
              <a:t> s</a:t>
            </a:r>
            <a:r>
              <a:rPr lang="en-US" altLang="ru-RU" sz="2600" baseline="30000" smtClean="0"/>
              <a:t>2</a:t>
            </a:r>
            <a:r>
              <a:rPr lang="en-US" altLang="ru-RU" sz="2600" smtClean="0"/>
              <a:t>.</a:t>
            </a:r>
            <a:endParaRPr lang="ru-RU" altLang="ru-RU" sz="2600" smtClean="0"/>
          </a:p>
          <a:p>
            <a:pPr eaLnBrk="1" hangingPunct="1">
              <a:lnSpc>
                <a:spcPct val="90000"/>
              </a:lnSpc>
            </a:pPr>
            <a:r>
              <a:rPr lang="en-US" altLang="ru-RU" sz="2600" b="1" smtClean="0"/>
              <a:t>r</a:t>
            </a:r>
            <a:r>
              <a:rPr lang="en-US" altLang="ru-RU" sz="2600" smtClean="0"/>
              <a:t>(M</a:t>
            </a:r>
            <a:r>
              <a:rPr lang="en-US" altLang="ru-RU" sz="2600" baseline="30000" smtClean="0"/>
              <a:t>0</a:t>
            </a:r>
            <a:r>
              <a:rPr lang="en-US" altLang="ru-RU" sz="2600" smtClean="0"/>
              <a:t>) </a:t>
            </a:r>
            <a:r>
              <a:rPr lang="ru-RU" altLang="ru-RU" sz="2600" smtClean="0"/>
              <a:t> и </a:t>
            </a:r>
            <a:r>
              <a:rPr lang="en-US" altLang="ru-RU" sz="2600" b="1" smtClean="0"/>
              <a:t>r</a:t>
            </a:r>
            <a:r>
              <a:rPr lang="en-US" altLang="ru-RU" sz="2600" smtClean="0"/>
              <a:t>(M</a:t>
            </a:r>
            <a:r>
              <a:rPr lang="en-US" altLang="ru-RU" sz="2600" baseline="30000" smtClean="0"/>
              <a:t>+</a:t>
            </a:r>
            <a:r>
              <a:rPr lang="en-US" altLang="ru-RU" sz="2600" smtClean="0"/>
              <a:t>)</a:t>
            </a:r>
            <a:r>
              <a:rPr lang="ru-RU" altLang="ru-RU" sz="2600" smtClean="0"/>
              <a:t>: </a:t>
            </a:r>
            <a:r>
              <a:rPr lang="en-US" altLang="ru-RU" sz="2600" smtClean="0"/>
              <a:t>Ti</a:t>
            </a:r>
            <a:r>
              <a:rPr lang="ru-RU" altLang="ru-RU" sz="2600" smtClean="0"/>
              <a:t> </a:t>
            </a:r>
            <a:r>
              <a:rPr lang="en-US" altLang="ru-RU" sz="2600" smtClean="0">
                <a:cs typeface="Times New Roman" pitchFamily="18" charset="0"/>
              </a:rPr>
              <a:t>&lt;</a:t>
            </a:r>
            <a:r>
              <a:rPr lang="ru-RU" altLang="ru-RU" sz="2600" smtClean="0">
                <a:cs typeface="Times New Roman" pitchFamily="18" charset="0"/>
              </a:rPr>
              <a:t> </a:t>
            </a:r>
            <a:r>
              <a:rPr lang="en-US" altLang="ru-RU" sz="2600" smtClean="0"/>
              <a:t>Zr</a:t>
            </a:r>
            <a:r>
              <a:rPr lang="ru-RU" altLang="ru-RU" sz="2600" smtClean="0"/>
              <a:t> </a:t>
            </a:r>
            <a:r>
              <a:rPr lang="en-US" altLang="ru-RU" sz="2600" smtClean="0">
                <a:cs typeface="Times New Roman" pitchFamily="18" charset="0"/>
              </a:rPr>
              <a:t>&gt;</a:t>
            </a:r>
            <a:r>
              <a:rPr lang="en-US" altLang="ru-RU" sz="2600" smtClean="0"/>
              <a:t> Hf</a:t>
            </a:r>
            <a:r>
              <a:rPr lang="ru-RU" altLang="ru-RU" sz="2600" smtClean="0"/>
              <a:t> (лантанидное сжатие)</a:t>
            </a:r>
            <a:endParaRPr lang="en-US" altLang="ru-RU" sz="26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600" smtClean="0"/>
              <a:t>Степени окисления: </a:t>
            </a:r>
            <a:r>
              <a:rPr lang="en-US" altLang="ru-RU" sz="2600" smtClean="0">
                <a:solidFill>
                  <a:srgbClr val="A50021"/>
                </a:solidFill>
              </a:rPr>
              <a:t>Ti</a:t>
            </a:r>
            <a:r>
              <a:rPr lang="en-US" altLang="ru-RU" sz="2600" smtClean="0"/>
              <a:t>(</a:t>
            </a:r>
            <a:r>
              <a:rPr lang="ru-RU" altLang="ru-RU" sz="2600" smtClean="0">
                <a:solidFill>
                  <a:srgbClr val="A50021"/>
                </a:solidFill>
              </a:rPr>
              <a:t>+3</a:t>
            </a:r>
            <a:r>
              <a:rPr lang="en-US" altLang="ru-RU" sz="2600" smtClean="0"/>
              <a:t>,</a:t>
            </a:r>
            <a:r>
              <a:rPr lang="ru-RU" altLang="ru-RU" sz="2600" smtClean="0"/>
              <a:t>+4</a:t>
            </a:r>
            <a:r>
              <a:rPr lang="en-US" altLang="ru-RU" sz="2600" smtClean="0"/>
              <a:t>), Zr(</a:t>
            </a:r>
            <a:r>
              <a:rPr lang="ru-RU" altLang="ru-RU" sz="2600" smtClean="0"/>
              <a:t>+4</a:t>
            </a:r>
            <a:r>
              <a:rPr lang="en-US" altLang="ru-RU" sz="2600" smtClean="0"/>
              <a:t>), Hf(</a:t>
            </a:r>
            <a:r>
              <a:rPr lang="ru-RU" altLang="ru-RU" sz="2600" smtClean="0"/>
              <a:t>+4</a:t>
            </a:r>
            <a:r>
              <a:rPr lang="en-US" altLang="ru-RU" sz="2600" smtClean="0"/>
              <a:t>) </a:t>
            </a:r>
            <a:r>
              <a:rPr lang="ru-RU" altLang="ru-RU" sz="260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600" smtClean="0"/>
              <a:t>Образование  Э</a:t>
            </a:r>
            <a:r>
              <a:rPr lang="ru-RU" altLang="ru-RU" sz="2600" baseline="30000" smtClean="0"/>
              <a:t>4+</a:t>
            </a:r>
            <a:r>
              <a:rPr lang="ru-RU" altLang="ru-RU" sz="2600" smtClean="0"/>
              <a:t>  связано с достаточно большой затратой энергии. Стабильны в основном в кристаллических структурах.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600" smtClean="0"/>
              <a:t>У элементов, имеющих под валентными электронами оболочку типа благородного газа, с ростом радиуса уменьшается поляризующее действие и у  </a:t>
            </a:r>
            <a:r>
              <a:rPr lang="en-US" altLang="ru-RU" sz="2600" smtClean="0"/>
              <a:t>Zr</a:t>
            </a:r>
            <a:r>
              <a:rPr lang="ru-RU" altLang="ru-RU" sz="2600" smtClean="0"/>
              <a:t>  и  </a:t>
            </a:r>
            <a:r>
              <a:rPr lang="en-US" altLang="ru-RU" sz="2600" smtClean="0"/>
              <a:t>Hf</a:t>
            </a:r>
            <a:r>
              <a:rPr lang="ru-RU" altLang="ru-RU" sz="2600" smtClean="0"/>
              <a:t> валентные электроны удерживаются менее прочно, чем  у </a:t>
            </a:r>
            <a:r>
              <a:rPr lang="en-US" altLang="ru-RU" sz="2600" smtClean="0"/>
              <a:t>Ti</a:t>
            </a:r>
            <a:r>
              <a:rPr lang="ru-RU" altLang="ru-RU" sz="260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600" smtClean="0"/>
              <a:t>С увеличением  </a:t>
            </a:r>
            <a:r>
              <a:rPr lang="en-US" altLang="ru-RU" sz="2600" b="1" smtClean="0"/>
              <a:t>r</a:t>
            </a:r>
            <a:r>
              <a:rPr lang="en-US" altLang="ru-RU" sz="2600" smtClean="0"/>
              <a:t>  </a:t>
            </a:r>
            <a:r>
              <a:rPr lang="ru-RU" altLang="ru-RU" sz="2600" smtClean="0"/>
              <a:t>уменьшается поляризующее действие и валентные электроны удерживаются менее прочно.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A11BDA-59B2-49A6-B657-11FA19B05FE9}" type="slidenum">
              <a:rPr lang="ru-RU" altLang="ru-RU" smtClean="0"/>
              <a:pPr/>
              <a:t>35</a:t>
            </a:fld>
            <a:endParaRPr lang="ru-RU" altLang="ru-RU" smtClean="0"/>
          </a:p>
        </p:txBody>
      </p:sp>
      <p:sp>
        <p:nvSpPr>
          <p:cNvPr id="41987" name="Rectangle 7"/>
          <p:cNvSpPr>
            <a:spLocks noChangeArrowheads="1"/>
          </p:cNvSpPr>
          <p:nvPr/>
        </p:nvSpPr>
        <p:spPr bwMode="auto">
          <a:xfrm>
            <a:off x="539750" y="404813"/>
            <a:ext cx="7993063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8775">
              <a:buFontTx/>
              <a:buChar char="•"/>
              <a:tabLst>
                <a:tab pos="358775" algn="l"/>
              </a:tabLst>
            </a:pPr>
            <a:r>
              <a:rPr lang="ru-RU" altLang="ru-RU" sz="2800"/>
              <a:t>На поверхности металлов образуется тонкая и прочная пленка оксидов (малоактивны на холоду).</a:t>
            </a:r>
            <a:endParaRPr lang="en-US" altLang="ru-RU" sz="2800"/>
          </a:p>
          <a:p>
            <a:pPr indent="358775">
              <a:buFontTx/>
              <a:buChar char="•"/>
              <a:tabLst>
                <a:tab pos="358775" algn="l"/>
              </a:tabLst>
            </a:pPr>
            <a:endParaRPr lang="ru-RU" altLang="ru-RU" sz="2800"/>
          </a:p>
          <a:p>
            <a:pPr indent="358775">
              <a:buFontTx/>
              <a:buChar char="•"/>
              <a:tabLst>
                <a:tab pos="358775" algn="l"/>
              </a:tabLst>
            </a:pPr>
            <a:r>
              <a:rPr lang="en-US" altLang="ru-RU" sz="2800"/>
              <a:t>Ti, Zr, Hf </a:t>
            </a:r>
            <a:r>
              <a:rPr lang="ru-RU" altLang="ru-RU" sz="2800"/>
              <a:t>образуют твердые растворы замещения (</a:t>
            </a:r>
            <a:r>
              <a:rPr lang="en-US" altLang="ru-RU" sz="2800"/>
              <a:t>V, Cr), </a:t>
            </a:r>
            <a:r>
              <a:rPr lang="ru-RU" altLang="ru-RU" sz="2800"/>
              <a:t>а также ИМС (</a:t>
            </a:r>
            <a:r>
              <a:rPr lang="en-US" altLang="ru-RU" sz="2800"/>
              <a:t>Fe, Co, Ni, Cu, Zn).</a:t>
            </a:r>
          </a:p>
          <a:p>
            <a:pPr indent="358775">
              <a:buFontTx/>
              <a:buChar char="•"/>
              <a:tabLst>
                <a:tab pos="358775" algn="l"/>
              </a:tabLst>
            </a:pPr>
            <a:endParaRPr lang="ru-RU" altLang="ru-RU" sz="2800"/>
          </a:p>
          <a:p>
            <a:pPr indent="358775">
              <a:buFontTx/>
              <a:buChar char="•"/>
              <a:tabLst>
                <a:tab pos="358775" algn="l"/>
              </a:tabLst>
            </a:pPr>
            <a:r>
              <a:rPr lang="ru-RU" altLang="ru-RU" sz="2800"/>
              <a:t>Введение </a:t>
            </a:r>
            <a:r>
              <a:rPr lang="en-US" altLang="ru-RU" sz="2800"/>
              <a:t>Ti </a:t>
            </a:r>
            <a:r>
              <a:rPr lang="ru-RU" altLang="ru-RU" sz="2800"/>
              <a:t>и</a:t>
            </a:r>
            <a:r>
              <a:rPr lang="en-US" altLang="ru-RU" sz="2800"/>
              <a:t> Zr </a:t>
            </a:r>
            <a:r>
              <a:rPr lang="ru-RU" altLang="ru-RU" sz="2800"/>
              <a:t>в сплавы увеличивает их твердость.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8B9B61-744C-4375-9AF2-2F40775B2C87}" type="slidenum">
              <a:rPr lang="ru-RU" altLang="ru-RU" smtClean="0"/>
              <a:pPr/>
              <a:t>36</a:t>
            </a:fld>
            <a:endParaRPr lang="ru-RU" altLang="ru-RU" smtClean="0"/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0" y="0"/>
            <a:ext cx="9144000" cy="697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altLang="ru-RU" sz="2800" b="1" u="sng"/>
              <a:t>Растворение металлов </a:t>
            </a:r>
            <a:r>
              <a:rPr lang="en-US" altLang="ru-RU" sz="2800" b="1" u="sng"/>
              <a:t>IV</a:t>
            </a:r>
            <a:r>
              <a:rPr lang="ru-RU" altLang="ru-RU" sz="2800" b="1" u="sng"/>
              <a:t>  </a:t>
            </a:r>
            <a:r>
              <a:rPr lang="en-US" altLang="ru-RU" sz="2800" b="1" u="sng"/>
              <a:t>B</a:t>
            </a:r>
            <a:r>
              <a:rPr lang="ru-RU" altLang="ru-RU" sz="2800" b="1" u="sng"/>
              <a:t>  подгруппы</a:t>
            </a:r>
          </a:p>
          <a:p>
            <a:endParaRPr lang="ru-RU" altLang="ru-RU" sz="2800" b="1"/>
          </a:p>
          <a:p>
            <a:pPr>
              <a:lnSpc>
                <a:spcPct val="110000"/>
              </a:lnSpc>
            </a:pPr>
            <a:r>
              <a:rPr lang="en-US" altLang="ru-RU" sz="2400"/>
              <a:t>2 Ti    +    6 HCl</a:t>
            </a:r>
            <a:r>
              <a:rPr lang="ru-RU" altLang="ru-RU" sz="2400" baseline="-25000"/>
              <a:t>гор</a:t>
            </a:r>
            <a:r>
              <a:rPr lang="en-US" altLang="ru-RU" sz="2400" baseline="-25000"/>
              <a:t>  </a:t>
            </a:r>
            <a:r>
              <a:rPr lang="en-US" altLang="ru-RU" sz="2400"/>
              <a:t>  =    2 TiCl</a:t>
            </a:r>
            <a:r>
              <a:rPr lang="en-US" altLang="ru-RU" sz="2400" baseline="-25000"/>
              <a:t>3</a:t>
            </a:r>
            <a:r>
              <a:rPr lang="en-US" altLang="ru-RU" sz="2400"/>
              <a:t>    +     3 H</a:t>
            </a:r>
            <a:r>
              <a:rPr lang="en-US" altLang="ru-RU" sz="2400" baseline="-25000"/>
              <a:t>2</a:t>
            </a:r>
            <a:endParaRPr lang="ru-RU" altLang="ru-RU" sz="2400" baseline="-25000"/>
          </a:p>
          <a:p>
            <a:pPr>
              <a:lnSpc>
                <a:spcPct val="110000"/>
              </a:lnSpc>
            </a:pPr>
            <a:r>
              <a:rPr lang="en-US" altLang="ru-RU" sz="2400"/>
              <a:t>   Ti    +    6 HF        =     H</a:t>
            </a:r>
            <a:r>
              <a:rPr lang="en-US" altLang="ru-RU" sz="2400" baseline="-25000"/>
              <a:t>2</a:t>
            </a:r>
            <a:r>
              <a:rPr lang="en-US" altLang="ru-RU" sz="2400"/>
              <a:t>[TiF</a:t>
            </a:r>
            <a:r>
              <a:rPr lang="en-US" altLang="ru-RU" sz="2400" baseline="-25000"/>
              <a:t>6</a:t>
            </a:r>
            <a:r>
              <a:rPr lang="en-US" altLang="ru-RU" sz="2400"/>
              <a:t>]     +     2 H</a:t>
            </a:r>
            <a:r>
              <a:rPr lang="en-US" altLang="ru-RU" sz="2400" baseline="-25000"/>
              <a:t>2</a:t>
            </a:r>
            <a:r>
              <a:rPr lang="en-US" altLang="ru-RU" sz="2400"/>
              <a:t> </a:t>
            </a:r>
            <a:endParaRPr lang="ru-RU" altLang="ru-RU" sz="2400"/>
          </a:p>
          <a:p>
            <a:pPr>
              <a:lnSpc>
                <a:spcPct val="110000"/>
              </a:lnSpc>
            </a:pPr>
            <a:r>
              <a:rPr lang="ru-RU" altLang="ru-RU" sz="2400"/>
              <a:t> </a:t>
            </a:r>
          </a:p>
          <a:p>
            <a:pPr>
              <a:lnSpc>
                <a:spcPct val="110000"/>
              </a:lnSpc>
            </a:pPr>
            <a:r>
              <a:rPr lang="en-US" altLang="ru-RU" sz="2400"/>
              <a:t>(</a:t>
            </a:r>
            <a:r>
              <a:rPr lang="ru-RU" altLang="ru-RU" sz="2400"/>
              <a:t>Э</a:t>
            </a:r>
            <a:r>
              <a:rPr lang="en-US" altLang="ru-RU" sz="2400"/>
              <a:t> = Zr, Hf</a:t>
            </a:r>
            <a:r>
              <a:rPr lang="ru-RU" altLang="ru-RU" sz="2400"/>
              <a:t>  </a:t>
            </a:r>
            <a:r>
              <a:rPr lang="ru-RU" altLang="ru-RU" sz="2400">
                <a:solidFill>
                  <a:srgbClr val="A50021"/>
                </a:solidFill>
              </a:rPr>
              <a:t>Условие: окисление, образование анионных КС</a:t>
            </a:r>
            <a:r>
              <a:rPr lang="ru-RU" altLang="ru-RU" sz="2400"/>
              <a:t>)</a:t>
            </a:r>
          </a:p>
          <a:p>
            <a:pPr>
              <a:lnSpc>
                <a:spcPct val="110000"/>
              </a:lnSpc>
            </a:pPr>
            <a:r>
              <a:rPr lang="ru-RU" altLang="ru-RU" sz="2400"/>
              <a:t> Э</a:t>
            </a:r>
            <a:r>
              <a:rPr lang="en-US" altLang="ru-RU" sz="2400"/>
              <a:t>    +     5 H</a:t>
            </a:r>
            <a:r>
              <a:rPr lang="en-US" altLang="ru-RU" sz="2400" baseline="-25000"/>
              <a:t>2</a:t>
            </a:r>
            <a:r>
              <a:rPr lang="en-US" altLang="ru-RU" sz="2400"/>
              <a:t>SO</a:t>
            </a:r>
            <a:r>
              <a:rPr lang="en-US" altLang="ru-RU" sz="2400" baseline="-25000"/>
              <a:t>4</a:t>
            </a:r>
            <a:r>
              <a:rPr lang="en-US" altLang="ru-RU" sz="2400"/>
              <a:t> </a:t>
            </a:r>
            <a:r>
              <a:rPr lang="ru-RU" altLang="ru-RU" sz="2400" baseline="-25000"/>
              <a:t>(конц)</a:t>
            </a:r>
            <a:r>
              <a:rPr lang="en-US" altLang="ru-RU" sz="2400"/>
              <a:t> =   H</a:t>
            </a:r>
            <a:r>
              <a:rPr lang="en-US" altLang="ru-RU" sz="2400" baseline="-25000"/>
              <a:t>2</a:t>
            </a:r>
            <a:r>
              <a:rPr lang="en-US" altLang="ru-RU" sz="2400"/>
              <a:t>[</a:t>
            </a:r>
            <a:r>
              <a:rPr lang="ru-RU" altLang="ru-RU" sz="2400"/>
              <a:t>Э</a:t>
            </a:r>
            <a:r>
              <a:rPr lang="en-US" altLang="ru-RU" sz="2400"/>
              <a:t>(SO</a:t>
            </a:r>
            <a:r>
              <a:rPr lang="en-US" altLang="ru-RU" sz="2400" baseline="-25000"/>
              <a:t>4</a:t>
            </a:r>
            <a:r>
              <a:rPr lang="en-US" altLang="ru-RU" sz="2400"/>
              <a:t>)</a:t>
            </a:r>
            <a:r>
              <a:rPr lang="en-US" altLang="ru-RU" sz="2400" baseline="-25000"/>
              <a:t>3</a:t>
            </a:r>
            <a:r>
              <a:rPr lang="en-US" altLang="ru-RU" sz="2400"/>
              <a:t>]   +  2 SO</a:t>
            </a:r>
            <a:r>
              <a:rPr lang="en-US" altLang="ru-RU" sz="2400" baseline="-25000"/>
              <a:t>2</a:t>
            </a:r>
            <a:r>
              <a:rPr lang="en-US" altLang="ru-RU" sz="2400"/>
              <a:t>  +   4 H</a:t>
            </a:r>
            <a:r>
              <a:rPr lang="en-US" altLang="ru-RU" sz="2400" baseline="-25000"/>
              <a:t>2</a:t>
            </a:r>
            <a:r>
              <a:rPr lang="en-US" altLang="ru-RU" sz="2400"/>
              <a:t>O    </a:t>
            </a:r>
            <a:endParaRPr lang="ru-RU" altLang="ru-RU" sz="2400"/>
          </a:p>
          <a:p>
            <a:pPr>
              <a:lnSpc>
                <a:spcPct val="110000"/>
              </a:lnSpc>
            </a:pPr>
            <a:r>
              <a:rPr lang="en-US" altLang="ru-RU" sz="2400"/>
              <a:t> 3 </a:t>
            </a:r>
            <a:r>
              <a:rPr lang="ru-RU" altLang="ru-RU" sz="2400"/>
              <a:t>Э</a:t>
            </a:r>
            <a:r>
              <a:rPr lang="en-US" altLang="ru-RU" sz="2400"/>
              <a:t>   +   4 HNO</a:t>
            </a:r>
            <a:r>
              <a:rPr lang="en-US" altLang="ru-RU" sz="2400" baseline="-25000"/>
              <a:t>3</a:t>
            </a:r>
            <a:r>
              <a:rPr lang="en-US" altLang="ru-RU" sz="2400"/>
              <a:t>    +  18 HX   =    3 H</a:t>
            </a:r>
            <a:r>
              <a:rPr lang="en-US" altLang="ru-RU" sz="2400" baseline="-25000"/>
              <a:t>2</a:t>
            </a:r>
            <a:r>
              <a:rPr lang="en-US" altLang="ru-RU" sz="2400"/>
              <a:t>[</a:t>
            </a:r>
            <a:r>
              <a:rPr lang="ru-RU" altLang="ru-RU" sz="2400"/>
              <a:t>ЭХ</a:t>
            </a:r>
            <a:r>
              <a:rPr lang="en-US" altLang="ru-RU" sz="2400" baseline="-25000"/>
              <a:t>6</a:t>
            </a:r>
            <a:r>
              <a:rPr lang="en-US" altLang="ru-RU" sz="2400"/>
              <a:t>]    +  4 NO  +  8 H</a:t>
            </a:r>
            <a:r>
              <a:rPr lang="en-US" altLang="ru-RU" sz="2400" baseline="-25000"/>
              <a:t>2</a:t>
            </a:r>
            <a:r>
              <a:rPr lang="en-US" altLang="ru-RU" sz="2400"/>
              <a:t>O       (X = F-, Cl-)</a:t>
            </a:r>
            <a:endParaRPr lang="ru-RU" altLang="ru-RU" sz="2400"/>
          </a:p>
          <a:p>
            <a:pPr>
              <a:lnSpc>
                <a:spcPct val="110000"/>
              </a:lnSpc>
            </a:pPr>
            <a:endParaRPr lang="ru-RU" altLang="ru-RU" sz="2400"/>
          </a:p>
          <a:p>
            <a:pPr>
              <a:lnSpc>
                <a:spcPct val="110000"/>
              </a:lnSpc>
            </a:pPr>
            <a:r>
              <a:rPr lang="ru-RU" altLang="ru-RU" sz="2400"/>
              <a:t>При наличии </a:t>
            </a:r>
            <a:r>
              <a:rPr lang="en-US" altLang="ru-RU" sz="2400"/>
              <a:t>F</a:t>
            </a:r>
            <a:r>
              <a:rPr lang="ru-RU" altLang="ru-RU" sz="2400" baseline="30000"/>
              <a:t>-</a:t>
            </a:r>
            <a:r>
              <a:rPr lang="ru-RU" altLang="ru-RU" sz="2400"/>
              <a:t> - ионов  все Э постепенно реагируют даже со слабыми кислотами:</a:t>
            </a:r>
          </a:p>
          <a:p>
            <a:pPr>
              <a:lnSpc>
                <a:spcPct val="110000"/>
              </a:lnSpc>
            </a:pPr>
            <a:r>
              <a:rPr lang="ru-RU" altLang="ru-RU" sz="2400"/>
              <a:t>Э + 4 СН</a:t>
            </a:r>
            <a:r>
              <a:rPr lang="ru-RU" altLang="ru-RU" sz="2400" baseline="-25000"/>
              <a:t>3</a:t>
            </a:r>
            <a:r>
              <a:rPr lang="ru-RU" altLang="ru-RU" sz="2400"/>
              <a:t>СООН + 6 </a:t>
            </a:r>
            <a:r>
              <a:rPr lang="en-US" altLang="ru-RU" sz="2400"/>
              <a:t>NH</a:t>
            </a:r>
            <a:r>
              <a:rPr lang="ru-RU" altLang="ru-RU" sz="2400" baseline="-25000"/>
              <a:t>4</a:t>
            </a:r>
            <a:r>
              <a:rPr lang="en-US" altLang="ru-RU" sz="2400"/>
              <a:t>F</a:t>
            </a:r>
            <a:r>
              <a:rPr lang="ru-RU" altLang="ru-RU" sz="2400"/>
              <a:t> = (</a:t>
            </a:r>
            <a:r>
              <a:rPr lang="en-US" altLang="ru-RU" sz="2400"/>
              <a:t>NH</a:t>
            </a:r>
            <a:r>
              <a:rPr lang="ru-RU" altLang="ru-RU" sz="2400" baseline="-25000"/>
              <a:t>4</a:t>
            </a:r>
            <a:r>
              <a:rPr lang="ru-RU" altLang="ru-RU" sz="2400"/>
              <a:t>)</a:t>
            </a:r>
            <a:r>
              <a:rPr lang="ru-RU" altLang="ru-RU" sz="2400" baseline="-25000"/>
              <a:t>2</a:t>
            </a:r>
            <a:r>
              <a:rPr lang="ru-RU" altLang="ru-RU" sz="2400"/>
              <a:t>[Э</a:t>
            </a:r>
            <a:r>
              <a:rPr lang="en-US" altLang="ru-RU" sz="2400"/>
              <a:t>F</a:t>
            </a:r>
            <a:r>
              <a:rPr lang="ru-RU" altLang="ru-RU" sz="2400" baseline="-25000"/>
              <a:t>6</a:t>
            </a:r>
            <a:r>
              <a:rPr lang="ru-RU" altLang="ru-RU" sz="2400"/>
              <a:t>] + 4</a:t>
            </a:r>
            <a:r>
              <a:rPr lang="en-US" altLang="ru-RU" sz="2400"/>
              <a:t>CH</a:t>
            </a:r>
            <a:r>
              <a:rPr lang="ru-RU" altLang="ru-RU" sz="2400" baseline="-25000"/>
              <a:t>3</a:t>
            </a:r>
            <a:r>
              <a:rPr lang="en-US" altLang="ru-RU" sz="2400"/>
              <a:t>COONH</a:t>
            </a:r>
            <a:r>
              <a:rPr lang="ru-RU" altLang="ru-RU" sz="2400" baseline="-25000"/>
              <a:t>4</a:t>
            </a:r>
            <a:r>
              <a:rPr lang="ru-RU" altLang="ru-RU" sz="2400"/>
              <a:t> + 2</a:t>
            </a:r>
            <a:r>
              <a:rPr lang="en-US" altLang="ru-RU" sz="2400"/>
              <a:t>H</a:t>
            </a:r>
            <a:r>
              <a:rPr lang="ru-RU" altLang="ru-RU" sz="2400" baseline="-25000"/>
              <a:t>2 </a:t>
            </a:r>
            <a:r>
              <a:rPr lang="en-US" altLang="ru-RU" sz="2400">
                <a:cs typeface="Times New Roman" pitchFamily="18" charset="0"/>
              </a:rPr>
              <a:t>↑</a:t>
            </a:r>
            <a:endParaRPr lang="ru-RU" altLang="ru-RU" sz="2400" baseline="-25000"/>
          </a:p>
          <a:p>
            <a:pPr>
              <a:lnSpc>
                <a:spcPct val="110000"/>
              </a:lnSpc>
            </a:pPr>
            <a:endParaRPr lang="ru-RU" altLang="ru-RU" sz="2400"/>
          </a:p>
          <a:p>
            <a:pPr>
              <a:lnSpc>
                <a:spcPct val="110000"/>
              </a:lnSpc>
            </a:pPr>
            <a:r>
              <a:rPr lang="en-US" altLang="ru-RU" sz="2400"/>
              <a:t>Ti </a:t>
            </a:r>
            <a:r>
              <a:rPr lang="ru-RU" altLang="ru-RU" sz="2400"/>
              <a:t>растворим в концентрированных щелочах (</a:t>
            </a:r>
            <a:r>
              <a:rPr lang="en-US" altLang="ru-RU" sz="2400">
                <a:solidFill>
                  <a:srgbClr val="A50021"/>
                </a:solidFill>
              </a:rPr>
              <a:t>Zr </a:t>
            </a:r>
            <a:r>
              <a:rPr lang="ru-RU" altLang="ru-RU" sz="2400">
                <a:solidFill>
                  <a:srgbClr val="A50021"/>
                </a:solidFill>
              </a:rPr>
              <a:t>и </a:t>
            </a:r>
            <a:r>
              <a:rPr lang="en-US" altLang="ru-RU" sz="2400">
                <a:solidFill>
                  <a:srgbClr val="A50021"/>
                </a:solidFill>
              </a:rPr>
              <a:t> Hf</a:t>
            </a:r>
            <a:r>
              <a:rPr lang="ru-RU" altLang="ru-RU" sz="2400">
                <a:solidFill>
                  <a:srgbClr val="A50021"/>
                </a:solidFill>
              </a:rPr>
              <a:t>  - нет</a:t>
            </a:r>
            <a:r>
              <a:rPr lang="ru-RU" altLang="ru-RU" sz="2400"/>
              <a:t>)</a:t>
            </a:r>
          </a:p>
          <a:p>
            <a:pPr>
              <a:lnSpc>
                <a:spcPct val="110000"/>
              </a:lnSpc>
            </a:pPr>
            <a:r>
              <a:rPr lang="en-US" altLang="ru-RU" sz="2400"/>
              <a:t>Ti    +    2 NaOH</a:t>
            </a:r>
            <a:r>
              <a:rPr lang="ru-RU" altLang="ru-RU" sz="2400" baseline="-25000"/>
              <a:t>конц</a:t>
            </a:r>
            <a:r>
              <a:rPr lang="en-US" altLang="ru-RU" sz="2400" baseline="-25000"/>
              <a:t>  </a:t>
            </a:r>
            <a:r>
              <a:rPr lang="en-US" altLang="ru-RU" sz="2400"/>
              <a:t> +   </a:t>
            </a:r>
            <a:r>
              <a:rPr lang="ru-RU" altLang="ru-RU" sz="2400"/>
              <a:t>Н</a:t>
            </a:r>
            <a:r>
              <a:rPr lang="en-US" altLang="ru-RU" sz="2400" baseline="-25000"/>
              <a:t>2</a:t>
            </a:r>
            <a:r>
              <a:rPr lang="ru-RU" altLang="ru-RU" sz="2400"/>
              <a:t>О</a:t>
            </a:r>
            <a:r>
              <a:rPr lang="en-US" altLang="ru-RU" sz="2400"/>
              <a:t>     =   Na</a:t>
            </a:r>
            <a:r>
              <a:rPr lang="en-US" altLang="ru-RU" sz="2400" baseline="-25000"/>
              <a:t>2</a:t>
            </a:r>
            <a:r>
              <a:rPr lang="en-US" altLang="ru-RU" sz="2400"/>
              <a:t>TiO</a:t>
            </a:r>
            <a:r>
              <a:rPr lang="en-US" altLang="ru-RU" sz="2400" baseline="-25000"/>
              <a:t>3</a:t>
            </a:r>
            <a:r>
              <a:rPr lang="en-US" altLang="ru-RU" sz="2400"/>
              <a:t>   +   2 H</a:t>
            </a:r>
            <a:r>
              <a:rPr lang="en-US" altLang="ru-RU" sz="2400" baseline="-25000"/>
              <a:t>2</a:t>
            </a:r>
            <a:r>
              <a:rPr lang="en-US" altLang="ru-RU" sz="2400"/>
              <a:t> </a:t>
            </a:r>
            <a:r>
              <a:rPr lang="en-US" altLang="ru-RU" sz="2400">
                <a:cs typeface="Times New Roman" pitchFamily="18" charset="0"/>
              </a:rPr>
              <a:t>↑</a:t>
            </a:r>
            <a:endParaRPr lang="ru-RU" altLang="ru-RU" sz="2400"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altLang="ru-RU" sz="2400">
                <a:cs typeface="Times New Roman" pitchFamily="18" charset="0"/>
              </a:rPr>
              <a:t>                                                        титанат</a:t>
            </a:r>
            <a:r>
              <a:rPr lang="en-US" altLang="ru-RU" sz="2400"/>
              <a:t>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9CD4E6-9CA2-4110-9135-20EF84813866}" type="slidenum">
              <a:rPr lang="ru-RU" altLang="ru-RU" smtClean="0"/>
              <a:pPr/>
              <a:t>37</a:t>
            </a:fld>
            <a:endParaRPr lang="ru-RU" altLang="ru-RU" smtClean="0"/>
          </a:p>
        </p:txBody>
      </p:sp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0" y="163513"/>
            <a:ext cx="9144000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altLang="ru-RU" sz="2400" b="1" u="sng"/>
              <a:t>Бинарные соединения элементов </a:t>
            </a:r>
            <a:r>
              <a:rPr lang="en-US" altLang="ru-RU" sz="2400" b="1" u="sng"/>
              <a:t>IV B</a:t>
            </a:r>
            <a:r>
              <a:rPr lang="ru-RU" altLang="ru-RU" sz="2400" b="1" u="sng"/>
              <a:t> подгруппы</a:t>
            </a:r>
            <a:r>
              <a:rPr lang="ru-RU" altLang="ru-RU" sz="2000"/>
              <a:t> </a:t>
            </a:r>
          </a:p>
          <a:p>
            <a:pPr algn="just">
              <a:lnSpc>
                <a:spcPct val="90000"/>
              </a:lnSpc>
            </a:pPr>
            <a:r>
              <a:rPr lang="ru-RU" altLang="ru-RU" sz="2400"/>
              <a:t>с О, Н, С, </a:t>
            </a:r>
            <a:r>
              <a:rPr lang="en-US" altLang="ru-RU" sz="2400"/>
              <a:t>N</a:t>
            </a:r>
            <a:r>
              <a:rPr lang="ru-RU" altLang="ru-RU" sz="2400"/>
              <a:t>, </a:t>
            </a:r>
            <a:r>
              <a:rPr lang="en-US" altLang="ru-RU" sz="2400"/>
              <a:t>Si</a:t>
            </a:r>
            <a:r>
              <a:rPr lang="ru-RU" altLang="ru-RU" sz="2400"/>
              <a:t>   имеют переменный состав (их формулы условны). </a:t>
            </a:r>
          </a:p>
          <a:p>
            <a:pPr algn="just">
              <a:lnSpc>
                <a:spcPct val="90000"/>
              </a:lnSpc>
            </a:pPr>
            <a:endParaRPr lang="ru-RU" altLang="ru-RU" sz="2400"/>
          </a:p>
          <a:p>
            <a:pPr algn="just">
              <a:lnSpc>
                <a:spcPct val="90000"/>
              </a:lnSpc>
            </a:pPr>
            <a:r>
              <a:rPr lang="ru-RU" altLang="ru-RU" sz="2400"/>
              <a:t> ЭО</a:t>
            </a:r>
            <a:r>
              <a:rPr lang="ru-RU" altLang="ru-RU" sz="2400" baseline="-25000"/>
              <a:t>2</a:t>
            </a:r>
            <a:r>
              <a:rPr lang="ru-RU" altLang="ru-RU" sz="2400"/>
              <a:t> с Н</a:t>
            </a:r>
            <a:r>
              <a:rPr lang="ru-RU" altLang="ru-RU" sz="2400" baseline="-25000"/>
              <a:t>2</a:t>
            </a:r>
            <a:r>
              <a:rPr lang="ru-RU" altLang="ru-RU" sz="2400"/>
              <a:t>О истинных растворов не образуют. </a:t>
            </a:r>
          </a:p>
          <a:p>
            <a:pPr algn="just">
              <a:lnSpc>
                <a:spcPct val="90000"/>
              </a:lnSpc>
            </a:pPr>
            <a:endParaRPr lang="ru-RU" altLang="ru-RU" sz="2400"/>
          </a:p>
          <a:p>
            <a:pPr algn="just">
              <a:lnSpc>
                <a:spcPct val="90000"/>
              </a:lnSpc>
            </a:pPr>
            <a:r>
              <a:rPr lang="ru-RU" altLang="ru-RU" sz="2400"/>
              <a:t>В кислотах и разбавленных щелочах ЭО</a:t>
            </a:r>
            <a:r>
              <a:rPr lang="ru-RU" altLang="ru-RU" sz="2400" baseline="-25000"/>
              <a:t>2</a:t>
            </a:r>
            <a:r>
              <a:rPr lang="ru-RU" altLang="ru-RU" sz="2400"/>
              <a:t> не растворяются (полимеризация, коллоидные растворы). </a:t>
            </a:r>
          </a:p>
          <a:p>
            <a:pPr algn="just">
              <a:lnSpc>
                <a:spcPct val="90000"/>
              </a:lnSpc>
            </a:pPr>
            <a:endParaRPr lang="ru-RU" altLang="ru-RU" sz="2400"/>
          </a:p>
          <a:p>
            <a:pPr algn="just">
              <a:lnSpc>
                <a:spcPct val="90000"/>
              </a:lnSpc>
            </a:pPr>
            <a:r>
              <a:rPr lang="ru-RU" altLang="ru-RU" sz="2400"/>
              <a:t>Гидроксиды ЭО</a:t>
            </a:r>
            <a:r>
              <a:rPr lang="ru-RU" altLang="ru-RU" sz="2400" baseline="-25000"/>
              <a:t>2</a:t>
            </a:r>
            <a:r>
              <a:rPr lang="ru-RU" altLang="ru-RU" sz="2400">
                <a:sym typeface="Symbol" pitchFamily="18" charset="2"/>
              </a:rPr>
              <a:t></a:t>
            </a:r>
            <a:r>
              <a:rPr lang="en-US" altLang="ru-RU" sz="2400"/>
              <a:t>nH</a:t>
            </a:r>
            <a:r>
              <a:rPr lang="ru-RU" altLang="ru-RU" sz="2400" baseline="-25000">
                <a:sym typeface="Symbol" pitchFamily="18" charset="2"/>
              </a:rPr>
              <a:t>2</a:t>
            </a:r>
            <a:r>
              <a:rPr lang="en-US" altLang="ru-RU" sz="2400">
                <a:sym typeface="Symbol" pitchFamily="18" charset="2"/>
              </a:rPr>
              <a:t>O</a:t>
            </a:r>
            <a:r>
              <a:rPr lang="ru-RU" altLang="ru-RU" sz="2400">
                <a:sym typeface="Symbol" pitchFamily="18" charset="2"/>
              </a:rPr>
              <a:t>  тоже имеют переменный состав.</a:t>
            </a:r>
          </a:p>
          <a:p>
            <a:pPr algn="just">
              <a:lnSpc>
                <a:spcPct val="90000"/>
              </a:lnSpc>
            </a:pPr>
            <a:endParaRPr lang="ru-RU" altLang="ru-RU" sz="2400">
              <a:sym typeface="Symbol" pitchFamily="18" charset="2"/>
            </a:endParaRPr>
          </a:p>
          <a:p>
            <a:pPr algn="just">
              <a:lnSpc>
                <a:spcPct val="90000"/>
              </a:lnSpc>
            </a:pPr>
            <a:r>
              <a:rPr lang="en-US" altLang="ru-RU" sz="2400">
                <a:sym typeface="Symbol" pitchFamily="18" charset="2"/>
              </a:rPr>
              <a:t>Ti</a:t>
            </a:r>
            <a:r>
              <a:rPr lang="ru-RU" altLang="ru-RU" sz="2400">
                <a:sym typeface="Symbol" pitchFamily="18" charset="2"/>
              </a:rPr>
              <a:t>(</a:t>
            </a:r>
            <a:r>
              <a:rPr lang="en-US" altLang="ru-RU" sz="2400">
                <a:sym typeface="Symbol" pitchFamily="18" charset="2"/>
              </a:rPr>
              <a:t>OH</a:t>
            </a:r>
            <a:r>
              <a:rPr lang="ru-RU" altLang="ru-RU" sz="2400">
                <a:sym typeface="Symbol" pitchFamily="18" charset="2"/>
              </a:rPr>
              <a:t>)</a:t>
            </a:r>
            <a:r>
              <a:rPr lang="ru-RU" altLang="ru-RU" sz="2400" baseline="-25000">
                <a:sym typeface="Symbol" pitchFamily="18" charset="2"/>
              </a:rPr>
              <a:t>4</a:t>
            </a:r>
            <a:r>
              <a:rPr lang="ru-RU" altLang="ru-RU" sz="2400">
                <a:sym typeface="Symbol" pitchFamily="18" charset="2"/>
              </a:rPr>
              <a:t>  -   </a:t>
            </a:r>
            <a:r>
              <a:rPr lang="en-US" altLang="ru-RU" sz="2400">
                <a:sym typeface="Symbol" pitchFamily="18" charset="2"/>
              </a:rPr>
              <a:t></a:t>
            </a:r>
            <a:r>
              <a:rPr lang="ru-RU" altLang="ru-RU" sz="2400"/>
              <a:t>-форма</a:t>
            </a:r>
            <a:r>
              <a:rPr lang="ru-RU" altLang="ru-RU" sz="2400">
                <a:sym typeface="Symbol" pitchFamily="18" charset="2"/>
              </a:rPr>
              <a:t>     </a:t>
            </a:r>
          </a:p>
          <a:p>
            <a:pPr algn="just">
              <a:lnSpc>
                <a:spcPct val="90000"/>
              </a:lnSpc>
            </a:pPr>
            <a:r>
              <a:rPr lang="en-US" altLang="ru-RU" sz="2400">
                <a:sym typeface="Symbol" pitchFamily="18" charset="2"/>
              </a:rPr>
              <a:t>TiO</a:t>
            </a:r>
            <a:r>
              <a:rPr lang="ru-RU" altLang="ru-RU" sz="2400">
                <a:sym typeface="Symbol" pitchFamily="18" charset="2"/>
              </a:rPr>
              <a:t>(</a:t>
            </a:r>
            <a:r>
              <a:rPr lang="en-US" altLang="ru-RU" sz="2400">
                <a:sym typeface="Symbol" pitchFamily="18" charset="2"/>
              </a:rPr>
              <a:t>OH</a:t>
            </a:r>
            <a:r>
              <a:rPr lang="ru-RU" altLang="ru-RU" sz="2400">
                <a:sym typeface="Symbol" pitchFamily="18" charset="2"/>
              </a:rPr>
              <a:t>)</a:t>
            </a:r>
            <a:r>
              <a:rPr lang="ru-RU" altLang="ru-RU" sz="2400" baseline="-25000">
                <a:sym typeface="Symbol" pitchFamily="18" charset="2"/>
              </a:rPr>
              <a:t>2</a:t>
            </a:r>
            <a:r>
              <a:rPr lang="ru-RU" altLang="ru-RU" sz="2400">
                <a:sym typeface="Symbol" pitchFamily="18" charset="2"/>
              </a:rPr>
              <a:t>    -   </a:t>
            </a:r>
            <a:r>
              <a:rPr lang="en-US" altLang="ru-RU" sz="2400">
                <a:sym typeface="Symbol" pitchFamily="18" charset="2"/>
              </a:rPr>
              <a:t></a:t>
            </a:r>
            <a:r>
              <a:rPr lang="ru-RU" altLang="ru-RU" sz="2400"/>
              <a:t>-форма (результат старения).</a:t>
            </a:r>
            <a:endParaRPr lang="ru-RU" altLang="ru-RU" sz="2400">
              <a:sym typeface="Symbol" pitchFamily="18" charset="2"/>
            </a:endParaRPr>
          </a:p>
          <a:p>
            <a:pPr algn="just">
              <a:lnSpc>
                <a:spcPct val="90000"/>
              </a:lnSpc>
            </a:pPr>
            <a:endParaRPr lang="ru-RU" altLang="ru-RU" sz="2400">
              <a:sym typeface="Symbol" pitchFamily="18" charset="2"/>
            </a:endParaRPr>
          </a:p>
          <a:p>
            <a:pPr algn="just">
              <a:lnSpc>
                <a:spcPct val="90000"/>
              </a:lnSpc>
            </a:pPr>
            <a:r>
              <a:rPr lang="ru-RU" altLang="ru-RU" sz="2400">
                <a:sym typeface="Symbol" pitchFamily="18" charset="2"/>
              </a:rPr>
              <a:t>Гидроксид титана растворим в конц. щелочи, а цирконий и гафний нет</a:t>
            </a:r>
            <a:r>
              <a:rPr lang="ru-RU" altLang="ru-RU" sz="2000">
                <a:sym typeface="Symbol" pitchFamily="18" charset="2"/>
              </a:rPr>
              <a:t>.</a:t>
            </a:r>
            <a:r>
              <a:rPr lang="ru-RU" altLang="ru-RU"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8D4EEE-E57B-4D23-9FD1-3FD3C24038CC}" type="slidenum">
              <a:rPr lang="ru-RU" altLang="ru-RU" smtClean="0"/>
              <a:pPr/>
              <a:t>38</a:t>
            </a:fld>
            <a:endParaRPr lang="ru-RU" altLang="ru-RU" smtClean="0"/>
          </a:p>
        </p:txBody>
      </p:sp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0" y="96838"/>
            <a:ext cx="9144000" cy="563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altLang="ru-RU" sz="2000" b="1"/>
              <a:t>Гидратированные  ионы </a:t>
            </a:r>
            <a:r>
              <a:rPr lang="en-US" altLang="ru-RU" sz="2000" b="1"/>
              <a:t>Ti</a:t>
            </a:r>
            <a:r>
              <a:rPr lang="ru-RU" altLang="ru-RU" sz="2000" b="1" baseline="30000"/>
              <a:t>4+</a:t>
            </a:r>
            <a:r>
              <a:rPr lang="ru-RU" altLang="ru-RU" sz="2000" b="1"/>
              <a:t>, </a:t>
            </a:r>
            <a:r>
              <a:rPr lang="en-US" altLang="ru-RU" sz="2000" b="1"/>
              <a:t>Zr</a:t>
            </a:r>
            <a:r>
              <a:rPr lang="ru-RU" altLang="ru-RU" sz="2000" b="1" baseline="30000"/>
              <a:t>4+</a:t>
            </a:r>
            <a:r>
              <a:rPr lang="ru-RU" altLang="ru-RU" sz="2000" b="1"/>
              <a:t>, </a:t>
            </a:r>
            <a:r>
              <a:rPr lang="en-US" altLang="ru-RU" sz="2000" b="1"/>
              <a:t>Hf</a:t>
            </a:r>
            <a:r>
              <a:rPr lang="ru-RU" altLang="ru-RU" sz="2000" b="1" baseline="30000"/>
              <a:t>4+</a:t>
            </a:r>
            <a:r>
              <a:rPr lang="ru-RU" altLang="ru-RU" sz="2000" b="1"/>
              <a:t>  вследствие большого заряда в растворах не существуют.</a:t>
            </a:r>
          </a:p>
          <a:p>
            <a:pPr algn="just">
              <a:lnSpc>
                <a:spcPct val="110000"/>
              </a:lnSpc>
            </a:pPr>
            <a:endParaRPr lang="ru-RU" altLang="ru-RU" sz="2000" b="1"/>
          </a:p>
          <a:p>
            <a:pPr algn="just">
              <a:lnSpc>
                <a:spcPct val="110000"/>
              </a:lnSpc>
            </a:pPr>
            <a:r>
              <a:rPr lang="ru-RU" altLang="ru-RU" sz="2000" b="1"/>
              <a:t>Склонность к гидролизу Э</a:t>
            </a:r>
            <a:r>
              <a:rPr lang="ru-RU" altLang="ru-RU" sz="2000" b="1" baseline="30000"/>
              <a:t>4+</a:t>
            </a:r>
            <a:r>
              <a:rPr lang="ru-RU" altLang="ru-RU" sz="2000" b="1"/>
              <a:t> снижается в ряду  </a:t>
            </a:r>
            <a:r>
              <a:rPr lang="en-US" altLang="ru-RU" sz="2000" b="1"/>
              <a:t>Ti</a:t>
            </a:r>
            <a:r>
              <a:rPr lang="ru-RU" altLang="ru-RU" sz="2000" b="1" baseline="30000"/>
              <a:t>4+</a:t>
            </a:r>
            <a:r>
              <a:rPr lang="ru-RU" altLang="ru-RU" sz="2000" b="1"/>
              <a:t> &gt; </a:t>
            </a:r>
            <a:r>
              <a:rPr lang="en-US" altLang="ru-RU" sz="2000" b="1"/>
              <a:t>Zr</a:t>
            </a:r>
            <a:r>
              <a:rPr lang="ru-RU" altLang="ru-RU" sz="2000" b="1" baseline="30000"/>
              <a:t>4+</a:t>
            </a:r>
            <a:r>
              <a:rPr lang="ru-RU" altLang="ru-RU" sz="2000" b="1"/>
              <a:t> &gt; </a:t>
            </a:r>
            <a:r>
              <a:rPr lang="en-US" altLang="ru-RU" sz="2000" b="1"/>
              <a:t>Hf</a:t>
            </a:r>
            <a:r>
              <a:rPr lang="ru-RU" altLang="ru-RU" sz="2000" b="1" baseline="30000"/>
              <a:t>4+.</a:t>
            </a:r>
          </a:p>
          <a:p>
            <a:pPr algn="just">
              <a:lnSpc>
                <a:spcPct val="110000"/>
              </a:lnSpc>
            </a:pPr>
            <a:endParaRPr lang="ru-RU" altLang="ru-RU" sz="2000" b="1"/>
          </a:p>
          <a:p>
            <a:pPr algn="just">
              <a:lnSpc>
                <a:spcPct val="110000"/>
              </a:lnSpc>
            </a:pPr>
            <a:r>
              <a:rPr lang="ru-RU" altLang="ru-RU" sz="2000" b="1"/>
              <a:t>При взаимодействии оксидов и гидроксидов с кислотами образуются не средние соли, а оксо- и гидроксопроизводные:</a:t>
            </a:r>
          </a:p>
          <a:p>
            <a:pPr algn="just">
              <a:lnSpc>
                <a:spcPct val="110000"/>
              </a:lnSpc>
            </a:pPr>
            <a:endParaRPr lang="ru-RU" altLang="ru-RU" sz="2000" b="1"/>
          </a:p>
          <a:p>
            <a:pPr algn="just">
              <a:lnSpc>
                <a:spcPct val="110000"/>
              </a:lnSpc>
            </a:pPr>
            <a:r>
              <a:rPr lang="en-US" altLang="ru-RU" sz="2000" b="1"/>
              <a:t>Ti(OH)</a:t>
            </a:r>
            <a:r>
              <a:rPr lang="en-US" altLang="ru-RU" sz="2000" b="1" baseline="-25000"/>
              <a:t>4</a:t>
            </a:r>
            <a:r>
              <a:rPr lang="en-US" altLang="ru-RU" sz="2000" b="1"/>
              <a:t>    +    2 HCl    =   TiOCl</a:t>
            </a:r>
            <a:r>
              <a:rPr lang="en-US" altLang="ru-RU" sz="2000" b="1" baseline="-25000"/>
              <a:t>2</a:t>
            </a:r>
            <a:r>
              <a:rPr lang="en-US" altLang="ru-RU" sz="2000" b="1"/>
              <a:t>    +    3 H</a:t>
            </a:r>
            <a:r>
              <a:rPr lang="en-US" altLang="ru-RU" sz="2000" b="1" baseline="-25000"/>
              <a:t>2</a:t>
            </a:r>
            <a:r>
              <a:rPr lang="en-US" altLang="ru-RU" sz="2000" b="1"/>
              <a:t>O.</a:t>
            </a:r>
            <a:endParaRPr lang="ru-RU" altLang="ru-RU" sz="2000" b="1"/>
          </a:p>
          <a:p>
            <a:pPr algn="just">
              <a:lnSpc>
                <a:spcPct val="110000"/>
              </a:lnSpc>
            </a:pPr>
            <a:r>
              <a:rPr lang="ru-RU" altLang="ru-RU" sz="2000" b="1"/>
              <a:t>                                     </a:t>
            </a:r>
            <a:r>
              <a:rPr lang="ru-RU" altLang="ru-RU" sz="1600" b="1"/>
              <a:t>хлорид титанила</a:t>
            </a:r>
          </a:p>
          <a:p>
            <a:pPr algn="just">
              <a:lnSpc>
                <a:spcPct val="110000"/>
              </a:lnSpc>
            </a:pPr>
            <a:endParaRPr lang="ru-RU" altLang="ru-RU" sz="1600" b="1" baseline="-25000"/>
          </a:p>
          <a:p>
            <a:pPr algn="just">
              <a:lnSpc>
                <a:spcPct val="110000"/>
              </a:lnSpc>
            </a:pPr>
            <a:r>
              <a:rPr lang="ru-RU" altLang="ru-RU" sz="2000" b="1"/>
              <a:t>ЭО</a:t>
            </a:r>
            <a:r>
              <a:rPr lang="ru-RU" altLang="ru-RU" sz="2000" b="1" baseline="30000"/>
              <a:t>2+</a:t>
            </a:r>
            <a:r>
              <a:rPr lang="ru-RU" altLang="ru-RU" sz="2000" b="1"/>
              <a:t>  (титанил, цирконил, гафнил)  можно представить как результат дегидратации  дигидроксокомплекса  [Э(ОН)</a:t>
            </a:r>
            <a:r>
              <a:rPr lang="ru-RU" altLang="ru-RU" sz="2000" b="1" baseline="-25000"/>
              <a:t>2</a:t>
            </a:r>
            <a:r>
              <a:rPr lang="ru-RU" altLang="ru-RU" sz="2000" b="1"/>
              <a:t>]</a:t>
            </a:r>
            <a:r>
              <a:rPr lang="ru-RU" altLang="ru-RU" sz="2000" b="1" baseline="30000"/>
              <a:t>2+</a:t>
            </a:r>
            <a:r>
              <a:rPr lang="ru-RU" altLang="ru-RU" sz="2000" b="1"/>
              <a:t>, как промежуточного продукта гидролиза ЭХ</a:t>
            </a:r>
            <a:r>
              <a:rPr lang="ru-RU" altLang="ru-RU" sz="2000" b="1" baseline="-25000"/>
              <a:t>4</a:t>
            </a:r>
            <a:r>
              <a:rPr lang="ru-RU" altLang="ru-RU" sz="2000" b="1"/>
              <a:t>  (Х = </a:t>
            </a:r>
            <a:r>
              <a:rPr lang="en-US" altLang="ru-RU" sz="2000" b="1"/>
              <a:t>Cl</a:t>
            </a:r>
            <a:r>
              <a:rPr lang="ru-RU" altLang="ru-RU" sz="2000" b="1"/>
              <a:t>-,</a:t>
            </a:r>
            <a:r>
              <a:rPr lang="en-US" altLang="ru-RU" sz="2000" b="1"/>
              <a:t>Br-)</a:t>
            </a:r>
            <a:r>
              <a:rPr lang="ru-RU" altLang="ru-RU" sz="2000" b="1"/>
              <a:t>:  </a:t>
            </a:r>
          </a:p>
          <a:p>
            <a:pPr algn="just">
              <a:lnSpc>
                <a:spcPct val="110000"/>
              </a:lnSpc>
            </a:pPr>
            <a:endParaRPr lang="ru-RU" altLang="ru-RU" sz="2000" b="1"/>
          </a:p>
          <a:p>
            <a:pPr algn="just">
              <a:lnSpc>
                <a:spcPct val="110000"/>
              </a:lnSpc>
            </a:pPr>
            <a:r>
              <a:rPr lang="en-US" altLang="ru-RU" sz="2000" b="1"/>
              <a:t>H</a:t>
            </a:r>
            <a:r>
              <a:rPr lang="en-US" altLang="ru-RU" sz="2000" b="1" baseline="-25000"/>
              <a:t>2</a:t>
            </a:r>
            <a:r>
              <a:rPr lang="en-US" altLang="ru-RU" sz="2000" b="1"/>
              <a:t>[TiCl</a:t>
            </a:r>
            <a:r>
              <a:rPr lang="en-US" altLang="ru-RU" sz="2000" b="1" baseline="-25000"/>
              <a:t>4</a:t>
            </a:r>
            <a:r>
              <a:rPr lang="en-US" altLang="ru-RU" sz="2000" b="1"/>
              <a:t>(OH)</a:t>
            </a:r>
            <a:r>
              <a:rPr lang="en-US" altLang="ru-RU" sz="2000" b="1" baseline="-25000"/>
              <a:t>2</a:t>
            </a:r>
            <a:r>
              <a:rPr lang="en-US" altLang="ru-RU" sz="2000" b="1"/>
              <a:t>]   =    [Ti(OH)</a:t>
            </a:r>
            <a:r>
              <a:rPr lang="en-US" altLang="ru-RU" sz="2000" b="1" baseline="-25000"/>
              <a:t>2</a:t>
            </a:r>
            <a:r>
              <a:rPr lang="en-US" altLang="ru-RU" sz="2000" b="1"/>
              <a:t>]</a:t>
            </a:r>
            <a:r>
              <a:rPr lang="en-US" altLang="ru-RU" sz="2000" b="1" baseline="30000"/>
              <a:t>2+</a:t>
            </a:r>
            <a:r>
              <a:rPr lang="en-US" altLang="ru-RU" sz="2000" b="1"/>
              <a:t>   +   4 Cl</a:t>
            </a:r>
            <a:r>
              <a:rPr lang="en-US" altLang="ru-RU" sz="2000" b="1" baseline="30000"/>
              <a:t>-</a:t>
            </a:r>
            <a:r>
              <a:rPr lang="en-US" altLang="ru-RU" sz="2000" b="1"/>
              <a:t>   +    2 H</a:t>
            </a:r>
            <a:r>
              <a:rPr lang="en-US" altLang="ru-RU" sz="2000" b="1" baseline="30000"/>
              <a:t>+</a:t>
            </a:r>
            <a:endParaRPr lang="ru-RU" altLang="ru-RU" sz="2000" b="1" baseline="30000"/>
          </a:p>
          <a:p>
            <a:pPr algn="just">
              <a:lnSpc>
                <a:spcPct val="110000"/>
              </a:lnSpc>
            </a:pPr>
            <a:r>
              <a:rPr lang="en-US" altLang="ru-RU" sz="2000" b="1"/>
              <a:t>[Ti(OH)</a:t>
            </a:r>
            <a:r>
              <a:rPr lang="en-US" altLang="ru-RU" sz="2000" b="1" baseline="-25000"/>
              <a:t>2</a:t>
            </a:r>
            <a:r>
              <a:rPr lang="en-US" altLang="ru-RU" sz="2000" b="1"/>
              <a:t>]</a:t>
            </a:r>
            <a:r>
              <a:rPr lang="en-US" altLang="ru-RU" sz="2000" b="1" baseline="30000"/>
              <a:t>2+</a:t>
            </a:r>
            <a:r>
              <a:rPr lang="en-US" altLang="ru-RU" sz="2000" b="1"/>
              <a:t>    =      TiO</a:t>
            </a:r>
            <a:r>
              <a:rPr lang="en-US" altLang="ru-RU" sz="2000" b="1" baseline="30000"/>
              <a:t>2+</a:t>
            </a:r>
            <a:r>
              <a:rPr lang="en-US" altLang="ru-RU" sz="2000" b="1"/>
              <a:t>    +     H</a:t>
            </a:r>
            <a:r>
              <a:rPr lang="en-US" altLang="ru-RU" sz="2000" b="1" baseline="-25000"/>
              <a:t>2</a:t>
            </a:r>
            <a:r>
              <a:rPr lang="en-US" altLang="ru-RU" sz="2000" b="1"/>
              <a:t>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6EBF06-338E-4414-B27A-8F7CB1589110}" type="slidenum">
              <a:rPr lang="ru-RU" altLang="ru-RU" smtClean="0"/>
              <a:pPr/>
              <a:t>39</a:t>
            </a:fld>
            <a:endParaRPr lang="ru-RU" altLang="ru-RU" smtClean="0"/>
          </a:p>
        </p:txBody>
      </p:sp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250825" y="1195388"/>
            <a:ext cx="889317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ru-RU" sz="2400" b="1"/>
              <a:t>Соединения </a:t>
            </a:r>
            <a:r>
              <a:rPr lang="en-US" altLang="ru-RU" sz="2400" b="1"/>
              <a:t>Ti</a:t>
            </a:r>
            <a:r>
              <a:rPr lang="ru-RU" altLang="ru-RU" sz="2400" b="1"/>
              <a:t>(</a:t>
            </a:r>
            <a:r>
              <a:rPr lang="en-US" altLang="ru-RU" sz="2400" b="1"/>
              <a:t>III</a:t>
            </a:r>
            <a:r>
              <a:rPr lang="ru-RU" altLang="ru-RU" sz="2400" b="1"/>
              <a:t>) получают химическим или электрохимическим восстановлением  соединений </a:t>
            </a:r>
            <a:r>
              <a:rPr lang="en-US" altLang="ru-RU" sz="2400" b="1"/>
              <a:t>Ti</a:t>
            </a:r>
            <a:r>
              <a:rPr lang="ru-RU" altLang="ru-RU" sz="2400" b="1"/>
              <a:t>(</a:t>
            </a:r>
            <a:r>
              <a:rPr lang="en-US" altLang="ru-RU" sz="2400" b="1"/>
              <a:t>IV</a:t>
            </a:r>
            <a:r>
              <a:rPr lang="ru-RU" altLang="ru-RU" sz="2400" b="1"/>
              <a:t>). </a:t>
            </a:r>
          </a:p>
          <a:p>
            <a:r>
              <a:rPr lang="ru-RU" altLang="ru-RU" sz="2400" b="1"/>
              <a:t>                             </a:t>
            </a:r>
            <a:r>
              <a:rPr lang="en-US" altLang="ru-RU" b="1"/>
              <a:t>12000</a:t>
            </a:r>
            <a:r>
              <a:rPr lang="ru-RU" altLang="ru-RU" b="1"/>
              <a:t> </a:t>
            </a:r>
            <a:r>
              <a:rPr lang="en-US" altLang="ru-RU" b="1"/>
              <a:t>C</a:t>
            </a:r>
            <a:r>
              <a:rPr lang="ru-RU" altLang="ru-RU" sz="2400" b="1"/>
              <a:t>     </a:t>
            </a:r>
          </a:p>
          <a:p>
            <a:r>
              <a:rPr lang="ru-RU" altLang="ru-RU" sz="2400" b="1"/>
              <a:t>  </a:t>
            </a:r>
            <a:r>
              <a:rPr lang="en-US" altLang="ru-RU" sz="2400" b="1"/>
              <a:t>2 TiO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 +  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    </a:t>
            </a:r>
            <a:r>
              <a:rPr lang="en-US" altLang="ru-RU" sz="2400" b="1">
                <a:sym typeface="Wingdings" pitchFamily="2" charset="2"/>
              </a:rPr>
              <a:t></a:t>
            </a:r>
            <a:r>
              <a:rPr lang="en-US" altLang="ru-RU" sz="2400" b="1"/>
              <a:t>     </a:t>
            </a:r>
            <a:r>
              <a:rPr lang="en-US" altLang="ru-RU" sz="2400" b="1">
                <a:sym typeface="Wingdings" pitchFamily="2" charset="2"/>
              </a:rPr>
              <a:t>Ti</a:t>
            </a:r>
            <a:r>
              <a:rPr lang="en-US" altLang="ru-RU" sz="2400" b="1" baseline="-25000">
                <a:sym typeface="Wingdings" pitchFamily="2" charset="2"/>
              </a:rPr>
              <a:t>2</a:t>
            </a:r>
            <a:r>
              <a:rPr lang="en-US" altLang="ru-RU" sz="2400" b="1">
                <a:sym typeface="Wingdings" pitchFamily="2" charset="2"/>
              </a:rPr>
              <a:t>O</a:t>
            </a:r>
            <a:r>
              <a:rPr lang="en-US" altLang="ru-RU" sz="2400" b="1" baseline="-25000">
                <a:sym typeface="Wingdings" pitchFamily="2" charset="2"/>
              </a:rPr>
              <a:t>3</a:t>
            </a:r>
            <a:r>
              <a:rPr lang="en-US" altLang="ru-RU" sz="2400" b="1">
                <a:sym typeface="Wingdings" pitchFamily="2" charset="2"/>
              </a:rPr>
              <a:t>      +    H</a:t>
            </a:r>
            <a:r>
              <a:rPr lang="en-US" altLang="ru-RU" sz="2400" b="1" baseline="-25000">
                <a:sym typeface="Wingdings" pitchFamily="2" charset="2"/>
              </a:rPr>
              <a:t>2</a:t>
            </a:r>
            <a:r>
              <a:rPr lang="en-US" altLang="ru-RU" sz="2400" b="1">
                <a:sym typeface="Wingdings" pitchFamily="2" charset="2"/>
              </a:rPr>
              <a:t>O</a:t>
            </a:r>
            <a:endParaRPr lang="ru-RU" altLang="ru-RU" sz="2400" b="1">
              <a:sym typeface="Wingdings" pitchFamily="2" charset="2"/>
            </a:endParaRPr>
          </a:p>
          <a:p>
            <a:r>
              <a:rPr lang="en-US" altLang="ru-RU" sz="2400" b="1">
                <a:sym typeface="Wingdings" pitchFamily="2" charset="2"/>
              </a:rPr>
              <a:t>                    </a:t>
            </a:r>
            <a:endParaRPr lang="ru-RU" altLang="ru-RU" sz="2400" b="1">
              <a:sym typeface="Wingdings" pitchFamily="2" charset="2"/>
            </a:endParaRPr>
          </a:p>
          <a:p>
            <a:r>
              <a:rPr lang="en-US" altLang="ru-RU" sz="2400" b="1">
                <a:sym typeface="Wingdings" pitchFamily="2" charset="2"/>
              </a:rPr>
              <a:t>4 TiCl</a:t>
            </a:r>
            <a:r>
              <a:rPr lang="en-US" altLang="ru-RU" sz="2400" b="1" baseline="-25000">
                <a:sym typeface="Wingdings" pitchFamily="2" charset="2"/>
              </a:rPr>
              <a:t>3</a:t>
            </a:r>
            <a:r>
              <a:rPr lang="en-US" altLang="ru-RU" sz="2400" b="1">
                <a:sym typeface="Wingdings" pitchFamily="2" charset="2"/>
              </a:rPr>
              <a:t>    +    O</a:t>
            </a:r>
            <a:r>
              <a:rPr lang="en-US" altLang="ru-RU" sz="2400" b="1" baseline="-25000">
                <a:sym typeface="Wingdings" pitchFamily="2" charset="2"/>
              </a:rPr>
              <a:t>2</a:t>
            </a:r>
            <a:r>
              <a:rPr lang="en-US" altLang="ru-RU" sz="2400" b="1">
                <a:sym typeface="Wingdings" pitchFamily="2" charset="2"/>
              </a:rPr>
              <a:t>      +     2 H</a:t>
            </a:r>
            <a:r>
              <a:rPr lang="en-US" altLang="ru-RU" sz="2400" b="1" baseline="-25000">
                <a:sym typeface="Wingdings" pitchFamily="2" charset="2"/>
              </a:rPr>
              <a:t>2</a:t>
            </a:r>
            <a:r>
              <a:rPr lang="en-US" altLang="ru-RU" sz="2400" b="1">
                <a:sym typeface="Wingdings" pitchFamily="2" charset="2"/>
              </a:rPr>
              <a:t>O     =     4 TiOCl</a:t>
            </a:r>
            <a:r>
              <a:rPr lang="en-US" altLang="ru-RU" sz="2400" b="1" baseline="-25000">
                <a:sym typeface="Wingdings" pitchFamily="2" charset="2"/>
              </a:rPr>
              <a:t>2</a:t>
            </a:r>
            <a:r>
              <a:rPr lang="en-US" altLang="ru-RU" sz="2400" b="1">
                <a:sym typeface="Wingdings" pitchFamily="2" charset="2"/>
              </a:rPr>
              <a:t>    +    4 HCl</a:t>
            </a:r>
            <a:endParaRPr lang="ru-RU" altLang="ru-RU" sz="2400" b="1">
              <a:sym typeface="Wingdings" pitchFamily="2" charset="2"/>
            </a:endParaRPr>
          </a:p>
          <a:p>
            <a:pPr algn="just"/>
            <a:endParaRPr lang="ru-RU" altLang="ru-RU" sz="2400" b="1">
              <a:sym typeface="Wingdings" pitchFamily="2" charset="2"/>
            </a:endParaRPr>
          </a:p>
          <a:p>
            <a:pPr algn="just"/>
            <a:r>
              <a:rPr lang="ru-RU" altLang="ru-RU" sz="2400" b="1">
                <a:sym typeface="Wingdings" pitchFamily="2" charset="2"/>
              </a:rPr>
              <a:t>Реакции диспропорционирования:</a:t>
            </a:r>
          </a:p>
          <a:p>
            <a:pPr algn="just"/>
            <a:r>
              <a:rPr lang="ru-RU" altLang="ru-RU" sz="2400" b="1">
                <a:sym typeface="Wingdings" pitchFamily="2" charset="2"/>
              </a:rPr>
              <a:t>                     </a:t>
            </a:r>
            <a:r>
              <a:rPr lang="ru-RU" altLang="ru-RU" b="1">
                <a:sym typeface="Wingdings" pitchFamily="2" charset="2"/>
              </a:rPr>
              <a:t>4000 </a:t>
            </a:r>
            <a:r>
              <a:rPr lang="en-US" altLang="ru-RU" b="1">
                <a:sym typeface="Wingdings" pitchFamily="2" charset="2"/>
              </a:rPr>
              <a:t>C</a:t>
            </a:r>
            <a:r>
              <a:rPr lang="ru-RU" altLang="ru-RU" sz="2400" b="1">
                <a:sym typeface="Wingdings" pitchFamily="2" charset="2"/>
              </a:rPr>
              <a:t> </a:t>
            </a:r>
          </a:p>
          <a:p>
            <a:pPr algn="just"/>
            <a:r>
              <a:rPr lang="ru-RU" altLang="ru-RU" sz="2400" b="1">
                <a:sym typeface="Wingdings" pitchFamily="2" charset="2"/>
              </a:rPr>
              <a:t>     2 </a:t>
            </a:r>
            <a:r>
              <a:rPr lang="en-US" altLang="ru-RU" sz="2400" b="1">
                <a:sym typeface="Wingdings" pitchFamily="2" charset="2"/>
              </a:rPr>
              <a:t>TiCl</a:t>
            </a:r>
            <a:r>
              <a:rPr lang="ru-RU" altLang="ru-RU" sz="2400" b="1" baseline="-25000">
                <a:sym typeface="Wingdings" pitchFamily="2" charset="2"/>
              </a:rPr>
              <a:t>3</a:t>
            </a:r>
            <a:r>
              <a:rPr lang="ru-RU" altLang="ru-RU" sz="2400" b="1">
                <a:sym typeface="Wingdings" pitchFamily="2" charset="2"/>
              </a:rPr>
              <a:t>       </a:t>
            </a:r>
            <a:r>
              <a:rPr lang="en-US" altLang="ru-RU" sz="2400" b="1">
                <a:sym typeface="Wingdings" pitchFamily="2" charset="2"/>
              </a:rPr>
              <a:t></a:t>
            </a:r>
            <a:r>
              <a:rPr lang="ru-RU" altLang="ru-RU" sz="2400" b="1"/>
              <a:t>       </a:t>
            </a:r>
            <a:r>
              <a:rPr lang="en-US" altLang="ru-RU" sz="2400" b="1">
                <a:sym typeface="Wingdings" pitchFamily="2" charset="2"/>
              </a:rPr>
              <a:t>TiCl</a:t>
            </a:r>
            <a:r>
              <a:rPr lang="ru-RU" altLang="ru-RU" sz="2400" b="1" baseline="-25000">
                <a:sym typeface="Wingdings" pitchFamily="2" charset="2"/>
              </a:rPr>
              <a:t>2</a:t>
            </a:r>
            <a:r>
              <a:rPr lang="ru-RU" altLang="ru-RU" sz="2400" b="1">
                <a:sym typeface="Wingdings" pitchFamily="2" charset="2"/>
              </a:rPr>
              <a:t>     +    </a:t>
            </a:r>
            <a:r>
              <a:rPr lang="en-US" altLang="ru-RU" sz="2400" b="1">
                <a:sym typeface="Wingdings" pitchFamily="2" charset="2"/>
              </a:rPr>
              <a:t>TiCl</a:t>
            </a:r>
            <a:r>
              <a:rPr lang="ru-RU" altLang="ru-RU" sz="2400" b="1" baseline="-25000">
                <a:sym typeface="Wingdings" pitchFamily="2" charset="2"/>
              </a:rPr>
              <a:t>4</a:t>
            </a:r>
            <a:r>
              <a:rPr lang="ru-RU" altLang="ru-RU" sz="2400" b="1">
                <a:sym typeface="Wingdings" pitchFamily="2" charset="2"/>
              </a:rPr>
              <a:t> (жидкость при комн.</a:t>
            </a:r>
            <a:r>
              <a:rPr lang="en-US" altLang="ru-RU" sz="2400" b="1">
                <a:sym typeface="Wingdings" pitchFamily="2" charset="2"/>
              </a:rPr>
              <a:t>t</a:t>
            </a:r>
            <a:r>
              <a:rPr lang="ru-RU" altLang="ru-RU" sz="2400" b="1">
                <a:sym typeface="Wingdings" pitchFamily="2" charset="2"/>
              </a:rPr>
              <a:t>)</a:t>
            </a:r>
          </a:p>
          <a:p>
            <a:pPr algn="just"/>
            <a:r>
              <a:rPr lang="en-US" altLang="ru-RU" sz="2400" b="1">
                <a:sym typeface="Wingdings" pitchFamily="2" charset="2"/>
              </a:rPr>
              <a:t>                 </a:t>
            </a:r>
            <a:r>
              <a:rPr lang="ru-RU" altLang="ru-RU" sz="2400" b="1">
                <a:sym typeface="Wingdings" pitchFamily="2" charset="2"/>
              </a:rPr>
              <a:t>  </a:t>
            </a:r>
            <a:r>
              <a:rPr lang="en-US" altLang="ru-RU" sz="2400" b="1">
                <a:sym typeface="Wingdings" pitchFamily="2" charset="2"/>
              </a:rPr>
              <a:t> </a:t>
            </a:r>
            <a:r>
              <a:rPr lang="en-US" altLang="ru-RU" b="1">
                <a:sym typeface="Wingdings" pitchFamily="2" charset="2"/>
              </a:rPr>
              <a:t>&gt; 4000 C</a:t>
            </a:r>
            <a:endParaRPr lang="ru-RU" altLang="ru-RU" b="1">
              <a:sym typeface="Wingdings" pitchFamily="2" charset="2"/>
            </a:endParaRPr>
          </a:p>
          <a:p>
            <a:pPr algn="just"/>
            <a:r>
              <a:rPr lang="en-US" altLang="ru-RU" sz="2400" b="1">
                <a:sym typeface="Wingdings" pitchFamily="2" charset="2"/>
              </a:rPr>
              <a:t>     2 TiCl</a:t>
            </a:r>
            <a:r>
              <a:rPr lang="en-US" altLang="ru-RU" sz="2400" b="1" baseline="-25000">
                <a:sym typeface="Wingdings" pitchFamily="2" charset="2"/>
              </a:rPr>
              <a:t>2</a:t>
            </a:r>
            <a:r>
              <a:rPr lang="en-US" altLang="ru-RU" sz="2400" b="1">
                <a:sym typeface="Wingdings" pitchFamily="2" charset="2"/>
              </a:rPr>
              <a:t>      </a:t>
            </a:r>
            <a:r>
              <a:rPr lang="en-US" altLang="ru-RU" sz="2400" b="1"/>
              <a:t>         </a:t>
            </a:r>
            <a:r>
              <a:rPr lang="en-US" altLang="ru-RU" sz="2400" b="1">
                <a:sym typeface="Wingdings" pitchFamily="2" charset="2"/>
              </a:rPr>
              <a:t>Ti</a:t>
            </a:r>
            <a:r>
              <a:rPr lang="en-US" altLang="ru-RU" sz="2400" b="1" baseline="30000">
                <a:sym typeface="Wingdings" pitchFamily="2" charset="2"/>
              </a:rPr>
              <a:t>0</a:t>
            </a:r>
            <a:r>
              <a:rPr lang="en-US" altLang="ru-RU" sz="2400" b="1">
                <a:sym typeface="Wingdings" pitchFamily="2" charset="2"/>
              </a:rPr>
              <a:t>      +      TiCl</a:t>
            </a:r>
            <a:r>
              <a:rPr lang="en-US" altLang="ru-RU" sz="2400" b="1" baseline="-25000">
                <a:sym typeface="Wingdings" pitchFamily="2" charset="2"/>
              </a:rPr>
              <a:t>4</a:t>
            </a:r>
            <a:r>
              <a:rPr lang="en-US" altLang="ru-RU" sz="2400" b="1">
                <a:sym typeface="Wingdings" pitchFamily="2" charset="2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87FCA4-38F6-4F72-BCBC-909498691627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i="1" smtClean="0">
                <a:solidFill>
                  <a:schemeClr val="accent2"/>
                </a:solidFill>
              </a:rPr>
              <a:t>Способы обогащения руд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400" y="1773238"/>
            <a:ext cx="91440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 smtClean="0"/>
              <a:t>1. Сепарация руд по удельной массе (</a:t>
            </a:r>
            <a:r>
              <a:rPr lang="en-US" altLang="ru-RU" sz="2800" b="1" smtClean="0"/>
              <a:t>Fe, Pb –</a:t>
            </a:r>
            <a:r>
              <a:rPr lang="ru-RU" altLang="ru-RU" sz="2800" b="1" smtClean="0"/>
              <a:t>тяжелые, </a:t>
            </a:r>
            <a:r>
              <a:rPr lang="en-US" altLang="ru-RU" sz="2800" b="1" smtClean="0"/>
              <a:t>Al, Mg – </a:t>
            </a:r>
            <a:r>
              <a:rPr lang="ru-RU" altLang="ru-RU" sz="2800" b="1" smtClean="0"/>
              <a:t>легкие).</a:t>
            </a:r>
            <a:r>
              <a:rPr lang="en-US" altLang="ru-RU" sz="2800" b="1" smtClean="0"/>
              <a:t> </a:t>
            </a:r>
            <a:r>
              <a:rPr lang="ru-RU" altLang="ru-RU" sz="2800" b="1" smtClean="0"/>
              <a:t>Используют суспензии на основе кварцевого песка.</a:t>
            </a:r>
            <a:endParaRPr lang="en-US" altLang="ru-RU" sz="2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 smtClean="0"/>
              <a:t>2. Магнитная сепарация ( В основном для </a:t>
            </a:r>
            <a:r>
              <a:rPr lang="en-US" altLang="ru-RU" sz="2800" b="1" smtClean="0"/>
              <a:t>Fe-Ni-Co </a:t>
            </a:r>
            <a:r>
              <a:rPr lang="ru-RU" altLang="ru-RU" sz="2800" b="1" smtClean="0"/>
              <a:t>руд). Основана на магнитной восприимчивости.</a:t>
            </a:r>
            <a:endParaRPr lang="en-US" altLang="ru-RU" sz="2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8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 smtClean="0"/>
              <a:t>3. Флотация. Основана на различной смачиваемости.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BEAADED-1441-439C-B80E-37B8B5C909F4}" type="slidenum">
              <a:rPr lang="ru-RU" altLang="ru-RU" smtClean="0"/>
              <a:pPr/>
              <a:t>40</a:t>
            </a:fld>
            <a:endParaRPr lang="ru-RU" altLang="ru-RU" smtClean="0"/>
          </a:p>
        </p:txBody>
      </p:sp>
      <p:sp>
        <p:nvSpPr>
          <p:cNvPr id="47107" name="Rectangle 1"/>
          <p:cNvSpPr>
            <a:spLocks noChangeArrowheads="1"/>
          </p:cNvSpPr>
          <p:nvPr/>
        </p:nvSpPr>
        <p:spPr bwMode="auto">
          <a:xfrm>
            <a:off x="0" y="2370138"/>
            <a:ext cx="91440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55600" eaLnBrk="0" hangingPunct="0">
              <a:lnSpc>
                <a:spcPct val="150000"/>
              </a:lnSpc>
            </a:pPr>
            <a:r>
              <a:rPr lang="en-US" altLang="ru-RU" sz="2400" b="1">
                <a:cs typeface="Times New Roman" pitchFamily="18" charset="0"/>
              </a:rPr>
              <a:t>2 V    +   12 HF        =       2 H[VF</a:t>
            </a:r>
            <a:r>
              <a:rPr lang="en-US" altLang="ru-RU" sz="2400" b="1" baseline="-30000">
                <a:cs typeface="Times New Roman" pitchFamily="18" charset="0"/>
              </a:rPr>
              <a:t>6</a:t>
            </a:r>
            <a:r>
              <a:rPr lang="en-US" altLang="ru-RU" sz="2400" b="1">
                <a:cs typeface="Times New Roman" pitchFamily="18" charset="0"/>
              </a:rPr>
              <a:t>]      +      5 H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endParaRPr lang="ru-RU" altLang="ru-RU" sz="2400" b="1">
              <a:cs typeface="Times New Roman" pitchFamily="18" charset="0"/>
            </a:endParaRPr>
          </a:p>
          <a:p>
            <a:pPr marL="355600" eaLnBrk="0" hangingPunct="0">
              <a:lnSpc>
                <a:spcPct val="150000"/>
              </a:lnSpc>
            </a:pPr>
            <a:r>
              <a:rPr lang="en-US" altLang="ru-RU" sz="2400" b="1">
                <a:cs typeface="Times New Roman" pitchFamily="18" charset="0"/>
              </a:rPr>
              <a:t>  V    +    6 HNO</a:t>
            </a:r>
            <a:r>
              <a:rPr lang="en-US" altLang="ru-RU" sz="2400" b="1" baseline="-30000">
                <a:cs typeface="Times New Roman" pitchFamily="18" charset="0"/>
              </a:rPr>
              <a:t>3 </a:t>
            </a:r>
            <a:r>
              <a:rPr lang="ru-RU" altLang="ru-RU" sz="2400" b="1" baseline="-30000">
                <a:cs typeface="Times New Roman" pitchFamily="18" charset="0"/>
              </a:rPr>
              <a:t>гор</a:t>
            </a:r>
            <a:r>
              <a:rPr lang="en-US" altLang="ru-RU" sz="2400" b="1">
                <a:cs typeface="Times New Roman" pitchFamily="18" charset="0"/>
              </a:rPr>
              <a:t>  =    VO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r>
              <a:rPr lang="en-US" altLang="ru-RU" sz="2400" b="1">
                <a:cs typeface="Times New Roman" pitchFamily="18" charset="0"/>
              </a:rPr>
              <a:t>NO</a:t>
            </a:r>
            <a:r>
              <a:rPr lang="en-US" altLang="ru-RU" sz="2400" b="1" baseline="-30000">
                <a:cs typeface="Times New Roman" pitchFamily="18" charset="0"/>
              </a:rPr>
              <a:t>3</a:t>
            </a:r>
            <a:r>
              <a:rPr lang="en-US" altLang="ru-RU" sz="2400" b="1">
                <a:cs typeface="Times New Roman" pitchFamily="18" charset="0"/>
              </a:rPr>
              <a:t>      +     5 NO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r>
              <a:rPr lang="en-US" altLang="ru-RU" sz="2400" b="1">
                <a:cs typeface="Times New Roman" pitchFamily="18" charset="0"/>
              </a:rPr>
              <a:t>     +    3 H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r>
              <a:rPr lang="en-US" altLang="ru-RU" sz="2400" b="1">
                <a:cs typeface="Times New Roman" pitchFamily="18" charset="0"/>
              </a:rPr>
              <a:t>O</a:t>
            </a:r>
            <a:endParaRPr lang="ru-RU" altLang="ru-RU" sz="2400" b="1">
              <a:cs typeface="Times New Roman" pitchFamily="18" charset="0"/>
            </a:endParaRPr>
          </a:p>
          <a:p>
            <a:pPr marL="355600" eaLnBrk="0" hangingPunct="0">
              <a:lnSpc>
                <a:spcPct val="150000"/>
              </a:lnSpc>
            </a:pPr>
            <a:r>
              <a:rPr lang="en-US" altLang="ru-RU" sz="2400" b="1">
                <a:cs typeface="Times New Roman" pitchFamily="18" charset="0"/>
              </a:rPr>
              <a:t>2 V    +    6 H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r>
              <a:rPr lang="en-US" altLang="ru-RU" sz="2400" b="1">
                <a:cs typeface="Times New Roman" pitchFamily="18" charset="0"/>
              </a:rPr>
              <a:t>SO</a:t>
            </a:r>
            <a:r>
              <a:rPr lang="en-US" altLang="ru-RU" sz="2400" b="1" baseline="-30000">
                <a:cs typeface="Times New Roman" pitchFamily="18" charset="0"/>
              </a:rPr>
              <a:t>4 </a:t>
            </a:r>
            <a:r>
              <a:rPr lang="ru-RU" altLang="ru-RU" sz="2400" b="1" baseline="-30000">
                <a:cs typeface="Times New Roman" pitchFamily="18" charset="0"/>
              </a:rPr>
              <a:t>конц</a:t>
            </a:r>
            <a:r>
              <a:rPr lang="en-US" altLang="ru-RU" sz="2400" b="1">
                <a:cs typeface="Times New Roman" pitchFamily="18" charset="0"/>
              </a:rPr>
              <a:t>  =    (VO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r>
              <a:rPr lang="en-US" altLang="ru-RU" sz="2400" b="1">
                <a:cs typeface="Times New Roman" pitchFamily="18" charset="0"/>
              </a:rPr>
              <a:t>)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r>
              <a:rPr lang="en-US" altLang="ru-RU" sz="2400" b="1">
                <a:cs typeface="Times New Roman" pitchFamily="18" charset="0"/>
              </a:rPr>
              <a:t>SO</a:t>
            </a:r>
            <a:r>
              <a:rPr lang="en-US" altLang="ru-RU" sz="2400" b="1" baseline="-30000">
                <a:cs typeface="Times New Roman" pitchFamily="18" charset="0"/>
              </a:rPr>
              <a:t>4</a:t>
            </a:r>
            <a:r>
              <a:rPr lang="en-US" altLang="ru-RU" sz="2400" b="1">
                <a:cs typeface="Times New Roman" pitchFamily="18" charset="0"/>
              </a:rPr>
              <a:t>  +    5 SO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r>
              <a:rPr lang="en-US" altLang="ru-RU" sz="2400" b="1">
                <a:cs typeface="Times New Roman" pitchFamily="18" charset="0"/>
              </a:rPr>
              <a:t>     +    6 H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r>
              <a:rPr lang="en-US" altLang="ru-RU" sz="2400" b="1">
                <a:cs typeface="Times New Roman" pitchFamily="18" charset="0"/>
              </a:rPr>
              <a:t>O</a:t>
            </a:r>
            <a:endParaRPr lang="ru-RU" altLang="ru-RU" sz="2400" b="1">
              <a:cs typeface="Times New Roman" pitchFamily="18" charset="0"/>
            </a:endParaRPr>
          </a:p>
          <a:p>
            <a:pPr marL="355600" eaLnBrk="0" hangingPunct="0">
              <a:lnSpc>
                <a:spcPct val="150000"/>
              </a:lnSpc>
            </a:pPr>
            <a:r>
              <a:rPr lang="en-US" altLang="ru-RU" sz="2400" b="1">
                <a:cs typeface="Times New Roman" pitchFamily="18" charset="0"/>
              </a:rPr>
              <a:t>3 V    +    5 HNO</a:t>
            </a:r>
            <a:r>
              <a:rPr lang="en-US" altLang="ru-RU" sz="2400" b="1" baseline="-30000">
                <a:cs typeface="Times New Roman" pitchFamily="18" charset="0"/>
              </a:rPr>
              <a:t>3</a:t>
            </a:r>
            <a:r>
              <a:rPr lang="en-US" altLang="ru-RU" sz="2400" b="1">
                <a:cs typeface="Times New Roman" pitchFamily="18" charset="0"/>
              </a:rPr>
              <a:t>   +   3 HCl   =   3VO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r>
              <a:rPr lang="en-US" altLang="ru-RU" sz="2400" b="1">
                <a:cs typeface="Times New Roman" pitchFamily="18" charset="0"/>
              </a:rPr>
              <a:t>Cl   +  5 NO  +  4H</a:t>
            </a:r>
            <a:r>
              <a:rPr lang="en-US" altLang="ru-RU" sz="2400" b="1" baseline="-30000">
                <a:cs typeface="Times New Roman" pitchFamily="18" charset="0"/>
              </a:rPr>
              <a:t>2</a:t>
            </a:r>
            <a:r>
              <a:rPr lang="en-US" altLang="ru-RU" sz="2400" b="1">
                <a:cs typeface="Times New Roman" pitchFamily="18" charset="0"/>
              </a:rPr>
              <a:t>O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28750" y="142875"/>
            <a:ext cx="6072188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i="1" u="sng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Подгруппа </a:t>
            </a:r>
            <a:r>
              <a:rPr lang="en-US" sz="3600" b="1" i="1" u="sng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V B</a:t>
            </a:r>
            <a:endParaRPr lang="ru-RU" sz="3600" b="1" i="1" u="sng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47109" name="Прямоугольник 3"/>
          <p:cNvSpPr>
            <a:spLocks noChangeArrowheads="1"/>
          </p:cNvSpPr>
          <p:nvPr/>
        </p:nvSpPr>
        <p:spPr bwMode="auto">
          <a:xfrm>
            <a:off x="3357563" y="928688"/>
            <a:ext cx="2228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ru-RU" sz="3600" b="1">
                <a:solidFill>
                  <a:srgbClr val="000000"/>
                </a:solidFill>
                <a:cs typeface="Times New Roman" pitchFamily="18" charset="0"/>
              </a:rPr>
              <a:t>(n-1)d</a:t>
            </a:r>
            <a:r>
              <a:rPr lang="en-US" altLang="ru-RU" sz="3600" b="1" baseline="3000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en-US" altLang="ru-RU" sz="3600" b="1">
                <a:solidFill>
                  <a:srgbClr val="000000"/>
                </a:solidFill>
                <a:cs typeface="Times New Roman" pitchFamily="18" charset="0"/>
              </a:rPr>
              <a:t>ns</a:t>
            </a:r>
            <a:r>
              <a:rPr lang="en-US" altLang="ru-RU" sz="3600" b="1" baseline="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36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3600" b="1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47110" name="Прямоугольник 4"/>
          <p:cNvSpPr>
            <a:spLocks noChangeArrowheads="1"/>
          </p:cNvSpPr>
          <p:nvPr/>
        </p:nvSpPr>
        <p:spPr bwMode="auto">
          <a:xfrm>
            <a:off x="357188" y="1844675"/>
            <a:ext cx="6429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sz="3200" b="1" i="1">
                <a:solidFill>
                  <a:srgbClr val="000000"/>
                </a:solidFill>
                <a:cs typeface="Times New Roman" pitchFamily="18" charset="0"/>
              </a:rPr>
              <a:t>Растворение металлов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128D74-E521-4AB4-95A7-805E60B380CD}" type="slidenum">
              <a:rPr lang="ru-RU" altLang="ru-RU" smtClean="0"/>
              <a:pPr/>
              <a:t>41</a:t>
            </a:fld>
            <a:endParaRPr lang="ru-RU" altLang="ru-RU" smtClean="0"/>
          </a:p>
        </p:txBody>
      </p:sp>
      <p:sp>
        <p:nvSpPr>
          <p:cNvPr id="48131" name="Rectangle 1"/>
          <p:cNvSpPr>
            <a:spLocks noChangeArrowheads="1"/>
          </p:cNvSpPr>
          <p:nvPr/>
        </p:nvSpPr>
        <p:spPr bwMode="auto">
          <a:xfrm>
            <a:off x="285750" y="5326063"/>
            <a:ext cx="857250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2400" b="1" i="1">
                <a:cs typeface="Times New Roman" pitchFamily="18" charset="0"/>
              </a:rPr>
              <a:t>С увеличением атомов кислорода растет доля ковалентной связи</a:t>
            </a:r>
          </a:p>
          <a:p>
            <a:pPr eaLnBrk="0" hangingPunct="0"/>
            <a:endParaRPr lang="ru-RU" altLang="ru-RU" sz="2000">
              <a:cs typeface="Times New Roman" pitchFamily="18" charset="0"/>
            </a:endParaRPr>
          </a:p>
        </p:txBody>
      </p:sp>
      <p:sp>
        <p:nvSpPr>
          <p:cNvPr id="48132" name="Прямоугольник 2"/>
          <p:cNvSpPr>
            <a:spLocks noChangeArrowheads="1"/>
          </p:cNvSpPr>
          <p:nvPr/>
        </p:nvSpPr>
        <p:spPr bwMode="auto">
          <a:xfrm>
            <a:off x="142875" y="285750"/>
            <a:ext cx="8786813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 i="1">
                <a:solidFill>
                  <a:srgbClr val="002060"/>
                </a:solidFill>
                <a:cs typeface="Times New Roman" pitchFamily="18" charset="0"/>
              </a:rPr>
              <a:t>Растворение </a:t>
            </a:r>
            <a:r>
              <a:rPr lang="en-US" altLang="ru-RU" sz="3200" b="1" i="1">
                <a:solidFill>
                  <a:srgbClr val="002060"/>
                </a:solidFill>
                <a:cs typeface="Times New Roman" pitchFamily="18" charset="0"/>
              </a:rPr>
              <a:t>Nb</a:t>
            </a:r>
            <a:r>
              <a:rPr lang="ru-RU" altLang="ru-RU" sz="3200" b="1" i="1">
                <a:solidFill>
                  <a:srgbClr val="002060"/>
                </a:solidFill>
                <a:cs typeface="Times New Roman" pitchFamily="18" charset="0"/>
              </a:rPr>
              <a:t> и Та</a:t>
            </a:r>
            <a:endParaRPr lang="en-US" altLang="ru-RU" sz="3200" b="1" i="1">
              <a:solidFill>
                <a:srgbClr val="002060"/>
              </a:solidFill>
              <a:cs typeface="Times New Roman" pitchFamily="18" charset="0"/>
            </a:endParaRPr>
          </a:p>
          <a:p>
            <a:r>
              <a:rPr lang="ru-RU" altLang="ru-RU" sz="200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altLang="ru-RU" sz="200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ru-RU" altLang="ru-RU" sz="2000">
                <a:solidFill>
                  <a:srgbClr val="000000"/>
                </a:solidFill>
                <a:cs typeface="Times New Roman" pitchFamily="18" charset="0"/>
              </a:rPr>
              <a:t>(химическая устойчивость связана с тонкой оксидной пленкой)</a:t>
            </a:r>
          </a:p>
        </p:txBody>
      </p:sp>
      <p:sp>
        <p:nvSpPr>
          <p:cNvPr id="48133" name="Прямоугольник 3"/>
          <p:cNvSpPr>
            <a:spLocks noChangeArrowheads="1"/>
          </p:cNvSpPr>
          <p:nvPr/>
        </p:nvSpPr>
        <p:spPr bwMode="auto">
          <a:xfrm>
            <a:off x="214313" y="1428750"/>
            <a:ext cx="9144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eaLnBrk="0" hangingPunct="0">
              <a:lnSpc>
                <a:spcPct val="150000"/>
              </a:lnSpc>
            </a:pP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2 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Э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 +   12 HF   =  2 H[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Э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F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6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]    +    5 H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endParaRPr lang="ru-RU" altLang="ru-RU" sz="2400" b="1">
              <a:solidFill>
                <a:srgbClr val="000000"/>
              </a:solidFill>
              <a:cs typeface="Times New Roman" pitchFamily="18" charset="0"/>
            </a:endParaRPr>
          </a:p>
          <a:p>
            <a:pPr marL="355600" eaLnBrk="0" hangingPunct="0">
              <a:lnSpc>
                <a:spcPct val="150000"/>
              </a:lnSpc>
            </a:pP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Э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+   5 HNO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+  7 HF    =  H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[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Э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F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7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]   +   5 NO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 +    5 H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endParaRPr lang="ru-RU" altLang="ru-RU" sz="2400" b="1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13163" y="3201988"/>
            <a:ext cx="1574800" cy="579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ru-RU" sz="32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Оксиды</a:t>
            </a:r>
          </a:p>
        </p:txBody>
      </p:sp>
      <p:sp>
        <p:nvSpPr>
          <p:cNvPr id="48135" name="Прямоугольник 5"/>
          <p:cNvSpPr>
            <a:spLocks noChangeArrowheads="1"/>
          </p:cNvSpPr>
          <p:nvPr/>
        </p:nvSpPr>
        <p:spPr bwMode="auto">
          <a:xfrm>
            <a:off x="0" y="403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  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Э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n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О  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   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  ЭО         Э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О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   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          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ЭО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 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       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Э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О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5</a:t>
            </a:r>
            <a:endParaRPr lang="ru-RU" altLang="ru-RU" sz="2400" b="1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48136" name="Прямоугольник 6"/>
          <p:cNvSpPr>
            <a:spLocks noChangeArrowheads="1"/>
          </p:cNvSpPr>
          <p:nvPr/>
        </p:nvSpPr>
        <p:spPr bwMode="auto">
          <a:xfrm>
            <a:off x="0" y="4529138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</a:rPr>
              <a:t>      </a:t>
            </a:r>
            <a:r>
              <a:rPr lang="ru-RU" altLang="ru-RU" sz="2000">
                <a:solidFill>
                  <a:srgbClr val="000000"/>
                </a:solidFill>
                <a:cs typeface="Times New Roman" pitchFamily="18" charset="0"/>
              </a:rPr>
              <a:t>Мет.        Мет.блеск, электропроводность           п/п, кластер                 д/э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04558D-0E07-42C7-B146-35D2CD08C38A}" type="slidenum">
              <a:rPr lang="ru-RU" altLang="ru-RU" smtClean="0"/>
              <a:pPr/>
              <a:t>42</a:t>
            </a:fld>
            <a:endParaRPr lang="ru-RU" altLang="ru-RU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214313"/>
            <a:ext cx="9144000" cy="5794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Диаграмма Латимера для </a:t>
            </a:r>
            <a:r>
              <a:rPr lang="en-US" sz="3200" b="1" i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V</a:t>
            </a:r>
            <a:endParaRPr lang="ru-RU" sz="3200" b="1" i="1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49156" name="Прямоугольник 3"/>
          <p:cNvSpPr>
            <a:spLocks noChangeArrowheads="1"/>
          </p:cNvSpPr>
          <p:nvPr/>
        </p:nvSpPr>
        <p:spPr bwMode="auto">
          <a:xfrm>
            <a:off x="0" y="936625"/>
            <a:ext cx="91440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1600">
                <a:solidFill>
                  <a:srgbClr val="000000"/>
                </a:solidFill>
                <a:cs typeface="Times New Roman" pitchFamily="18" charset="0"/>
              </a:rPr>
              <a:t>   </a:t>
            </a:r>
            <a:r>
              <a:rPr lang="en-US" altLang="ru-RU">
                <a:solidFill>
                  <a:srgbClr val="000000"/>
                </a:solidFill>
                <a:cs typeface="Times New Roman" pitchFamily="18" charset="0"/>
              </a:rPr>
              <a:t>+1.0                           +0.36                        -0.26                           -1.19    </a:t>
            </a:r>
            <a:endParaRPr lang="ru-RU" altLang="ru-RU">
              <a:solidFill>
                <a:srgbClr val="000000"/>
              </a:solidFill>
              <a:cs typeface="Times New Roman" pitchFamily="18" charset="0"/>
            </a:endParaRPr>
          </a:p>
          <a:p>
            <a:pPr algn="ctr" eaLnBrk="0" hangingPunct="0"/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VO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+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 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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VO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2+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    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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V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3+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      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V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2+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      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V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0</a:t>
            </a:r>
            <a:endParaRPr lang="ru-RU" altLang="ru-RU" sz="2400" b="1"/>
          </a:p>
        </p:txBody>
      </p:sp>
      <p:sp>
        <p:nvSpPr>
          <p:cNvPr id="49157" name="Прямоугольник 4"/>
          <p:cNvSpPr>
            <a:spLocks noChangeArrowheads="1"/>
          </p:cNvSpPr>
          <p:nvPr/>
        </p:nvSpPr>
        <p:spPr bwMode="auto">
          <a:xfrm>
            <a:off x="0" y="2109788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algn="just"/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V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O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5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+   2 NaOH   =   2 NaVO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3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+   H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O    (Na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3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VO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4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)</a:t>
            </a:r>
            <a:endParaRPr lang="ru-RU" altLang="ru-RU" sz="200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9158" name="Прямоугольник 5"/>
          <p:cNvSpPr>
            <a:spLocks noChangeArrowheads="1"/>
          </p:cNvSpPr>
          <p:nvPr/>
        </p:nvSpPr>
        <p:spPr bwMode="auto">
          <a:xfrm>
            <a:off x="428625" y="2643188"/>
            <a:ext cx="8358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Соединения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V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(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V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)   -    сильные окислители</a:t>
            </a:r>
          </a:p>
        </p:txBody>
      </p:sp>
      <p:sp>
        <p:nvSpPr>
          <p:cNvPr id="49159" name="Прямоугольник 6"/>
          <p:cNvSpPr>
            <a:spLocks noChangeArrowheads="1"/>
          </p:cNvSpPr>
          <p:nvPr/>
        </p:nvSpPr>
        <p:spPr bwMode="auto">
          <a:xfrm>
            <a:off x="0" y="3405188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   V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O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5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 +      6 HCl</a:t>
            </a:r>
            <a:r>
              <a:rPr lang="ru-RU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конц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  =      2 VOCl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   +      Cl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  +      3 H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O</a:t>
            </a:r>
            <a:endParaRPr lang="ru-RU" altLang="ru-RU" sz="200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4 NaVO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3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+   18 HCl</a:t>
            </a:r>
            <a:r>
              <a:rPr lang="ru-RU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конц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+   Pt    =   H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[PtCl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6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]   +   4 VOCl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   +   4 NaCl    +   8H</a:t>
            </a:r>
            <a:r>
              <a:rPr lang="en-US" altLang="ru-RU" sz="20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O</a:t>
            </a:r>
            <a:endParaRPr lang="ru-RU" altLang="ru-RU" sz="200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9160" name="Прямоугольник 7"/>
          <p:cNvSpPr>
            <a:spLocks noChangeArrowheads="1"/>
          </p:cNvSpPr>
          <p:nvPr/>
        </p:nvSpPr>
        <p:spPr bwMode="auto">
          <a:xfrm>
            <a:off x="500063" y="4845050"/>
            <a:ext cx="2786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ru-RU" sz="32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Nb</a:t>
            </a:r>
            <a:r>
              <a:rPr lang="ru-RU" altLang="ru-RU" sz="3200" b="1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32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O</a:t>
            </a:r>
            <a:r>
              <a:rPr lang="ru-RU" altLang="ru-RU" sz="3200" b="1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5</a:t>
            </a:r>
            <a:r>
              <a:rPr lang="ru-RU" altLang="ru-RU" sz="32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, </a:t>
            </a:r>
            <a:r>
              <a:rPr lang="en-US" altLang="ru-RU" sz="32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 Ta</a:t>
            </a:r>
            <a:r>
              <a:rPr lang="ru-RU" altLang="ru-RU" sz="3200" b="1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en-US" altLang="ru-RU" sz="3200" b="1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O</a:t>
            </a:r>
            <a:r>
              <a:rPr lang="ru-RU" altLang="ru-RU" sz="3200" b="1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5</a:t>
            </a:r>
            <a:endParaRPr lang="ru-RU" altLang="ru-RU" sz="1600">
              <a:solidFill>
                <a:srgbClr val="000000"/>
              </a:solidFill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9161" name="Прямоугольник 8"/>
          <p:cNvSpPr>
            <a:spLocks noChangeArrowheads="1"/>
          </p:cNvSpPr>
          <p:nvPr/>
        </p:nvSpPr>
        <p:spPr bwMode="auto">
          <a:xfrm>
            <a:off x="3357563" y="4884738"/>
            <a:ext cx="52149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0850" indent="-450850" eaLnBrk="0" hangingPunct="0"/>
            <a:r>
              <a:rPr lang="ru-RU" altLang="ru-RU" sz="24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-    химически инертны, не реагируют с Н</a:t>
            </a:r>
            <a:r>
              <a:rPr lang="ru-RU" altLang="ru-RU" sz="2400" baseline="-300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2</a:t>
            </a:r>
            <a:r>
              <a:rPr lang="ru-RU" altLang="ru-RU" sz="2400">
                <a:solidFill>
                  <a:srgbClr val="000000"/>
                </a:solidFill>
                <a:cs typeface="Times New Roman" pitchFamily="18" charset="0"/>
                <a:sym typeface="Wingdings" pitchFamily="2" charset="2"/>
              </a:rPr>
              <a:t>О, кислотами и щелочами.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FF10E1-D80C-4D01-BBDC-DF3DF988A124}" type="slidenum">
              <a:rPr lang="ru-RU" altLang="ru-RU" smtClean="0"/>
              <a:pPr/>
              <a:t>43</a:t>
            </a:fld>
            <a:endParaRPr lang="ru-RU" altLang="ru-RU" smtClean="0"/>
          </a:p>
        </p:txBody>
      </p:sp>
      <p:sp>
        <p:nvSpPr>
          <p:cNvPr id="50179" name="Rectangle 1"/>
          <p:cNvSpPr>
            <a:spLocks noChangeArrowheads="1"/>
          </p:cNvSpPr>
          <p:nvPr/>
        </p:nvSpPr>
        <p:spPr bwMode="auto">
          <a:xfrm>
            <a:off x="357188" y="5505450"/>
            <a:ext cx="8358187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altLang="ru-RU" sz="900">
              <a:sym typeface="Symbol" pitchFamily="18" charset="2"/>
            </a:endParaRPr>
          </a:p>
          <a:p>
            <a:pPr eaLnBrk="0" hangingPunct="0"/>
            <a:endParaRPr lang="ru-RU" altLang="ru-RU" sz="900">
              <a:sym typeface="Symbol" pitchFamily="18" charset="2"/>
            </a:endParaRPr>
          </a:p>
          <a:p>
            <a:pPr algn="just" eaLnBrk="0" hangingPunct="0"/>
            <a:r>
              <a:rPr lang="ru-RU" altLang="ru-RU">
                <a:cs typeface="Times New Roman" pitchFamily="18" charset="0"/>
                <a:sym typeface="Symbol" pitchFamily="18" charset="2"/>
              </a:rPr>
              <a:t>В схеме не учтены промежуточные изополисоединения, предшествующие выпадению в кислой среде  </a:t>
            </a:r>
            <a:r>
              <a:rPr lang="en-US" altLang="ru-RU">
                <a:cs typeface="Times New Roman" pitchFamily="18" charset="0"/>
                <a:sym typeface="Symbol" pitchFamily="18" charset="2"/>
              </a:rPr>
              <a:t>V</a:t>
            </a:r>
            <a:r>
              <a:rPr lang="ru-RU" altLang="ru-RU" baseline="-30000"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>
                <a:cs typeface="Times New Roman" pitchFamily="18" charset="0"/>
                <a:sym typeface="Symbol" pitchFamily="18" charset="2"/>
              </a:rPr>
              <a:t>O</a:t>
            </a:r>
            <a:r>
              <a:rPr lang="ru-RU" altLang="ru-RU" baseline="-30000">
                <a:cs typeface="Times New Roman" pitchFamily="18" charset="0"/>
                <a:sym typeface="Symbol" pitchFamily="18" charset="2"/>
              </a:rPr>
              <a:t>5</a:t>
            </a:r>
            <a:r>
              <a:rPr lang="ru-RU" altLang="ru-RU">
                <a:cs typeface="Times New Roman" pitchFamily="18" charset="0"/>
                <a:sym typeface="Symbol" pitchFamily="18" charset="2"/>
              </a:rPr>
              <a:t></a:t>
            </a:r>
            <a:r>
              <a:rPr lang="en-US" altLang="ru-RU">
                <a:cs typeface="Times New Roman" pitchFamily="18" charset="0"/>
              </a:rPr>
              <a:t>nH</a:t>
            </a:r>
            <a:r>
              <a:rPr lang="ru-RU" altLang="ru-RU" baseline="-30000"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>
                <a:cs typeface="Times New Roman" pitchFamily="18" charset="0"/>
                <a:sym typeface="Symbol" pitchFamily="18" charset="2"/>
              </a:rPr>
              <a:t>O</a:t>
            </a:r>
            <a:r>
              <a:rPr lang="ru-RU" altLang="ru-RU">
                <a:cs typeface="Times New Roman" pitchFamily="18" charset="0"/>
                <a:sym typeface="Symbol" pitchFamily="18" charset="2"/>
              </a:rPr>
              <a:t>.</a:t>
            </a:r>
          </a:p>
          <a:p>
            <a:pPr eaLnBrk="0" hangingPunct="0"/>
            <a:endParaRPr lang="ru-RU" altLang="ru-RU" sz="1200"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19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i="1" u="sng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Ванадиевые кислоты, ванадаты и изополиванадаты</a:t>
            </a:r>
          </a:p>
        </p:txBody>
      </p:sp>
      <p:sp>
        <p:nvSpPr>
          <p:cNvPr id="50181" name="Прямоугольник 3"/>
          <p:cNvSpPr>
            <a:spLocks noChangeArrowheads="1"/>
          </p:cNvSpPr>
          <p:nvPr/>
        </p:nvSpPr>
        <p:spPr bwMode="auto">
          <a:xfrm>
            <a:off x="214313" y="1500188"/>
            <a:ext cx="8929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5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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nH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O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,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HVO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3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,  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VO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ru-RU" altLang="ru-RU" sz="2400" b="1" baseline="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+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(ванадин-ион)</a:t>
            </a:r>
          </a:p>
        </p:txBody>
      </p:sp>
      <p:sp>
        <p:nvSpPr>
          <p:cNvPr id="50182" name="Прямоугольник 4"/>
          <p:cNvSpPr>
            <a:spLocks noChangeArrowheads="1"/>
          </p:cNvSpPr>
          <p:nvPr/>
        </p:nvSpPr>
        <p:spPr bwMode="auto">
          <a:xfrm>
            <a:off x="0" y="714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ctr" eaLnBrk="0" hangingPunct="0"/>
            <a:r>
              <a:rPr lang="ru-RU" altLang="ru-RU" sz="2400">
                <a:solidFill>
                  <a:srgbClr val="000000"/>
                </a:solidFill>
                <a:cs typeface="Times New Roman" pitchFamily="18" charset="0"/>
              </a:rPr>
              <a:t>В кислом растворе в зависимости от конц. кислоты присутствуют:</a:t>
            </a:r>
          </a:p>
        </p:txBody>
      </p:sp>
      <p:sp>
        <p:nvSpPr>
          <p:cNvPr id="50183" name="Прямоугольник 5"/>
          <p:cNvSpPr>
            <a:spLocks noChangeArrowheads="1"/>
          </p:cNvSpPr>
          <p:nvPr/>
        </p:nvSpPr>
        <p:spPr bwMode="auto">
          <a:xfrm>
            <a:off x="285750" y="2214563"/>
            <a:ext cx="85010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ru-RU" altLang="ru-RU" sz="2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Метаванадиевая (</a:t>
            </a:r>
            <a:r>
              <a:rPr lang="en-US" altLang="ru-RU" sz="2000" b="1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HVO</a:t>
            </a:r>
            <a:r>
              <a:rPr lang="ru-RU" altLang="ru-RU" sz="2000" b="1" baseline="-30000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3</a:t>
            </a:r>
            <a:r>
              <a:rPr lang="ru-RU" altLang="ru-RU" sz="2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), пированадиевая  (</a:t>
            </a:r>
            <a:r>
              <a:rPr lang="en-US" altLang="ru-RU" sz="2000" b="1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H</a:t>
            </a:r>
            <a:r>
              <a:rPr lang="ru-RU" altLang="ru-RU" sz="2000" b="1" baseline="-30000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4</a:t>
            </a:r>
            <a:r>
              <a:rPr lang="en-US" altLang="ru-RU" sz="2000" b="1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V</a:t>
            </a:r>
            <a:r>
              <a:rPr lang="ru-RU" altLang="ru-RU" sz="2000" b="1" baseline="-30000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z="2000" b="1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O</a:t>
            </a:r>
            <a:r>
              <a:rPr lang="ru-RU" altLang="ru-RU" sz="2000" b="1" baseline="-30000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7</a:t>
            </a:r>
            <a:r>
              <a:rPr lang="ru-RU" altLang="ru-RU" sz="2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)  и ортованадиевая (</a:t>
            </a:r>
            <a:r>
              <a:rPr lang="en-US" altLang="ru-RU" sz="2000" b="1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H</a:t>
            </a:r>
            <a:r>
              <a:rPr lang="ru-RU" altLang="ru-RU" sz="2000" b="1" baseline="-30000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ru-RU" sz="2000" b="1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VO</a:t>
            </a:r>
            <a:r>
              <a:rPr lang="ru-RU" altLang="ru-RU" sz="2000" b="1" baseline="-30000">
                <a:solidFill>
                  <a:srgbClr val="002060"/>
                </a:solidFill>
                <a:cs typeface="Times New Roman" pitchFamily="18" charset="0"/>
                <a:sym typeface="Symbol" pitchFamily="18" charset="2"/>
              </a:rPr>
              <a:t>4</a:t>
            </a:r>
            <a:r>
              <a:rPr lang="ru-RU" altLang="ru-RU" sz="2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) кислоты являются стехиометрическими аналогами мета-, пиро- и ортофосфорных кислот.</a:t>
            </a:r>
            <a:endParaRPr lang="ru-RU" altLang="ru-RU" sz="2000">
              <a:solidFill>
                <a:srgbClr val="000000"/>
              </a:solidFill>
              <a:sym typeface="Symbol" pitchFamily="18" charset="2"/>
            </a:endParaRPr>
          </a:p>
        </p:txBody>
      </p:sp>
      <p:sp>
        <p:nvSpPr>
          <p:cNvPr id="50184" name="Прямоугольник 6"/>
          <p:cNvSpPr>
            <a:spLocks noChangeArrowheads="1"/>
          </p:cNvSpPr>
          <p:nvPr/>
        </p:nvSpPr>
        <p:spPr bwMode="auto">
          <a:xfrm>
            <a:off x="285750" y="3214688"/>
            <a:ext cx="7715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altLang="ru-RU" sz="2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Кислоты ванадия в твердом виде не выделены</a:t>
            </a:r>
            <a:r>
              <a:rPr lang="ru-RU" altLang="ru-RU" sz="12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.</a:t>
            </a:r>
            <a:endParaRPr lang="ru-RU" altLang="ru-RU" sz="900">
              <a:solidFill>
                <a:srgbClr val="000000"/>
              </a:solidFill>
              <a:sym typeface="Symbol" pitchFamily="18" charset="2"/>
            </a:endParaRPr>
          </a:p>
        </p:txBody>
      </p:sp>
      <p:sp>
        <p:nvSpPr>
          <p:cNvPr id="50185" name="Прямоугольник 7"/>
          <p:cNvSpPr>
            <a:spLocks noChangeArrowheads="1"/>
          </p:cNvSpPr>
          <p:nvPr/>
        </p:nvSpPr>
        <p:spPr bwMode="auto">
          <a:xfrm>
            <a:off x="1000125" y="3571875"/>
            <a:ext cx="72532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2400" b="1" i="1">
                <a:solidFill>
                  <a:srgbClr val="0000CC"/>
                </a:solidFill>
                <a:cs typeface="Times New Roman" pitchFamily="18" charset="0"/>
                <a:sym typeface="Symbol" pitchFamily="18" charset="2"/>
              </a:rPr>
              <a:t>Схему кислотно-основного равновесия можно представить следующим образом:</a:t>
            </a:r>
            <a:endParaRPr lang="ru-RU" altLang="ru-RU" sz="2400" b="1" i="1">
              <a:solidFill>
                <a:srgbClr val="0000CC"/>
              </a:solidFill>
              <a:sym typeface="Symbol" pitchFamily="18" charset="2"/>
            </a:endParaRPr>
          </a:p>
        </p:txBody>
      </p:sp>
      <p:sp>
        <p:nvSpPr>
          <p:cNvPr id="50186" name="Прямоугольник 8"/>
          <p:cNvSpPr>
            <a:spLocks noChangeArrowheads="1"/>
          </p:cNvSpPr>
          <p:nvPr/>
        </p:nvSpPr>
        <p:spPr bwMode="auto">
          <a:xfrm>
            <a:off x="0" y="4484688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                                             + OH</a:t>
            </a:r>
            <a:r>
              <a:rPr lang="en-US" altLang="ru-RU" sz="2000" b="1" baseline="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-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                        - H</a:t>
            </a:r>
            <a:r>
              <a:rPr lang="en-US" altLang="ru-RU" sz="2000" b="1" baseline="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+</a:t>
            </a:r>
            <a:endParaRPr lang="ru-RU" altLang="ru-RU" sz="2000" b="1">
              <a:solidFill>
                <a:srgbClr val="000000"/>
              </a:solidFill>
              <a:cs typeface="Times New Roman" pitchFamily="18" charset="0"/>
              <a:sym typeface="Symbol" pitchFamily="18" charset="2"/>
            </a:endParaRPr>
          </a:p>
          <a:p>
            <a:pPr algn="just" eaLnBrk="0" hangingPunct="0"/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                                    VO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z="2000" b="1" baseline="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+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  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    HVO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        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    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VO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ru-RU" sz="2000" b="1" baseline="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-</a:t>
            </a:r>
            <a:endParaRPr lang="ru-RU" altLang="ru-RU" sz="2000" b="1">
              <a:solidFill>
                <a:srgbClr val="000000"/>
              </a:solidFill>
              <a:cs typeface="Times New Roman" pitchFamily="18" charset="0"/>
              <a:sym typeface="Symbol" pitchFamily="18" charset="2"/>
            </a:endParaRPr>
          </a:p>
          <a:p>
            <a:pPr algn="just" eaLnBrk="0" hangingPunct="0"/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                                              - OH</a:t>
            </a:r>
            <a:r>
              <a:rPr lang="en-US" altLang="ru-RU" sz="2000" b="1" baseline="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-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                        +H</a:t>
            </a:r>
            <a:r>
              <a:rPr lang="en-US" altLang="ru-RU" sz="2000" b="1" baseline="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+</a:t>
            </a:r>
            <a:endParaRPr lang="ru-RU" altLang="ru-RU" sz="2000" b="1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BEEB41-A7EB-4352-AB1A-6D7BE24CB7F2}" type="slidenum">
              <a:rPr lang="ru-RU" altLang="ru-RU" smtClean="0"/>
              <a:pPr/>
              <a:t>44</a:t>
            </a:fld>
            <a:endParaRPr lang="ru-RU" altLang="ru-RU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57188" y="117475"/>
            <a:ext cx="8501062" cy="946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i="1" u="sng">
                <a:solidFill>
                  <a:srgbClr val="2D2D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В растворах в зависимости от рН существуют сложные равновесия:</a:t>
            </a:r>
          </a:p>
        </p:txBody>
      </p:sp>
      <p:sp>
        <p:nvSpPr>
          <p:cNvPr id="51204" name="Прямоугольник 3"/>
          <p:cNvSpPr>
            <a:spLocks noChangeArrowheads="1"/>
          </p:cNvSpPr>
          <p:nvPr/>
        </p:nvSpPr>
        <p:spPr bwMode="auto">
          <a:xfrm>
            <a:off x="0" y="1357313"/>
            <a:ext cx="9144000" cy="392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0850" eaLnBrk="0" hangingPunct="0">
              <a:lnSpc>
                <a:spcPct val="150000"/>
              </a:lnSpc>
            </a:pP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VO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3-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+  H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+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=   HVO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-</a:t>
            </a:r>
            <a:endParaRPr lang="ru-RU" altLang="ru-RU" sz="2400" b="1">
              <a:solidFill>
                <a:srgbClr val="000000"/>
              </a:solidFill>
              <a:cs typeface="Times New Roman" pitchFamily="18" charset="0"/>
            </a:endParaRPr>
          </a:p>
          <a:p>
            <a:pPr marL="450850" eaLnBrk="0" hangingPunct="0">
              <a:lnSpc>
                <a:spcPct val="150000"/>
              </a:lnSpc>
            </a:pP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2 HVO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   =   H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  +   V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7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4-</a:t>
            </a:r>
            <a:endParaRPr lang="ru-RU" altLang="ru-RU" sz="2400" b="1">
              <a:solidFill>
                <a:srgbClr val="000000"/>
              </a:solidFill>
              <a:cs typeface="Times New Roman" pitchFamily="18" charset="0"/>
            </a:endParaRPr>
          </a:p>
          <a:p>
            <a:pPr marL="450850" eaLnBrk="0" hangingPunct="0">
              <a:lnSpc>
                <a:spcPct val="150000"/>
              </a:lnSpc>
            </a:pP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2 V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7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4-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+   4 H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+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  =   2 H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   +   V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12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4-</a:t>
            </a:r>
            <a:endParaRPr lang="ru-RU" altLang="ru-RU" sz="2400" b="1">
              <a:solidFill>
                <a:srgbClr val="000000"/>
              </a:solidFill>
              <a:cs typeface="Times New Roman" pitchFamily="18" charset="0"/>
            </a:endParaRPr>
          </a:p>
          <a:p>
            <a:pPr marL="450850" eaLnBrk="0" hangingPunct="0">
              <a:lnSpc>
                <a:spcPct val="150000"/>
              </a:lnSpc>
            </a:pP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5 V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12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4-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 +   8 H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+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=   2 H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  +    2 V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10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28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6-</a:t>
            </a:r>
            <a:endParaRPr lang="ru-RU" altLang="ru-RU" sz="2400" b="1">
              <a:solidFill>
                <a:srgbClr val="000000"/>
              </a:solidFill>
              <a:cs typeface="Times New Roman" pitchFamily="18" charset="0"/>
            </a:endParaRPr>
          </a:p>
          <a:p>
            <a:pPr marL="450850" eaLnBrk="0" hangingPunct="0">
              <a:lnSpc>
                <a:spcPct val="150000"/>
              </a:lnSpc>
            </a:pP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10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28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6-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 +   16 H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+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=   10 VO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 baseline="30000">
                <a:solidFill>
                  <a:srgbClr val="000000"/>
                </a:solidFill>
                <a:cs typeface="Times New Roman" pitchFamily="18" charset="0"/>
              </a:rPr>
              <a:t>+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   +   8 H</a:t>
            </a:r>
            <a:r>
              <a:rPr lang="en-US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endParaRPr lang="ru-RU" altLang="ru-RU" sz="2400" b="1">
              <a:solidFill>
                <a:srgbClr val="000000"/>
              </a:solidFill>
              <a:cs typeface="Times New Roman" pitchFamily="18" charset="0"/>
            </a:endParaRPr>
          </a:p>
          <a:p>
            <a:pPr marL="450850" algn="ctr" eaLnBrk="0" hangingPunct="0">
              <a:lnSpc>
                <a:spcPct val="150000"/>
              </a:lnSpc>
            </a:pPr>
            <a:endParaRPr lang="en-US" altLang="ru-RU" sz="2400" b="1">
              <a:solidFill>
                <a:srgbClr val="000000"/>
              </a:solidFill>
              <a:cs typeface="Times New Roman" pitchFamily="18" charset="0"/>
            </a:endParaRPr>
          </a:p>
          <a:p>
            <a:pPr marL="450850" algn="ctr" eaLnBrk="0" hangingPunct="0">
              <a:lnSpc>
                <a:spcPct val="150000"/>
              </a:lnSpc>
            </a:pP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H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6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10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28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 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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        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V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O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5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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nH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O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  (красный осадок)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5E19CE-1C68-4D89-9935-C5C3C10FE2B7}" type="slidenum">
              <a:rPr lang="ru-RU" altLang="ru-RU" smtClean="0"/>
              <a:pPr/>
              <a:t>45</a:t>
            </a:fld>
            <a:endParaRPr lang="ru-RU" altLang="ru-RU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762250" y="71438"/>
            <a:ext cx="3297238" cy="519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i="1" u="sng">
                <a:solidFill>
                  <a:srgbClr val="2D2D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Соединения  </a:t>
            </a:r>
            <a:r>
              <a:rPr lang="en-US" sz="2800" b="1" i="1" u="sng">
                <a:solidFill>
                  <a:srgbClr val="2D2D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V</a:t>
            </a:r>
            <a:r>
              <a:rPr lang="ru-RU" sz="2800" b="1" i="1" u="sng">
                <a:solidFill>
                  <a:srgbClr val="2D2D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(</a:t>
            </a:r>
            <a:r>
              <a:rPr lang="en-US" sz="2800" b="1" i="1" u="sng">
                <a:solidFill>
                  <a:srgbClr val="2D2D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IV</a:t>
            </a:r>
            <a:r>
              <a:rPr lang="ru-RU" sz="2800" b="1" i="1" u="sng">
                <a:solidFill>
                  <a:srgbClr val="2D2D8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): </a:t>
            </a:r>
          </a:p>
        </p:txBody>
      </p:sp>
      <p:sp>
        <p:nvSpPr>
          <p:cNvPr id="52228" name="Прямоугольник 3"/>
          <p:cNvSpPr>
            <a:spLocks noChangeArrowheads="1"/>
          </p:cNvSpPr>
          <p:nvPr/>
        </p:nvSpPr>
        <p:spPr bwMode="auto">
          <a:xfrm>
            <a:off x="214313" y="714375"/>
            <a:ext cx="6759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400">
                <a:solidFill>
                  <a:srgbClr val="000000"/>
                </a:solidFill>
                <a:cs typeface="Times New Roman" pitchFamily="18" charset="0"/>
              </a:rPr>
              <a:t>VO</a:t>
            </a:r>
            <a:r>
              <a:rPr lang="ru-RU" altLang="ru-RU" sz="2400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altLang="ru-RU" sz="2400">
                <a:solidFill>
                  <a:srgbClr val="000000"/>
                </a:solidFill>
                <a:cs typeface="Times New Roman" pitchFamily="18" charset="0"/>
              </a:rPr>
              <a:t>, в растворах образуется ванадил-ион  </a:t>
            </a:r>
            <a:r>
              <a:rPr lang="en-US" altLang="ru-RU" sz="2400">
                <a:solidFill>
                  <a:srgbClr val="000000"/>
                </a:solidFill>
                <a:cs typeface="Times New Roman" pitchFamily="18" charset="0"/>
              </a:rPr>
              <a:t>VO</a:t>
            </a:r>
            <a:r>
              <a:rPr lang="ru-RU" altLang="ru-RU" sz="2400" baseline="30000">
                <a:solidFill>
                  <a:srgbClr val="000000"/>
                </a:solidFill>
                <a:cs typeface="Times New Roman" pitchFamily="18" charset="0"/>
              </a:rPr>
              <a:t>2+</a:t>
            </a:r>
            <a:r>
              <a:rPr lang="ru-RU" altLang="ru-RU" sz="240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lang="ru-RU" altLang="ru-RU" sz="2400">
              <a:cs typeface="Times New Roman" pitchFamily="18" charset="0"/>
            </a:endParaRPr>
          </a:p>
        </p:txBody>
      </p:sp>
      <p:sp>
        <p:nvSpPr>
          <p:cNvPr id="52229" name="Прямоугольник 4"/>
          <p:cNvSpPr>
            <a:spLocks noChangeArrowheads="1"/>
          </p:cNvSpPr>
          <p:nvPr/>
        </p:nvSpPr>
        <p:spPr bwMode="auto">
          <a:xfrm>
            <a:off x="0" y="1428750"/>
            <a:ext cx="91440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tabLst>
                <a:tab pos="2970213" algn="ctr"/>
              </a:tabLst>
            </a:pP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2 NaVO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+   Zn    +    4 H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=   2 VOSO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+   ZnSO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+   Na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+   4 H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endParaRPr lang="ru-RU" altLang="ru-RU" sz="2000" b="1">
              <a:solidFill>
                <a:srgbClr val="000000"/>
              </a:solidFill>
              <a:cs typeface="Times New Roman" pitchFamily="18" charset="0"/>
            </a:endParaRPr>
          </a:p>
          <a:p>
            <a:pPr eaLnBrk="0" hangingPunct="0">
              <a:tabLst>
                <a:tab pos="2970213" algn="ctr"/>
              </a:tabLst>
            </a:pP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                                                              </a:t>
            </a:r>
            <a:r>
              <a:rPr lang="ru-RU" altLang="ru-RU" sz="2000" b="1">
                <a:solidFill>
                  <a:srgbClr val="0000CC"/>
                </a:solidFill>
                <a:cs typeface="Times New Roman" pitchFamily="18" charset="0"/>
              </a:rPr>
              <a:t>син.</a:t>
            </a:r>
            <a:endParaRPr lang="en-US" altLang="ru-RU" sz="2000" b="1">
              <a:solidFill>
                <a:srgbClr val="0000CC"/>
              </a:solidFill>
              <a:cs typeface="Times New Roman" pitchFamily="18" charset="0"/>
            </a:endParaRPr>
          </a:p>
          <a:p>
            <a:pPr eaLnBrk="0" hangingPunct="0">
              <a:tabLst>
                <a:tab pos="2970213" algn="ctr"/>
              </a:tabLst>
            </a:pPr>
            <a:endParaRPr lang="ru-RU" altLang="ru-RU" sz="2000" b="1">
              <a:solidFill>
                <a:srgbClr val="000000"/>
              </a:solidFill>
              <a:cs typeface="Times New Roman" pitchFamily="18" charset="0"/>
            </a:endParaRPr>
          </a:p>
          <a:p>
            <a:pPr algn="ctr" eaLnBrk="0" hangingPunct="0">
              <a:tabLst>
                <a:tab pos="2970213" algn="ctr"/>
              </a:tabLst>
            </a:pP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2VOSO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+   Zn     +    2 H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=   V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(SO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+   ZnSO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+   2 H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endParaRPr lang="ru-RU" altLang="ru-RU" sz="2000" b="1">
              <a:solidFill>
                <a:srgbClr val="000000"/>
              </a:solidFill>
              <a:cs typeface="Times New Roman" pitchFamily="18" charset="0"/>
            </a:endParaRPr>
          </a:p>
          <a:p>
            <a:pPr eaLnBrk="0" hangingPunct="0">
              <a:tabLst>
                <a:tab pos="2970213" algn="ctr"/>
              </a:tabLst>
            </a:pP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   </a:t>
            </a:r>
            <a:r>
              <a:rPr lang="ru-RU" altLang="ru-RU" sz="2000" b="1">
                <a:solidFill>
                  <a:srgbClr val="000000"/>
                </a:solidFill>
                <a:cs typeface="Times New Roman" pitchFamily="18" charset="0"/>
              </a:rPr>
              <a:t>                                                                        </a:t>
            </a:r>
            <a:r>
              <a:rPr lang="ru-RU" altLang="ru-RU" sz="2000" b="1">
                <a:solidFill>
                  <a:srgbClr val="00B050"/>
                </a:solidFill>
                <a:cs typeface="Times New Roman" pitchFamily="18" charset="0"/>
              </a:rPr>
              <a:t>зел.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	</a:t>
            </a:r>
          </a:p>
          <a:p>
            <a:pPr eaLnBrk="0" hangingPunct="0">
              <a:tabLst>
                <a:tab pos="2970213" algn="ctr"/>
              </a:tabLst>
            </a:pPr>
            <a:endParaRPr lang="ru-RU" altLang="ru-RU" sz="2000" b="1">
              <a:solidFill>
                <a:srgbClr val="000000"/>
              </a:solidFill>
              <a:cs typeface="Times New Roman" pitchFamily="18" charset="0"/>
            </a:endParaRPr>
          </a:p>
          <a:p>
            <a:pPr algn="ctr" eaLnBrk="0" hangingPunct="0">
              <a:tabLst>
                <a:tab pos="2970213" algn="ctr"/>
              </a:tabLst>
            </a:pP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(SO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)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+   Zn     =    2 VSO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+    ZnSO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       </a:t>
            </a:r>
            <a:r>
              <a:rPr lang="en-US" altLang="ru-RU" sz="2000" b="1" baseline="3000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ru-RU" altLang="ru-RU" sz="2000" b="1">
              <a:solidFill>
                <a:srgbClr val="000000"/>
              </a:solidFill>
              <a:cs typeface="Times New Roman" pitchFamily="18" charset="0"/>
            </a:endParaRPr>
          </a:p>
          <a:p>
            <a:pPr eaLnBrk="0" hangingPunct="0">
              <a:tabLst>
                <a:tab pos="2970213" algn="ctr"/>
              </a:tabLst>
            </a:pPr>
            <a:r>
              <a:rPr lang="ru-RU" altLang="ru-RU" sz="2000" b="1">
                <a:solidFill>
                  <a:srgbClr val="000000"/>
                </a:solidFill>
                <a:cs typeface="Times New Roman" pitchFamily="18" charset="0"/>
              </a:rPr>
              <a:t>                                                                           </a:t>
            </a:r>
            <a:r>
              <a:rPr lang="ru-RU" altLang="ru-RU" sz="2000" b="1">
                <a:solidFill>
                  <a:srgbClr val="990099"/>
                </a:solidFill>
                <a:cs typeface="Times New Roman" pitchFamily="18" charset="0"/>
              </a:rPr>
              <a:t>фиол.</a:t>
            </a:r>
          </a:p>
        </p:txBody>
      </p:sp>
      <p:sp>
        <p:nvSpPr>
          <p:cNvPr id="52230" name="Прямоугольник 5"/>
          <p:cNvSpPr>
            <a:spLocks noChangeArrowheads="1"/>
          </p:cNvSpPr>
          <p:nvPr/>
        </p:nvSpPr>
        <p:spPr bwMode="auto">
          <a:xfrm>
            <a:off x="285750" y="4214813"/>
            <a:ext cx="85010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tabLst>
                <a:tab pos="2970213" algn="ctr"/>
              </a:tabLst>
            </a:pP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ru-RU" altLang="ru-RU" sz="200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ru-RU" sz="2000">
                <a:solidFill>
                  <a:srgbClr val="000000"/>
                </a:solidFill>
                <a:cs typeface="Times New Roman" pitchFamily="18" charset="0"/>
              </a:rPr>
              <a:t>II</a:t>
            </a:r>
            <a:r>
              <a:rPr lang="ru-RU" altLang="ru-RU" sz="2000">
                <a:solidFill>
                  <a:srgbClr val="000000"/>
                </a:solidFill>
                <a:cs typeface="Times New Roman" pitchFamily="18" charset="0"/>
              </a:rPr>
              <a:t>) в этой системе  является самым сильным восстановителем. В отсутствие восстановителя  окисляется даже водой:</a:t>
            </a:r>
          </a:p>
        </p:txBody>
      </p:sp>
      <p:sp>
        <p:nvSpPr>
          <p:cNvPr id="52231" name="Прямоугольник 6"/>
          <p:cNvSpPr>
            <a:spLocks noChangeArrowheads="1"/>
          </p:cNvSpPr>
          <p:nvPr/>
        </p:nvSpPr>
        <p:spPr bwMode="auto">
          <a:xfrm>
            <a:off x="785813" y="5172075"/>
            <a:ext cx="72151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2970213" algn="ctr"/>
              </a:tabLst>
            </a:pP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2 V(OH)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+    2 H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O      =        2 V(OH)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en-US" altLang="ru-RU" sz="2000" b="1">
                <a:solidFill>
                  <a:srgbClr val="000000"/>
                </a:solidFill>
                <a:cs typeface="Times New Roman" pitchFamily="18" charset="0"/>
              </a:rPr>
              <a:t>      +      H</a:t>
            </a:r>
            <a:r>
              <a:rPr lang="en-US" altLang="ru-RU" sz="20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endParaRPr lang="ru-RU" altLang="ru-RU" sz="2000" b="1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52232" name="Прямоугольник 7"/>
          <p:cNvSpPr>
            <a:spLocks noChangeArrowheads="1"/>
          </p:cNvSpPr>
          <p:nvPr/>
        </p:nvSpPr>
        <p:spPr bwMode="auto">
          <a:xfrm>
            <a:off x="285750" y="5867400"/>
            <a:ext cx="8715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tabLst>
                <a:tab pos="2970213" algn="ctr"/>
              </a:tabLst>
            </a:pPr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Обратный переход  </a:t>
            </a:r>
            <a:r>
              <a:rPr lang="en-US" altLang="ru-RU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ru-RU">
                <a:solidFill>
                  <a:srgbClr val="000000"/>
                </a:solidFill>
                <a:cs typeface="Times New Roman" pitchFamily="18" charset="0"/>
              </a:rPr>
              <a:t>II</a:t>
            </a:r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)    </a:t>
            </a:r>
            <a:r>
              <a:rPr lang="ru-RU" altLang="ru-RU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</a:t>
            </a:r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      </a:t>
            </a:r>
            <a:r>
              <a:rPr lang="en-US" altLang="ru-RU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V</a:t>
            </a:r>
            <a:r>
              <a:rPr lang="ru-RU" altLang="ru-RU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ru-RU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V</a:t>
            </a:r>
            <a:r>
              <a:rPr lang="ru-RU" altLang="ru-RU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)   возможен, если по каплям добавлять </a:t>
            </a:r>
            <a:r>
              <a:rPr lang="en-US" altLang="ru-RU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KMnO</a:t>
            </a:r>
            <a:r>
              <a:rPr lang="ru-RU" altLang="ru-RU" baseline="-3000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4</a:t>
            </a:r>
            <a:r>
              <a:rPr lang="ru-RU" altLang="ru-RU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1113713-B6D8-4B76-9448-A873F184BD27}" type="slidenum">
              <a:rPr lang="ru-RU" altLang="ru-RU" smtClean="0"/>
              <a:pPr/>
              <a:t>46</a:t>
            </a:fld>
            <a:endParaRPr lang="ru-RU" altLang="ru-RU" smtClean="0"/>
          </a:p>
        </p:txBody>
      </p:sp>
      <p:sp>
        <p:nvSpPr>
          <p:cNvPr id="53251" name="Прямоугольник 2"/>
          <p:cNvSpPr>
            <a:spLocks noChangeArrowheads="1"/>
          </p:cNvSpPr>
          <p:nvPr/>
        </p:nvSpPr>
        <p:spPr bwMode="auto">
          <a:xfrm>
            <a:off x="0" y="357188"/>
            <a:ext cx="9144000" cy="289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>
                <a:solidFill>
                  <a:srgbClr val="000000"/>
                </a:solidFill>
                <a:cs typeface="Times New Roman" pitchFamily="18" charset="0"/>
              </a:rPr>
              <a:t>В </a:t>
            </a:r>
            <a:r>
              <a:rPr lang="ru-RU" altLang="ru-RU" sz="2800" i="1">
                <a:solidFill>
                  <a:srgbClr val="000000"/>
                </a:solidFill>
                <a:cs typeface="Times New Roman" pitchFamily="18" charset="0"/>
              </a:rPr>
              <a:t>кислой среде </a:t>
            </a:r>
            <a:r>
              <a:rPr lang="ru-RU" altLang="ru-RU" sz="2800">
                <a:solidFill>
                  <a:srgbClr val="000000"/>
                </a:solidFill>
                <a:cs typeface="Times New Roman" pitchFamily="18" charset="0"/>
              </a:rPr>
              <a:t>для  </a:t>
            </a:r>
            <a:r>
              <a:rPr lang="en-US" altLang="ru-RU" sz="2800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ru-RU" altLang="ru-RU" sz="280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ru-RU" sz="2800">
                <a:solidFill>
                  <a:srgbClr val="000000"/>
                </a:solidFill>
                <a:cs typeface="Times New Roman" pitchFamily="18" charset="0"/>
              </a:rPr>
              <a:t>IV</a:t>
            </a:r>
            <a:r>
              <a:rPr lang="ru-RU" altLang="ru-RU" sz="2800">
                <a:solidFill>
                  <a:srgbClr val="000000"/>
                </a:solidFill>
                <a:cs typeface="Times New Roman" pitchFamily="18" charset="0"/>
              </a:rPr>
              <a:t>)  характерна катионная форма  </a:t>
            </a:r>
            <a:r>
              <a:rPr lang="en-US" altLang="ru-RU" sz="2800" b="1">
                <a:solidFill>
                  <a:srgbClr val="000000"/>
                </a:solidFill>
                <a:cs typeface="Times New Roman" pitchFamily="18" charset="0"/>
              </a:rPr>
              <a:t>VO</a:t>
            </a:r>
            <a:r>
              <a:rPr lang="ru-RU" altLang="ru-RU" sz="2800" b="1" baseline="30000">
                <a:solidFill>
                  <a:srgbClr val="000000"/>
                </a:solidFill>
                <a:cs typeface="Times New Roman" pitchFamily="18" charset="0"/>
              </a:rPr>
              <a:t>2+</a:t>
            </a:r>
            <a:r>
              <a:rPr lang="ru-RU" altLang="ru-RU" sz="2800">
                <a:solidFill>
                  <a:srgbClr val="000000"/>
                </a:solidFill>
                <a:cs typeface="Times New Roman" pitchFamily="18" charset="0"/>
              </a:rPr>
              <a:t>.</a:t>
            </a:r>
          </a:p>
          <a:p>
            <a:endParaRPr lang="ru-RU" altLang="ru-RU" sz="2000">
              <a:solidFill>
                <a:srgbClr val="000000"/>
              </a:solidFill>
              <a:cs typeface="Times New Roman" pitchFamily="18" charset="0"/>
            </a:endParaRPr>
          </a:p>
          <a:p>
            <a:pPr algn="ctr" eaLnBrk="0" hangingPunct="0"/>
            <a:r>
              <a:rPr lang="ru-RU" altLang="ru-RU" sz="2800">
                <a:solidFill>
                  <a:srgbClr val="000000"/>
                </a:solidFill>
                <a:cs typeface="Times New Roman" pitchFamily="18" charset="0"/>
              </a:rPr>
              <a:t>В </a:t>
            </a:r>
            <a:r>
              <a:rPr lang="ru-RU" altLang="ru-RU" sz="2800" i="1">
                <a:solidFill>
                  <a:srgbClr val="000000"/>
                </a:solidFill>
                <a:cs typeface="Times New Roman" pitchFamily="18" charset="0"/>
              </a:rPr>
              <a:t>щелочной среде    </a:t>
            </a:r>
            <a:r>
              <a:rPr lang="en-US" altLang="ru-RU" sz="2800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ru-RU" altLang="ru-RU" sz="280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ru-RU" sz="2800">
                <a:solidFill>
                  <a:srgbClr val="000000"/>
                </a:solidFill>
                <a:cs typeface="Times New Roman" pitchFamily="18" charset="0"/>
              </a:rPr>
              <a:t>IV</a:t>
            </a:r>
            <a:r>
              <a:rPr lang="ru-RU" altLang="ru-RU" sz="2800">
                <a:solidFill>
                  <a:srgbClr val="000000"/>
                </a:solidFill>
                <a:cs typeface="Times New Roman" pitchFamily="18" charset="0"/>
              </a:rPr>
              <a:t>)  в форме ванадатов (</a:t>
            </a:r>
            <a:r>
              <a:rPr lang="en-US" altLang="ru-RU" sz="2800">
                <a:solidFill>
                  <a:srgbClr val="000000"/>
                </a:solidFill>
                <a:cs typeface="Times New Roman" pitchFamily="18" charset="0"/>
              </a:rPr>
              <a:t>IV</a:t>
            </a:r>
            <a:r>
              <a:rPr lang="ru-RU" altLang="ru-RU" sz="2800">
                <a:solidFill>
                  <a:srgbClr val="000000"/>
                </a:solidFill>
                <a:cs typeface="Times New Roman" pitchFamily="18" charset="0"/>
              </a:rPr>
              <a:t>) различного состава: </a:t>
            </a:r>
          </a:p>
          <a:p>
            <a:pPr eaLnBrk="0" hangingPunct="0"/>
            <a:endParaRPr lang="ru-RU" altLang="ru-RU" sz="2800">
              <a:solidFill>
                <a:srgbClr val="000000"/>
              </a:solidFill>
              <a:cs typeface="Times New Roman" pitchFamily="18" charset="0"/>
            </a:endParaRPr>
          </a:p>
          <a:p>
            <a:pPr algn="ctr" eaLnBrk="0" hangingPunct="0"/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VO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ru-RU" altLang="ru-RU" sz="2400" b="1" baseline="3000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altLang="ru-RU" sz="2400">
                <a:solidFill>
                  <a:srgbClr val="000000"/>
                </a:solidFill>
                <a:cs typeface="Times New Roman" pitchFamily="18" charset="0"/>
              </a:rPr>
              <a:t>(мета-),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5</a:t>
            </a:r>
            <a:r>
              <a:rPr lang="ru-RU" altLang="ru-RU" sz="2400" b="1" baseline="3000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altLang="ru-RU" sz="2400">
                <a:solidFill>
                  <a:srgbClr val="000000"/>
                </a:solidFill>
                <a:cs typeface="Times New Roman" pitchFamily="18" charset="0"/>
              </a:rPr>
              <a:t>   (пиро-), 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VO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ru-RU" altLang="ru-RU" sz="2400" b="1" baseline="30000">
                <a:solidFill>
                  <a:srgbClr val="000000"/>
                </a:solidFill>
                <a:cs typeface="Times New Roman" pitchFamily="18" charset="0"/>
              </a:rPr>
              <a:t>4- </a:t>
            </a:r>
            <a:r>
              <a:rPr lang="ru-RU" altLang="ru-RU" sz="2400">
                <a:solidFill>
                  <a:srgbClr val="000000"/>
                </a:solidFill>
                <a:cs typeface="Times New Roman" pitchFamily="18" charset="0"/>
              </a:rPr>
              <a:t>(орто-),  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V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4</a:t>
            </a:r>
            <a:r>
              <a:rPr lang="en-US" altLang="ru-RU" sz="2400" b="1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ru-RU" altLang="ru-RU" sz="2400" b="1" baseline="-30000">
                <a:solidFill>
                  <a:srgbClr val="000000"/>
                </a:solidFill>
                <a:cs typeface="Times New Roman" pitchFamily="18" charset="0"/>
              </a:rPr>
              <a:t>9</a:t>
            </a:r>
            <a:r>
              <a:rPr lang="ru-RU" altLang="ru-RU" sz="2400" b="1" baseline="30000">
                <a:solidFill>
                  <a:srgbClr val="000000"/>
                </a:solidFill>
                <a:cs typeface="Times New Roman" pitchFamily="18" charset="0"/>
              </a:rPr>
              <a:t>2-</a:t>
            </a:r>
            <a:r>
              <a:rPr lang="ru-RU" altLang="ru-RU" sz="24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altLang="ru-RU" sz="2400">
                <a:solidFill>
                  <a:srgbClr val="000000"/>
                </a:solidFill>
                <a:cs typeface="Times New Roman" pitchFamily="18" charset="0"/>
              </a:rPr>
              <a:t>(тетра-).</a:t>
            </a:r>
          </a:p>
        </p:txBody>
      </p:sp>
      <p:sp>
        <p:nvSpPr>
          <p:cNvPr id="53252" name="Прямоугольник 3"/>
          <p:cNvSpPr>
            <a:spLocks noChangeArrowheads="1"/>
          </p:cNvSpPr>
          <p:nvPr/>
        </p:nvSpPr>
        <p:spPr bwMode="auto">
          <a:xfrm>
            <a:off x="357188" y="4456113"/>
            <a:ext cx="84296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en-US" altLang="ru-RU" sz="2400" b="1" i="1">
                <a:solidFill>
                  <a:srgbClr val="002060"/>
                </a:solidFill>
                <a:cs typeface="Times New Roman" pitchFamily="18" charset="0"/>
              </a:rPr>
              <a:t>VO</a:t>
            </a:r>
            <a:r>
              <a:rPr lang="ru-RU" altLang="ru-RU" sz="2400" b="1" i="1" baseline="30000">
                <a:solidFill>
                  <a:srgbClr val="002060"/>
                </a:solidFill>
                <a:cs typeface="Times New Roman" pitchFamily="18" charset="0"/>
              </a:rPr>
              <a:t>2+</a:t>
            </a:r>
            <a:r>
              <a:rPr lang="ru-RU" altLang="ru-RU" sz="2400" b="1" i="1">
                <a:solidFill>
                  <a:srgbClr val="002060"/>
                </a:solidFill>
                <a:cs typeface="Times New Roman" pitchFamily="18" charset="0"/>
              </a:rPr>
              <a:t>  в ходе реакций сохраняется и входит в комплекс [</a:t>
            </a:r>
            <a:r>
              <a:rPr lang="en-US" altLang="ru-RU" sz="2400" b="1" i="1">
                <a:solidFill>
                  <a:srgbClr val="002060"/>
                </a:solidFill>
                <a:cs typeface="Times New Roman" pitchFamily="18" charset="0"/>
              </a:rPr>
              <a:t>VO</a:t>
            </a:r>
            <a:r>
              <a:rPr lang="ru-RU" altLang="ru-RU" sz="2400" b="1" i="1">
                <a:solidFill>
                  <a:srgbClr val="002060"/>
                </a:solidFill>
                <a:cs typeface="Times New Roman" pitchFamily="18" charset="0"/>
              </a:rPr>
              <a:t>(</a:t>
            </a:r>
            <a:r>
              <a:rPr lang="en-US" altLang="ru-RU" sz="2400" b="1" i="1">
                <a:solidFill>
                  <a:srgbClr val="002060"/>
                </a:solidFill>
                <a:cs typeface="Times New Roman" pitchFamily="18" charset="0"/>
              </a:rPr>
              <a:t>H</a:t>
            </a:r>
            <a:r>
              <a:rPr lang="ru-RU" altLang="ru-RU" sz="2400" b="1" i="1" baseline="-30000">
                <a:solidFill>
                  <a:srgbClr val="002060"/>
                </a:solidFill>
                <a:cs typeface="Times New Roman" pitchFamily="18" charset="0"/>
              </a:rPr>
              <a:t>2</a:t>
            </a:r>
            <a:r>
              <a:rPr lang="en-US" altLang="ru-RU" sz="2400" b="1" i="1">
                <a:solidFill>
                  <a:srgbClr val="002060"/>
                </a:solidFill>
                <a:cs typeface="Times New Roman" pitchFamily="18" charset="0"/>
              </a:rPr>
              <a:t>O</a:t>
            </a:r>
            <a:r>
              <a:rPr lang="ru-RU" altLang="ru-RU" sz="2400" b="1" i="1">
                <a:solidFill>
                  <a:srgbClr val="002060"/>
                </a:solidFill>
                <a:cs typeface="Times New Roman" pitchFamily="18" charset="0"/>
              </a:rPr>
              <a:t>)</a:t>
            </a:r>
            <a:r>
              <a:rPr lang="ru-RU" altLang="ru-RU" sz="2400" b="1" i="1" baseline="-30000">
                <a:solidFill>
                  <a:srgbClr val="002060"/>
                </a:solidFill>
                <a:cs typeface="Times New Roman" pitchFamily="18" charset="0"/>
              </a:rPr>
              <a:t>5</a:t>
            </a:r>
            <a:r>
              <a:rPr lang="ru-RU" altLang="ru-RU" sz="2400" b="1" i="1">
                <a:solidFill>
                  <a:srgbClr val="002060"/>
                </a:solidFill>
                <a:cs typeface="Times New Roman" pitchFamily="18" charset="0"/>
              </a:rPr>
              <a:t>]</a:t>
            </a:r>
            <a:r>
              <a:rPr lang="ru-RU" altLang="ru-RU" sz="2400" b="1" i="1" baseline="30000">
                <a:solidFill>
                  <a:srgbClr val="002060"/>
                </a:solidFill>
                <a:cs typeface="Times New Roman" pitchFamily="18" charset="0"/>
              </a:rPr>
              <a:t>2+</a:t>
            </a:r>
            <a:r>
              <a:rPr lang="ru-RU" altLang="ru-RU" sz="2400" b="1" i="1">
                <a:solidFill>
                  <a:srgbClr val="002060"/>
                </a:solidFill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609AE4-C3D6-4A73-9105-E4BDC4FB6D80}" type="slidenum">
              <a:rPr lang="ru-RU" altLang="ru-RU" smtClean="0"/>
              <a:pPr/>
              <a:t>47</a:t>
            </a:fld>
            <a:endParaRPr lang="ru-RU" altLang="ru-RU" smtClean="0"/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227013"/>
            <a:ext cx="9144000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u="sng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Соединения </a:t>
            </a:r>
            <a:r>
              <a:rPr lang="en-US" altLang="ru-RU" sz="3200" b="1" u="sng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Nb</a:t>
            </a:r>
            <a:r>
              <a:rPr lang="ru-RU" altLang="ru-RU" sz="3200" b="1" u="sng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</a:t>
            </a:r>
            <a:r>
              <a:rPr lang="en-US" altLang="ru-RU" sz="3200" b="1" u="sng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Ta</a:t>
            </a:r>
            <a:r>
              <a:rPr lang="ru-RU" altLang="ru-RU" sz="3200" b="1" u="sng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.</a:t>
            </a:r>
          </a:p>
          <a:p>
            <a:pPr algn="ctr" eaLnBrk="1" hangingPunct="1">
              <a:defRPr/>
            </a:pPr>
            <a:endParaRPr lang="ru-RU" altLang="ru-RU" sz="3200" b="1" u="sng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defRPr/>
            </a:pPr>
            <a:r>
              <a:rPr lang="en-US" altLang="ru-RU" sz="2800" b="1" smtClean="0">
                <a:cs typeface="Times New Roman" pitchFamily="18" charset="0"/>
              </a:rPr>
              <a:t>  Ta</a:t>
            </a:r>
            <a:r>
              <a:rPr lang="en-US" altLang="ru-RU" sz="2800" b="1" baseline="-30000" smtClean="0">
                <a:cs typeface="Times New Roman" pitchFamily="18" charset="0"/>
              </a:rPr>
              <a:t>2</a:t>
            </a:r>
            <a:r>
              <a:rPr lang="en-US" altLang="ru-RU" sz="2800" b="1" smtClean="0">
                <a:cs typeface="Times New Roman" pitchFamily="18" charset="0"/>
              </a:rPr>
              <a:t>O</a:t>
            </a:r>
            <a:r>
              <a:rPr lang="en-US" altLang="ru-RU" sz="2800" b="1" baseline="-30000" smtClean="0">
                <a:cs typeface="Times New Roman" pitchFamily="18" charset="0"/>
              </a:rPr>
              <a:t>5</a:t>
            </a:r>
            <a:r>
              <a:rPr lang="en-US" altLang="ru-RU" sz="2800" b="1" smtClean="0">
                <a:cs typeface="Times New Roman" pitchFamily="18" charset="0"/>
              </a:rPr>
              <a:t>     +    5 PCl</a:t>
            </a:r>
            <a:r>
              <a:rPr lang="en-US" altLang="ru-RU" sz="2800" b="1" baseline="-30000" smtClean="0">
                <a:cs typeface="Times New Roman" pitchFamily="18" charset="0"/>
              </a:rPr>
              <a:t>5</a:t>
            </a:r>
            <a:r>
              <a:rPr lang="en-US" altLang="ru-RU" sz="2800" b="1" smtClean="0">
                <a:cs typeface="Times New Roman" pitchFamily="18" charset="0"/>
              </a:rPr>
              <a:t>    =   2 TaCl</a:t>
            </a:r>
            <a:r>
              <a:rPr lang="en-US" altLang="ru-RU" sz="2800" b="1" baseline="-30000" smtClean="0">
                <a:cs typeface="Times New Roman" pitchFamily="18" charset="0"/>
              </a:rPr>
              <a:t>5</a:t>
            </a:r>
            <a:r>
              <a:rPr lang="en-US" altLang="ru-RU" sz="2800" b="1" smtClean="0">
                <a:cs typeface="Times New Roman" pitchFamily="18" charset="0"/>
              </a:rPr>
              <a:t>   +   5 POCl</a:t>
            </a:r>
            <a:r>
              <a:rPr lang="en-US" altLang="ru-RU" sz="2800" b="1" baseline="-30000" smtClean="0">
                <a:cs typeface="Times New Roman" pitchFamily="18" charset="0"/>
              </a:rPr>
              <a:t>3</a:t>
            </a:r>
            <a:endParaRPr lang="ru-RU" altLang="ru-RU" sz="2800" b="1" smtClean="0">
              <a:cs typeface="Times New Roman" pitchFamily="18" charset="0"/>
            </a:endParaRPr>
          </a:p>
          <a:p>
            <a:pPr>
              <a:defRPr/>
            </a:pPr>
            <a:r>
              <a:rPr lang="en-US" altLang="ru-RU" sz="2800" b="1" smtClean="0">
                <a:cs typeface="Times New Roman" pitchFamily="18" charset="0"/>
              </a:rPr>
              <a:t>  Ta</a:t>
            </a:r>
            <a:r>
              <a:rPr lang="en-US" altLang="ru-RU" sz="2800" b="1" baseline="-30000" smtClean="0">
                <a:cs typeface="Times New Roman" pitchFamily="18" charset="0"/>
              </a:rPr>
              <a:t>2</a:t>
            </a:r>
            <a:r>
              <a:rPr lang="en-US" altLang="ru-RU" sz="2800" b="1" smtClean="0">
                <a:cs typeface="Times New Roman" pitchFamily="18" charset="0"/>
              </a:rPr>
              <a:t>O</a:t>
            </a:r>
            <a:r>
              <a:rPr lang="en-US" altLang="ru-RU" sz="2800" b="1" baseline="-30000" smtClean="0">
                <a:cs typeface="Times New Roman" pitchFamily="18" charset="0"/>
              </a:rPr>
              <a:t>5</a:t>
            </a:r>
            <a:r>
              <a:rPr lang="en-US" altLang="ru-RU" sz="2800" b="1" smtClean="0">
                <a:cs typeface="Times New Roman" pitchFamily="18" charset="0"/>
              </a:rPr>
              <a:t>     +    5 Cl</a:t>
            </a:r>
            <a:r>
              <a:rPr lang="en-US" altLang="ru-RU" sz="2800" b="1" baseline="-30000" smtClean="0">
                <a:cs typeface="Times New Roman" pitchFamily="18" charset="0"/>
              </a:rPr>
              <a:t>2</a:t>
            </a:r>
            <a:r>
              <a:rPr lang="en-US" altLang="ru-RU" sz="2800" b="1" smtClean="0">
                <a:cs typeface="Times New Roman" pitchFamily="18" charset="0"/>
              </a:rPr>
              <a:t>    +   5 C      =     2 TaCl</a:t>
            </a:r>
            <a:r>
              <a:rPr lang="en-US" altLang="ru-RU" sz="2800" b="1" baseline="-30000" smtClean="0">
                <a:cs typeface="Times New Roman" pitchFamily="18" charset="0"/>
              </a:rPr>
              <a:t>5</a:t>
            </a:r>
            <a:r>
              <a:rPr lang="en-US" altLang="ru-RU" sz="2800" b="1" smtClean="0">
                <a:cs typeface="Times New Roman" pitchFamily="18" charset="0"/>
              </a:rPr>
              <a:t>    +       5 CO</a:t>
            </a:r>
            <a:endParaRPr lang="ru-RU" altLang="ru-RU" sz="2800" b="1" smtClean="0">
              <a:cs typeface="Times New Roman" pitchFamily="18" charset="0"/>
            </a:endParaRPr>
          </a:p>
          <a:p>
            <a:pPr>
              <a:defRPr/>
            </a:pPr>
            <a:endParaRPr lang="ru-RU" altLang="ru-RU" sz="2000" smtClean="0">
              <a:cs typeface="Times New Roman" pitchFamily="18" charset="0"/>
            </a:endParaRPr>
          </a:p>
          <a:p>
            <a:pPr algn="ctr">
              <a:defRPr/>
            </a:pPr>
            <a:r>
              <a:rPr lang="ru-RU" altLang="ru-RU" sz="2400" smtClean="0">
                <a:cs typeface="Times New Roman" pitchFamily="18" charset="0"/>
              </a:rPr>
              <a:t>Э</a:t>
            </a:r>
            <a:r>
              <a:rPr lang="en-US" altLang="ru-RU" sz="2400" smtClean="0">
                <a:cs typeface="Times New Roman" pitchFamily="18" charset="0"/>
              </a:rPr>
              <a:t>Hal</a:t>
            </a:r>
            <a:r>
              <a:rPr lang="ru-RU" altLang="ru-RU" sz="2400" baseline="-30000" smtClean="0">
                <a:cs typeface="Times New Roman" pitchFamily="18" charset="0"/>
              </a:rPr>
              <a:t>5</a:t>
            </a:r>
            <a:r>
              <a:rPr lang="ru-RU" altLang="ru-RU" sz="2400" smtClean="0">
                <a:cs typeface="Times New Roman" pitchFamily="18" charset="0"/>
              </a:rPr>
              <a:t>   -   легкоплавкие, легколетучие, легко гидролизуются</a:t>
            </a:r>
          </a:p>
          <a:p>
            <a:pPr>
              <a:defRPr/>
            </a:pPr>
            <a:endParaRPr lang="ru-RU" altLang="ru-RU" smtClean="0"/>
          </a:p>
        </p:txBody>
      </p:sp>
      <p:sp>
        <p:nvSpPr>
          <p:cNvPr id="54276" name="Rectangle 2"/>
          <p:cNvSpPr>
            <a:spLocks noChangeArrowheads="1"/>
          </p:cNvSpPr>
          <p:nvPr/>
        </p:nvSpPr>
        <p:spPr bwMode="auto">
          <a:xfrm>
            <a:off x="0" y="3087688"/>
            <a:ext cx="9144000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altLang="ru-RU" sz="2400" b="1">
                <a:cs typeface="Times New Roman" pitchFamily="18" charset="0"/>
              </a:rPr>
              <a:t>	</a:t>
            </a:r>
            <a:r>
              <a:rPr lang="ru-RU" altLang="ru-RU" sz="2800" b="1" i="1">
                <a:cs typeface="Times New Roman" pitchFamily="18" charset="0"/>
              </a:rPr>
              <a:t>Образование КС:</a:t>
            </a:r>
            <a:endParaRPr lang="ru-RU" altLang="ru-RU" sz="2400" b="1">
              <a:cs typeface="Times New Roman" pitchFamily="18" charset="0"/>
            </a:endParaRPr>
          </a:p>
          <a:p>
            <a:pPr eaLnBrk="0" hangingPunct="0"/>
            <a:r>
              <a:rPr lang="en-US" altLang="ru-RU" sz="2800" b="1">
                <a:cs typeface="Times New Roman" pitchFamily="18" charset="0"/>
              </a:rPr>
              <a:t>KF</a:t>
            </a:r>
            <a:r>
              <a:rPr lang="ru-RU" altLang="ru-RU" sz="2800" b="1">
                <a:cs typeface="Times New Roman" pitchFamily="18" charset="0"/>
              </a:rPr>
              <a:t>    +     Э</a:t>
            </a:r>
            <a:r>
              <a:rPr lang="en-US" altLang="ru-RU" sz="2800" b="1">
                <a:cs typeface="Times New Roman" pitchFamily="18" charset="0"/>
              </a:rPr>
              <a:t>F</a:t>
            </a:r>
            <a:r>
              <a:rPr lang="ru-RU" altLang="ru-RU" sz="2800" b="1" baseline="-30000">
                <a:cs typeface="Times New Roman" pitchFamily="18" charset="0"/>
              </a:rPr>
              <a:t>5</a:t>
            </a:r>
            <a:r>
              <a:rPr lang="ru-RU" altLang="ru-RU" sz="2800" b="1">
                <a:cs typeface="Times New Roman" pitchFamily="18" charset="0"/>
              </a:rPr>
              <a:t>      =    </a:t>
            </a:r>
            <a:r>
              <a:rPr lang="en-US" altLang="ru-RU" sz="2800" b="1">
                <a:cs typeface="Times New Roman" pitchFamily="18" charset="0"/>
              </a:rPr>
              <a:t>K</a:t>
            </a:r>
            <a:r>
              <a:rPr lang="ru-RU" altLang="ru-RU" sz="2800" b="1">
                <a:cs typeface="Times New Roman" pitchFamily="18" charset="0"/>
              </a:rPr>
              <a:t>[Э</a:t>
            </a:r>
            <a:r>
              <a:rPr lang="en-US" altLang="ru-RU" sz="2800" b="1">
                <a:cs typeface="Times New Roman" pitchFamily="18" charset="0"/>
              </a:rPr>
              <a:t>F</a:t>
            </a:r>
            <a:r>
              <a:rPr lang="ru-RU" altLang="ru-RU" sz="2800" b="1" baseline="-30000">
                <a:cs typeface="Times New Roman" pitchFamily="18" charset="0"/>
              </a:rPr>
              <a:t>6</a:t>
            </a:r>
            <a:r>
              <a:rPr lang="ru-RU" altLang="ru-RU" sz="2800" b="1">
                <a:cs typeface="Times New Roman" pitchFamily="18" charset="0"/>
              </a:rPr>
              <a:t>]            (Э = </a:t>
            </a:r>
            <a:r>
              <a:rPr lang="en-US" altLang="ru-RU" sz="2800" b="1">
                <a:cs typeface="Times New Roman" pitchFamily="18" charset="0"/>
              </a:rPr>
              <a:t>V</a:t>
            </a:r>
            <a:r>
              <a:rPr lang="ru-RU" altLang="ru-RU" sz="2800" b="1">
                <a:cs typeface="Times New Roman" pitchFamily="18" charset="0"/>
              </a:rPr>
              <a:t>, </a:t>
            </a:r>
            <a:r>
              <a:rPr lang="en-US" altLang="ru-RU" sz="2800" b="1">
                <a:cs typeface="Times New Roman" pitchFamily="18" charset="0"/>
              </a:rPr>
              <a:t>Nb</a:t>
            </a:r>
            <a:r>
              <a:rPr lang="ru-RU" altLang="ru-RU" sz="2800" b="1">
                <a:cs typeface="Times New Roman" pitchFamily="18" charset="0"/>
              </a:rPr>
              <a:t>, </a:t>
            </a:r>
            <a:r>
              <a:rPr lang="en-US" altLang="ru-RU" sz="2800" b="1">
                <a:cs typeface="Times New Roman" pitchFamily="18" charset="0"/>
              </a:rPr>
              <a:t>Ta</a:t>
            </a:r>
            <a:r>
              <a:rPr lang="ru-RU" altLang="ru-RU" sz="2800" b="1">
                <a:cs typeface="Times New Roman" pitchFamily="18" charset="0"/>
              </a:rPr>
              <a:t>)</a:t>
            </a:r>
          </a:p>
          <a:p>
            <a:pPr eaLnBrk="0" hangingPunct="0"/>
            <a:r>
              <a:rPr lang="en-US" altLang="ru-RU" sz="2800" b="1">
                <a:cs typeface="Times New Roman" pitchFamily="18" charset="0"/>
              </a:rPr>
              <a:t>Nb</a:t>
            </a:r>
            <a:r>
              <a:rPr lang="en-US" altLang="ru-RU" sz="2800" b="1" baseline="-30000">
                <a:cs typeface="Times New Roman" pitchFamily="18" charset="0"/>
              </a:rPr>
              <a:t>2</a:t>
            </a:r>
            <a:r>
              <a:rPr lang="en-US" altLang="ru-RU" sz="2800" b="1">
                <a:cs typeface="Times New Roman" pitchFamily="18" charset="0"/>
              </a:rPr>
              <a:t>O</a:t>
            </a:r>
            <a:r>
              <a:rPr lang="en-US" altLang="ru-RU" sz="2800" b="1" baseline="-30000">
                <a:cs typeface="Times New Roman" pitchFamily="18" charset="0"/>
              </a:rPr>
              <a:t>5</a:t>
            </a:r>
            <a:r>
              <a:rPr lang="en-US" altLang="ru-RU" sz="2800" b="1">
                <a:cs typeface="Times New Roman" pitchFamily="18" charset="0"/>
              </a:rPr>
              <a:t>    +   4 KF    +   6 HF   =   2 K</a:t>
            </a:r>
            <a:r>
              <a:rPr lang="en-US" altLang="ru-RU" sz="2800" b="1" baseline="-30000">
                <a:cs typeface="Times New Roman" pitchFamily="18" charset="0"/>
              </a:rPr>
              <a:t>2</a:t>
            </a:r>
            <a:r>
              <a:rPr lang="en-US" altLang="ru-RU" sz="2800" b="1">
                <a:cs typeface="Times New Roman" pitchFamily="18" charset="0"/>
              </a:rPr>
              <a:t>[NbOF</a:t>
            </a:r>
            <a:r>
              <a:rPr lang="en-US" altLang="ru-RU" sz="2800" b="1" baseline="-30000">
                <a:cs typeface="Times New Roman" pitchFamily="18" charset="0"/>
              </a:rPr>
              <a:t>5</a:t>
            </a:r>
            <a:r>
              <a:rPr lang="en-US" altLang="ru-RU" sz="2800" b="1">
                <a:cs typeface="Times New Roman" pitchFamily="18" charset="0"/>
              </a:rPr>
              <a:t>] </a:t>
            </a:r>
            <a:r>
              <a:rPr lang="ru-RU" altLang="ru-RU" sz="2800" b="1">
                <a:cs typeface="Times New Roman" pitchFamily="18" charset="0"/>
              </a:rPr>
              <a:t>  </a:t>
            </a:r>
            <a:r>
              <a:rPr lang="en-US" altLang="ru-RU" sz="2800" b="1">
                <a:cs typeface="Times New Roman" pitchFamily="18" charset="0"/>
              </a:rPr>
              <a:t>+  3 H</a:t>
            </a:r>
            <a:r>
              <a:rPr lang="en-US" altLang="ru-RU" sz="2800" b="1" baseline="-30000">
                <a:cs typeface="Times New Roman" pitchFamily="18" charset="0"/>
              </a:rPr>
              <a:t>2</a:t>
            </a:r>
            <a:r>
              <a:rPr lang="en-US" altLang="ru-RU" sz="2800" b="1">
                <a:cs typeface="Times New Roman" pitchFamily="18" charset="0"/>
              </a:rPr>
              <a:t>O</a:t>
            </a:r>
            <a:endParaRPr lang="ru-RU" altLang="ru-RU" sz="2800" b="1">
              <a:cs typeface="Times New Roman" pitchFamily="18" charset="0"/>
            </a:endParaRPr>
          </a:p>
          <a:p>
            <a:pPr eaLnBrk="0" hangingPunct="0"/>
            <a:r>
              <a:rPr lang="en-US" altLang="ru-RU" sz="2800" b="1">
                <a:cs typeface="Times New Roman" pitchFamily="18" charset="0"/>
              </a:rPr>
              <a:t>Ta</a:t>
            </a:r>
            <a:r>
              <a:rPr lang="en-US" altLang="ru-RU" sz="2800" b="1" baseline="-30000">
                <a:cs typeface="Times New Roman" pitchFamily="18" charset="0"/>
              </a:rPr>
              <a:t>2</a:t>
            </a:r>
            <a:r>
              <a:rPr lang="en-US" altLang="ru-RU" sz="2800" b="1">
                <a:cs typeface="Times New Roman" pitchFamily="18" charset="0"/>
              </a:rPr>
              <a:t>O</a:t>
            </a:r>
            <a:r>
              <a:rPr lang="en-US" altLang="ru-RU" sz="2800" b="1" baseline="-30000">
                <a:cs typeface="Times New Roman" pitchFamily="18" charset="0"/>
              </a:rPr>
              <a:t>5</a:t>
            </a:r>
            <a:r>
              <a:rPr lang="en-US" altLang="ru-RU" sz="2800" b="1">
                <a:cs typeface="Times New Roman" pitchFamily="18" charset="0"/>
              </a:rPr>
              <a:t>     +   4 KF   </a:t>
            </a:r>
            <a:r>
              <a:rPr lang="ru-RU" altLang="ru-RU" sz="2800" b="1">
                <a:cs typeface="Times New Roman" pitchFamily="18" charset="0"/>
              </a:rPr>
              <a:t> </a:t>
            </a:r>
            <a:r>
              <a:rPr lang="en-US" altLang="ru-RU" sz="2800" b="1">
                <a:cs typeface="Times New Roman" pitchFamily="18" charset="0"/>
              </a:rPr>
              <a:t>+  10 HF   =   2 K</a:t>
            </a:r>
            <a:r>
              <a:rPr lang="en-US" altLang="ru-RU" sz="2800" b="1" baseline="-30000">
                <a:cs typeface="Times New Roman" pitchFamily="18" charset="0"/>
              </a:rPr>
              <a:t>2</a:t>
            </a:r>
            <a:r>
              <a:rPr lang="en-US" altLang="ru-RU" sz="2800" b="1">
                <a:cs typeface="Times New Roman" pitchFamily="18" charset="0"/>
              </a:rPr>
              <a:t>[TaF</a:t>
            </a:r>
            <a:r>
              <a:rPr lang="en-US" altLang="ru-RU" sz="2800" b="1" baseline="-30000">
                <a:cs typeface="Times New Roman" pitchFamily="18" charset="0"/>
              </a:rPr>
              <a:t>7</a:t>
            </a:r>
            <a:r>
              <a:rPr lang="en-US" altLang="ru-RU" sz="2800" b="1">
                <a:cs typeface="Times New Roman" pitchFamily="18" charset="0"/>
              </a:rPr>
              <a:t>] </a:t>
            </a:r>
            <a:r>
              <a:rPr lang="ru-RU" altLang="ru-RU" sz="2800" b="1">
                <a:cs typeface="Times New Roman" pitchFamily="18" charset="0"/>
              </a:rPr>
              <a:t> </a:t>
            </a:r>
            <a:r>
              <a:rPr lang="en-US" altLang="ru-RU" sz="2800" b="1">
                <a:cs typeface="Times New Roman" pitchFamily="18" charset="0"/>
              </a:rPr>
              <a:t>+  5 H</a:t>
            </a:r>
            <a:r>
              <a:rPr lang="en-US" altLang="ru-RU" sz="2800" b="1" baseline="-30000">
                <a:cs typeface="Times New Roman" pitchFamily="18" charset="0"/>
              </a:rPr>
              <a:t>2</a:t>
            </a:r>
            <a:r>
              <a:rPr lang="en-US" altLang="ru-RU" sz="2800" b="1">
                <a:cs typeface="Times New Roman" pitchFamily="18" charset="0"/>
              </a:rPr>
              <a:t>O</a:t>
            </a:r>
            <a:endParaRPr lang="ru-RU" altLang="ru-RU" sz="2800" b="1">
              <a:cs typeface="Times New Roman" pitchFamily="18" charset="0"/>
            </a:endParaRPr>
          </a:p>
          <a:p>
            <a:pPr eaLnBrk="0" hangingPunct="0"/>
            <a:endParaRPr lang="ru-RU" altLang="ru-RU" sz="2800" b="1">
              <a:cs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ru-RU" sz="2400">
                <a:cs typeface="Times New Roman" pitchFamily="18" charset="0"/>
              </a:rPr>
              <a:t>               V(IV, V), Nb(IV), Ta(IV)    -      6 (4,5)</a:t>
            </a:r>
            <a:endParaRPr lang="ru-RU" altLang="ru-RU" sz="2400">
              <a:cs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ru-RU" sz="2400">
                <a:cs typeface="Times New Roman" pitchFamily="18" charset="0"/>
              </a:rPr>
              <a:t>               Nb(V), Ta(V)                       -      6, 7  (8)</a:t>
            </a:r>
            <a:endParaRPr lang="ru-RU" altLang="ru-RU" sz="2400">
              <a:cs typeface="Times New Roman" pitchFamily="18" charset="0"/>
            </a:endParaRPr>
          </a:p>
          <a:p>
            <a:pPr eaLnBrk="0" hangingPunct="0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D4AC67-36B5-4BBD-92FA-43149D567F24}" type="slidenum">
              <a:rPr lang="ru-RU" altLang="ru-RU" smtClean="0"/>
              <a:pPr/>
              <a:t>48</a:t>
            </a:fld>
            <a:endParaRPr lang="ru-RU" altLang="ru-RU" smtClean="0"/>
          </a:p>
        </p:txBody>
      </p:sp>
      <p:sp>
        <p:nvSpPr>
          <p:cNvPr id="55299" name="Rectangle 4"/>
          <p:cNvSpPr>
            <a:spLocks noChangeArrowheads="1"/>
          </p:cNvSpPr>
          <p:nvPr/>
        </p:nvSpPr>
        <p:spPr bwMode="auto">
          <a:xfrm>
            <a:off x="323850" y="3746500"/>
            <a:ext cx="8642350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altLang="ru-RU"/>
          </a:p>
          <a:p>
            <a:pPr algn="just"/>
            <a:r>
              <a:rPr lang="ru-RU" altLang="ru-RU" sz="2400" i="1"/>
              <a:t>При высоких температурах взаимодействуют с:</a:t>
            </a:r>
          </a:p>
          <a:p>
            <a:pPr algn="just"/>
            <a:r>
              <a:rPr lang="en-US" altLang="ru-RU" sz="2400"/>
              <a:t>O</a:t>
            </a:r>
            <a:r>
              <a:rPr lang="en-US" altLang="ru-RU" sz="2400" baseline="-25000"/>
              <a:t>2</a:t>
            </a:r>
            <a:r>
              <a:rPr lang="en-US" altLang="ru-RU" sz="2400"/>
              <a:t>    </a:t>
            </a:r>
            <a:r>
              <a:rPr lang="en-US" altLang="ru-RU" sz="2400">
                <a:sym typeface="Wingdings" pitchFamily="2" charset="2"/>
              </a:rPr>
              <a:t></a:t>
            </a:r>
            <a:r>
              <a:rPr lang="en-US" altLang="ru-RU" sz="2400"/>
              <a:t>       </a:t>
            </a:r>
            <a:r>
              <a:rPr lang="en-US" altLang="ru-RU" sz="2400">
                <a:sym typeface="Wingdings" pitchFamily="2" charset="2"/>
              </a:rPr>
              <a:t>Cr</a:t>
            </a:r>
            <a:r>
              <a:rPr lang="en-US" altLang="ru-RU" sz="2400" baseline="-25000">
                <a:sym typeface="Wingdings" pitchFamily="2" charset="2"/>
              </a:rPr>
              <a:t>2</a:t>
            </a:r>
            <a:r>
              <a:rPr lang="en-US" altLang="ru-RU" sz="2400">
                <a:sym typeface="Wingdings" pitchFamily="2" charset="2"/>
              </a:rPr>
              <a:t>O</a:t>
            </a:r>
            <a:r>
              <a:rPr lang="en-US" altLang="ru-RU" sz="2400" baseline="-25000">
                <a:sym typeface="Wingdings" pitchFamily="2" charset="2"/>
              </a:rPr>
              <a:t>3</a:t>
            </a:r>
            <a:r>
              <a:rPr lang="en-US" altLang="ru-RU" sz="2400">
                <a:sym typeface="Wingdings" pitchFamily="2" charset="2"/>
              </a:rPr>
              <a:t>,    MoO</a:t>
            </a:r>
            <a:r>
              <a:rPr lang="en-US" altLang="ru-RU" sz="2400" baseline="-25000">
                <a:sym typeface="Wingdings" pitchFamily="2" charset="2"/>
              </a:rPr>
              <a:t>3</a:t>
            </a:r>
            <a:r>
              <a:rPr lang="en-US" altLang="ru-RU" sz="2400">
                <a:sym typeface="Wingdings" pitchFamily="2" charset="2"/>
              </a:rPr>
              <a:t>,     WO</a:t>
            </a:r>
            <a:r>
              <a:rPr lang="en-US" altLang="ru-RU" sz="2400" baseline="-25000">
                <a:sym typeface="Wingdings" pitchFamily="2" charset="2"/>
              </a:rPr>
              <a:t>3</a:t>
            </a:r>
            <a:endParaRPr lang="ru-RU" altLang="ru-RU" sz="2400" baseline="-25000">
              <a:sym typeface="Wingdings" pitchFamily="2" charset="2"/>
            </a:endParaRPr>
          </a:p>
          <a:p>
            <a:pPr algn="just"/>
            <a:r>
              <a:rPr lang="en-US" altLang="ru-RU" sz="2400">
                <a:sym typeface="Wingdings" pitchFamily="2" charset="2"/>
              </a:rPr>
              <a:t>F</a:t>
            </a:r>
            <a:r>
              <a:rPr lang="en-US" altLang="ru-RU" sz="2400" baseline="-25000">
                <a:sym typeface="Wingdings" pitchFamily="2" charset="2"/>
              </a:rPr>
              <a:t>2</a:t>
            </a:r>
            <a:r>
              <a:rPr lang="en-US" altLang="ru-RU" sz="2400">
                <a:sym typeface="Wingdings" pitchFamily="2" charset="2"/>
              </a:rPr>
              <a:t>     </a:t>
            </a:r>
            <a:r>
              <a:rPr lang="en-US" altLang="ru-RU" sz="2400"/>
              <a:t>       </a:t>
            </a:r>
            <a:r>
              <a:rPr lang="en-US" altLang="ru-RU" sz="2400">
                <a:sym typeface="Wingdings" pitchFamily="2" charset="2"/>
              </a:rPr>
              <a:t>CrF</a:t>
            </a:r>
            <a:r>
              <a:rPr lang="en-US" altLang="ru-RU" sz="2400" baseline="-25000">
                <a:sym typeface="Wingdings" pitchFamily="2" charset="2"/>
              </a:rPr>
              <a:t>4</a:t>
            </a:r>
            <a:r>
              <a:rPr lang="en-US" altLang="ru-RU" sz="2400">
                <a:sym typeface="Wingdings" pitchFamily="2" charset="2"/>
              </a:rPr>
              <a:t>,      MoF</a:t>
            </a:r>
            <a:r>
              <a:rPr lang="en-US" altLang="ru-RU" sz="2400" baseline="-25000">
                <a:sym typeface="Wingdings" pitchFamily="2" charset="2"/>
              </a:rPr>
              <a:t>6</a:t>
            </a:r>
            <a:r>
              <a:rPr lang="en-US" altLang="ru-RU" sz="2400">
                <a:sym typeface="Wingdings" pitchFamily="2" charset="2"/>
              </a:rPr>
              <a:t>,      WF</a:t>
            </a:r>
            <a:r>
              <a:rPr lang="en-US" altLang="ru-RU" sz="2400" baseline="-25000">
                <a:sym typeface="Wingdings" pitchFamily="2" charset="2"/>
              </a:rPr>
              <a:t>6</a:t>
            </a:r>
            <a:endParaRPr lang="ru-RU" altLang="ru-RU" sz="2400" baseline="-25000">
              <a:sym typeface="Wingdings" pitchFamily="2" charset="2"/>
            </a:endParaRPr>
          </a:p>
          <a:p>
            <a:pPr algn="just"/>
            <a:r>
              <a:rPr lang="en-US" altLang="ru-RU" sz="2400">
                <a:sym typeface="Wingdings" pitchFamily="2" charset="2"/>
              </a:rPr>
              <a:t>Cl</a:t>
            </a:r>
            <a:r>
              <a:rPr lang="en-US" altLang="ru-RU" sz="2400" baseline="-25000">
                <a:sym typeface="Wingdings" pitchFamily="2" charset="2"/>
              </a:rPr>
              <a:t>2</a:t>
            </a:r>
            <a:r>
              <a:rPr lang="en-US" altLang="ru-RU" sz="2400">
                <a:sym typeface="Wingdings" pitchFamily="2" charset="2"/>
              </a:rPr>
              <a:t>    </a:t>
            </a:r>
            <a:r>
              <a:rPr lang="en-US" altLang="ru-RU" sz="2400"/>
              <a:t>       </a:t>
            </a:r>
            <a:r>
              <a:rPr lang="en-US" altLang="ru-RU" sz="2400">
                <a:sym typeface="Wingdings" pitchFamily="2" charset="2"/>
              </a:rPr>
              <a:t>CrCl</a:t>
            </a:r>
            <a:r>
              <a:rPr lang="en-US" altLang="ru-RU" sz="2400" baseline="-25000">
                <a:sym typeface="Wingdings" pitchFamily="2" charset="2"/>
              </a:rPr>
              <a:t>3</a:t>
            </a:r>
            <a:r>
              <a:rPr lang="en-US" altLang="ru-RU" sz="2400">
                <a:sym typeface="Wingdings" pitchFamily="2" charset="2"/>
              </a:rPr>
              <a:t>,    MoCl</a:t>
            </a:r>
            <a:r>
              <a:rPr lang="en-US" altLang="ru-RU" sz="2400" baseline="-25000">
                <a:sym typeface="Wingdings" pitchFamily="2" charset="2"/>
              </a:rPr>
              <a:t>6</a:t>
            </a:r>
            <a:r>
              <a:rPr lang="en-US" altLang="ru-RU" sz="2400">
                <a:sym typeface="Wingdings" pitchFamily="2" charset="2"/>
              </a:rPr>
              <a:t>,     WCl</a:t>
            </a:r>
            <a:r>
              <a:rPr lang="en-US" altLang="ru-RU" sz="2400" baseline="-25000">
                <a:sym typeface="Wingdings" pitchFamily="2" charset="2"/>
              </a:rPr>
              <a:t>6</a:t>
            </a:r>
            <a:endParaRPr lang="ru-RU" altLang="ru-RU" sz="2400" baseline="-25000">
              <a:sym typeface="Wingdings" pitchFamily="2" charset="2"/>
            </a:endParaRPr>
          </a:p>
          <a:p>
            <a:pPr algn="just"/>
            <a:r>
              <a:rPr lang="ru-RU" altLang="ru-RU" sz="2400">
                <a:sym typeface="Wingdings" pitchFamily="2" charset="2"/>
              </a:rPr>
              <a:t>   </a:t>
            </a:r>
            <a:r>
              <a:rPr lang="en-US" altLang="ru-RU" sz="2400">
                <a:sym typeface="Wingdings" pitchFamily="2" charset="2"/>
              </a:rPr>
              <a:t>                              </a:t>
            </a:r>
            <a:r>
              <a:rPr lang="ru-RU" altLang="ru-RU" sz="2000">
                <a:sym typeface="Wingdings" pitchFamily="2" charset="2"/>
              </a:rPr>
              <a:t>спл.</a:t>
            </a:r>
          </a:p>
          <a:p>
            <a:pPr algn="just"/>
            <a:r>
              <a:rPr lang="ru-RU" altLang="ru-RU" sz="2400">
                <a:sym typeface="Wingdings" pitchFamily="2" charset="2"/>
              </a:rPr>
              <a:t>Э</a:t>
            </a:r>
            <a:r>
              <a:rPr lang="en-US" altLang="ru-RU" sz="2400">
                <a:sym typeface="Wingdings" pitchFamily="2" charset="2"/>
              </a:rPr>
              <a:t> + Na</a:t>
            </a:r>
            <a:r>
              <a:rPr lang="en-US" altLang="ru-RU" sz="2400" baseline="-25000">
                <a:sym typeface="Wingdings" pitchFamily="2" charset="2"/>
              </a:rPr>
              <a:t>2</a:t>
            </a:r>
            <a:r>
              <a:rPr lang="en-US" altLang="ru-RU" sz="2400">
                <a:sym typeface="Wingdings" pitchFamily="2" charset="2"/>
              </a:rPr>
              <a:t>CO</a:t>
            </a:r>
            <a:r>
              <a:rPr lang="en-US" altLang="ru-RU" sz="2400" baseline="-25000">
                <a:sym typeface="Wingdings" pitchFamily="2" charset="2"/>
              </a:rPr>
              <a:t>3</a:t>
            </a:r>
            <a:r>
              <a:rPr lang="en-US" altLang="ru-RU" sz="2400">
                <a:sym typeface="Wingdings" pitchFamily="2" charset="2"/>
              </a:rPr>
              <a:t>  +  O</a:t>
            </a:r>
            <a:r>
              <a:rPr lang="en-US" altLang="ru-RU" sz="2400" baseline="-25000">
                <a:sym typeface="Wingdings" pitchFamily="2" charset="2"/>
              </a:rPr>
              <a:t>2</a:t>
            </a:r>
            <a:r>
              <a:rPr lang="en-US" altLang="ru-RU" sz="2400">
                <a:sym typeface="Wingdings" pitchFamily="2" charset="2"/>
              </a:rPr>
              <a:t>    </a:t>
            </a:r>
            <a:r>
              <a:rPr lang="en-US" altLang="ru-RU" sz="2400"/>
              <a:t>     </a:t>
            </a:r>
            <a:r>
              <a:rPr lang="en-US" altLang="ru-RU" sz="2400">
                <a:sym typeface="Wingdings" pitchFamily="2" charset="2"/>
              </a:rPr>
              <a:t>Na</a:t>
            </a:r>
            <a:r>
              <a:rPr lang="en-US" altLang="ru-RU" sz="2400" baseline="-25000">
                <a:sym typeface="Wingdings" pitchFamily="2" charset="2"/>
              </a:rPr>
              <a:t>2</a:t>
            </a:r>
            <a:r>
              <a:rPr lang="ru-RU" altLang="ru-RU" sz="2400">
                <a:sym typeface="Wingdings" pitchFamily="2" charset="2"/>
              </a:rPr>
              <a:t>ЭО</a:t>
            </a:r>
            <a:r>
              <a:rPr lang="en-US" altLang="ru-RU" sz="2400" baseline="-25000">
                <a:sym typeface="Wingdings" pitchFamily="2" charset="2"/>
              </a:rPr>
              <a:t>4</a:t>
            </a:r>
            <a:r>
              <a:rPr lang="en-US" altLang="ru-RU" sz="2400">
                <a:sym typeface="Wingdings" pitchFamily="2" charset="2"/>
              </a:rPr>
              <a:t>   +   </a:t>
            </a:r>
            <a:r>
              <a:rPr lang="ru-RU" altLang="ru-RU" sz="2400">
                <a:sym typeface="Wingdings" pitchFamily="2" charset="2"/>
              </a:rPr>
              <a:t>СО</a:t>
            </a:r>
            <a:r>
              <a:rPr lang="en-US" altLang="ru-RU" sz="2400" baseline="-25000">
                <a:sym typeface="Wingdings" pitchFamily="2" charset="2"/>
              </a:rPr>
              <a:t>2</a:t>
            </a:r>
            <a:r>
              <a:rPr lang="en-US" altLang="ru-RU" sz="2400">
                <a:sym typeface="Wingdings" pitchFamily="2" charset="2"/>
              </a:rPr>
              <a:t> </a:t>
            </a:r>
          </a:p>
        </p:txBody>
      </p:sp>
      <p:sp>
        <p:nvSpPr>
          <p:cNvPr id="55300" name="Rectangle 5"/>
          <p:cNvSpPr>
            <a:spLocks noChangeArrowheads="1"/>
          </p:cNvSpPr>
          <p:nvPr/>
        </p:nvSpPr>
        <p:spPr bwMode="auto">
          <a:xfrm>
            <a:off x="3132138" y="0"/>
            <a:ext cx="29987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 b="1" i="1" u="sng">
                <a:solidFill>
                  <a:schemeClr val="accent2"/>
                </a:solidFill>
              </a:rPr>
              <a:t>Подгруппа</a:t>
            </a:r>
            <a:r>
              <a:rPr lang="en-US" altLang="ru-RU" sz="3200" b="1" i="1" u="sng">
                <a:solidFill>
                  <a:schemeClr val="accent2"/>
                </a:solidFill>
              </a:rPr>
              <a:t> VI B</a:t>
            </a:r>
            <a:endParaRPr lang="ru-RU" altLang="ru-RU" sz="3200" b="1" i="1" u="sng">
              <a:solidFill>
                <a:schemeClr val="accent2"/>
              </a:solidFill>
            </a:endParaRPr>
          </a:p>
        </p:txBody>
      </p:sp>
      <p:sp>
        <p:nvSpPr>
          <p:cNvPr id="55301" name="Rectangle 6"/>
          <p:cNvSpPr>
            <a:spLocks noChangeArrowheads="1"/>
          </p:cNvSpPr>
          <p:nvPr/>
        </p:nvSpPr>
        <p:spPr bwMode="auto">
          <a:xfrm>
            <a:off x="971550" y="692150"/>
            <a:ext cx="71294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2800" b="1"/>
              <a:t>(n-1)d</a:t>
            </a:r>
            <a:r>
              <a:rPr lang="en-US" altLang="ru-RU" sz="2800" b="1" baseline="30000"/>
              <a:t>5</a:t>
            </a:r>
            <a:r>
              <a:rPr lang="en-US" altLang="ru-RU" sz="2800" b="1"/>
              <a:t>ns</a:t>
            </a:r>
            <a:r>
              <a:rPr lang="en-US" altLang="ru-RU" sz="2800" b="1" baseline="30000"/>
              <a:t>1</a:t>
            </a:r>
            <a:r>
              <a:rPr lang="en-US" altLang="ru-RU" sz="2800" b="1"/>
              <a:t>  (Cr, Mo),     (n-1)d</a:t>
            </a:r>
            <a:r>
              <a:rPr lang="en-US" altLang="ru-RU" sz="2800" b="1" baseline="30000"/>
              <a:t>4</a:t>
            </a:r>
            <a:r>
              <a:rPr lang="en-US" altLang="ru-RU" sz="2800" b="1"/>
              <a:t>s</a:t>
            </a:r>
            <a:r>
              <a:rPr lang="en-US" altLang="ru-RU" sz="2800" b="1" baseline="30000"/>
              <a:t>2</a:t>
            </a:r>
            <a:r>
              <a:rPr lang="en-US" altLang="ru-RU" sz="2800" b="1"/>
              <a:t>     (W)</a:t>
            </a:r>
            <a:endParaRPr lang="ru-RU" altLang="ru-RU" sz="2800" b="1"/>
          </a:p>
        </p:txBody>
      </p:sp>
      <p:sp>
        <p:nvSpPr>
          <p:cNvPr id="55302" name="Rectangle 7"/>
          <p:cNvSpPr>
            <a:spLocks noChangeArrowheads="1"/>
          </p:cNvSpPr>
          <p:nvPr/>
        </p:nvSpPr>
        <p:spPr bwMode="auto">
          <a:xfrm>
            <a:off x="179388" y="1484313"/>
            <a:ext cx="8640762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i="1"/>
              <a:t>Растворение металлов:</a:t>
            </a:r>
          </a:p>
          <a:p>
            <a:r>
              <a:rPr lang="ru-RU" altLang="ru-RU" sz="2400" b="1"/>
              <a:t>2</a:t>
            </a:r>
            <a:r>
              <a:rPr lang="en-US" altLang="ru-RU" sz="2400" b="1"/>
              <a:t>Cr</a:t>
            </a:r>
            <a:r>
              <a:rPr lang="ru-RU" altLang="ru-RU" sz="2400" b="1"/>
              <a:t>    +  6</a:t>
            </a:r>
            <a:r>
              <a:rPr lang="en-US" altLang="ru-RU" sz="2400" b="1"/>
              <a:t>HCl</a:t>
            </a:r>
            <a:r>
              <a:rPr lang="ru-RU" altLang="ru-RU" sz="2400" b="1"/>
              <a:t>разб  (</a:t>
            </a:r>
            <a:r>
              <a:rPr lang="en-US" altLang="ru-RU" sz="2400" b="1"/>
              <a:t>H</a:t>
            </a:r>
            <a:r>
              <a:rPr lang="ru-RU" altLang="ru-RU" sz="2400" b="1" baseline="-25000"/>
              <a:t>2</a:t>
            </a:r>
            <a:r>
              <a:rPr lang="en-US" altLang="ru-RU" sz="2400" b="1"/>
              <a:t>SO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 разб)    =   2</a:t>
            </a:r>
            <a:r>
              <a:rPr lang="en-US" altLang="ru-RU" sz="2400" b="1"/>
              <a:t>CrCl</a:t>
            </a:r>
            <a:r>
              <a:rPr lang="ru-RU" altLang="ru-RU" sz="2400" b="1" baseline="-25000"/>
              <a:t>3</a:t>
            </a:r>
            <a:r>
              <a:rPr lang="ru-RU" altLang="ru-RU" sz="2400" b="1"/>
              <a:t>   +   3 </a:t>
            </a:r>
            <a:r>
              <a:rPr lang="en-US" altLang="ru-RU" sz="2400" b="1"/>
              <a:t>H</a:t>
            </a:r>
            <a:r>
              <a:rPr lang="ru-RU" altLang="ru-RU" sz="2400" b="1" baseline="-25000"/>
              <a:t>2</a:t>
            </a:r>
            <a:r>
              <a:rPr lang="ru-RU" altLang="ru-RU" sz="2400"/>
              <a:t>  (пассивируется в конц. </a:t>
            </a:r>
            <a:r>
              <a:rPr lang="en-US" altLang="ru-RU" sz="2400"/>
              <a:t>H</a:t>
            </a:r>
            <a:r>
              <a:rPr lang="en-US" altLang="ru-RU" sz="2400" baseline="-25000"/>
              <a:t>2</a:t>
            </a:r>
            <a:r>
              <a:rPr lang="en-US" altLang="ru-RU" sz="2400"/>
              <a:t>SO</a:t>
            </a:r>
            <a:r>
              <a:rPr lang="en-US" altLang="ru-RU" sz="2400" baseline="-25000"/>
              <a:t>4</a:t>
            </a:r>
            <a:r>
              <a:rPr lang="en-US" altLang="ru-RU" sz="2400"/>
              <a:t>, HNO</a:t>
            </a:r>
            <a:r>
              <a:rPr lang="en-US" altLang="ru-RU" sz="2400" baseline="-25000"/>
              <a:t>3</a:t>
            </a:r>
            <a:r>
              <a:rPr lang="en-US" altLang="ru-RU" sz="2400"/>
              <a:t>).</a:t>
            </a:r>
          </a:p>
          <a:p>
            <a:endParaRPr lang="ru-RU" altLang="ru-RU" sz="2400"/>
          </a:p>
          <a:p>
            <a:r>
              <a:rPr lang="ru-RU" altLang="ru-RU" sz="2400" b="1"/>
              <a:t>Э</a:t>
            </a:r>
            <a:r>
              <a:rPr lang="en-US" altLang="ru-RU" sz="2400" b="1"/>
              <a:t> + 8 HF  +  2 HNO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 =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[</a:t>
            </a:r>
            <a:r>
              <a:rPr lang="ru-RU" altLang="ru-RU" sz="2400" b="1"/>
              <a:t>Э</a:t>
            </a:r>
            <a:r>
              <a:rPr lang="en-US" altLang="ru-RU" sz="2400" b="1"/>
              <a:t>F</a:t>
            </a:r>
            <a:r>
              <a:rPr lang="en-US" altLang="ru-RU" sz="2400" b="1" baseline="-25000"/>
              <a:t>8</a:t>
            </a:r>
            <a:r>
              <a:rPr lang="en-US" altLang="ru-RU" sz="2400" b="1"/>
              <a:t>]  + 2 NO  +  4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  <a:r>
              <a:rPr lang="en-US" altLang="ru-RU" sz="2400"/>
              <a:t>   (</a:t>
            </a:r>
            <a:r>
              <a:rPr lang="ru-RU" altLang="ru-RU" sz="2400"/>
              <a:t>Э</a:t>
            </a:r>
            <a:r>
              <a:rPr lang="en-US" altLang="ru-RU" sz="2400"/>
              <a:t> = </a:t>
            </a:r>
            <a:r>
              <a:rPr lang="ru-RU" altLang="ru-RU" sz="2400"/>
              <a:t>Мо</a:t>
            </a:r>
            <a:r>
              <a:rPr lang="en-US" altLang="ru-RU" sz="2400"/>
              <a:t>, W)</a:t>
            </a:r>
            <a:endParaRPr lang="ru-RU" altLang="ru-RU" sz="2400"/>
          </a:p>
          <a:p>
            <a:r>
              <a:rPr lang="ru-RU" altLang="ru-RU" sz="2400"/>
              <a:t>(Мо  в смеси </a:t>
            </a:r>
            <a:r>
              <a:rPr lang="en-US" altLang="ru-RU" sz="2400"/>
              <a:t>HCl</a:t>
            </a:r>
            <a:r>
              <a:rPr lang="ru-RU" altLang="ru-RU" sz="2400"/>
              <a:t> + </a:t>
            </a:r>
            <a:r>
              <a:rPr lang="en-US" altLang="ru-RU" sz="2400"/>
              <a:t>HNO</a:t>
            </a:r>
            <a:r>
              <a:rPr lang="ru-RU" altLang="ru-RU" sz="2400" baseline="-25000"/>
              <a:t>3</a:t>
            </a:r>
            <a:r>
              <a:rPr lang="ru-RU" altLang="ru-RU" sz="240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5DAA96-939F-4841-B17E-83852966452E}" type="slidenum">
              <a:rPr lang="ru-RU" altLang="ru-RU" smtClean="0"/>
              <a:pPr/>
              <a:t>49</a:t>
            </a:fld>
            <a:endParaRPr lang="ru-RU" altLang="ru-RU" smtClean="0"/>
          </a:p>
        </p:txBody>
      </p:sp>
      <p:sp>
        <p:nvSpPr>
          <p:cNvPr id="56323" name="Rectangle 4"/>
          <p:cNvSpPr>
            <a:spLocks noChangeArrowheads="1"/>
          </p:cNvSpPr>
          <p:nvPr/>
        </p:nvSpPr>
        <p:spPr bwMode="auto">
          <a:xfrm>
            <a:off x="250825" y="4186238"/>
            <a:ext cx="8661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54013" indent="-354013" algn="just">
              <a:buFontTx/>
              <a:buChar char="•"/>
            </a:pPr>
            <a:r>
              <a:rPr lang="ru-RU" altLang="ru-RU" sz="2400"/>
              <a:t>Снижение силы кислоты:   </a:t>
            </a:r>
            <a:endParaRPr lang="en-US" altLang="ru-RU" sz="2400"/>
          </a:p>
          <a:p>
            <a:pPr marL="354013" indent="-354013" algn="just"/>
            <a:r>
              <a:rPr lang="en-US" altLang="ru-RU" sz="2400" b="1"/>
              <a:t>     H</a:t>
            </a:r>
            <a:r>
              <a:rPr lang="ru-RU" altLang="ru-RU" sz="2400" b="1" baseline="-25000"/>
              <a:t>2</a:t>
            </a:r>
            <a:r>
              <a:rPr lang="en-US" altLang="ru-RU" sz="2400" b="1"/>
              <a:t>SO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  &gt;   </a:t>
            </a:r>
            <a:r>
              <a:rPr lang="en-US" altLang="ru-RU" sz="2400" b="1"/>
              <a:t>H</a:t>
            </a:r>
            <a:r>
              <a:rPr lang="ru-RU" altLang="ru-RU" sz="2400" b="1" baseline="-25000"/>
              <a:t>2</a:t>
            </a:r>
            <a:r>
              <a:rPr lang="en-US" altLang="ru-RU" sz="2400" b="1"/>
              <a:t>CrO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   &gt;   </a:t>
            </a:r>
            <a:r>
              <a:rPr lang="en-US" altLang="ru-RU" sz="2400" b="1"/>
              <a:t>H</a:t>
            </a:r>
            <a:r>
              <a:rPr lang="ru-RU" altLang="ru-RU" sz="2400" b="1" baseline="-25000"/>
              <a:t>2</a:t>
            </a:r>
            <a:r>
              <a:rPr lang="en-US" altLang="ru-RU" sz="2400" b="1"/>
              <a:t>MoO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    &gt;   </a:t>
            </a:r>
            <a:r>
              <a:rPr lang="en-US" altLang="ru-RU" sz="2400" b="1"/>
              <a:t>H</a:t>
            </a:r>
            <a:r>
              <a:rPr lang="ru-RU" altLang="ru-RU" sz="2400" b="1" baseline="-25000"/>
              <a:t>2</a:t>
            </a:r>
            <a:r>
              <a:rPr lang="en-US" altLang="ru-RU" sz="2400" b="1"/>
              <a:t>WO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.</a:t>
            </a:r>
          </a:p>
          <a:p>
            <a:pPr marL="354013" indent="-354013" algn="just" eaLnBrk="0" hangingPunct="0"/>
            <a:endParaRPr lang="ru-RU" altLang="ru-RU" sz="2400" b="1"/>
          </a:p>
        </p:txBody>
      </p:sp>
      <p:sp>
        <p:nvSpPr>
          <p:cNvPr id="56324" name="Rectangle 5"/>
          <p:cNvSpPr>
            <a:spLocks noChangeArrowheads="1"/>
          </p:cNvSpPr>
          <p:nvPr/>
        </p:nvSpPr>
        <p:spPr bwMode="auto">
          <a:xfrm>
            <a:off x="0" y="3333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0225" indent="-265113" algn="just">
              <a:buFontTx/>
              <a:buChar char="•"/>
            </a:pPr>
            <a:r>
              <a:rPr lang="ru-RU" altLang="ru-RU" sz="2400"/>
              <a:t>В ряду  </a:t>
            </a:r>
            <a:r>
              <a:rPr lang="en-US" altLang="ru-RU" sz="2400" b="1"/>
              <a:t>Cr</a:t>
            </a:r>
            <a:r>
              <a:rPr lang="ru-RU" altLang="ru-RU" sz="2400" b="1"/>
              <a:t>(</a:t>
            </a:r>
            <a:r>
              <a:rPr lang="en-US" altLang="ru-RU" sz="2400" b="1"/>
              <a:t>VI</a:t>
            </a:r>
            <a:r>
              <a:rPr lang="ru-RU" altLang="ru-RU" sz="2400" b="1"/>
              <a:t>)   &gt;    </a:t>
            </a:r>
            <a:r>
              <a:rPr lang="en-US" altLang="ru-RU" sz="2400" b="1"/>
              <a:t>Mo</a:t>
            </a:r>
            <a:r>
              <a:rPr lang="ru-RU" altLang="ru-RU" sz="2400" b="1"/>
              <a:t>(</a:t>
            </a:r>
            <a:r>
              <a:rPr lang="en-US" altLang="ru-RU" sz="2400" b="1"/>
              <a:t>VI</a:t>
            </a:r>
            <a:r>
              <a:rPr lang="ru-RU" altLang="ru-RU" sz="2400" b="1"/>
              <a:t>)   &gt;    </a:t>
            </a:r>
            <a:r>
              <a:rPr lang="en-US" altLang="ru-RU" sz="2400" b="1"/>
              <a:t>W</a:t>
            </a:r>
            <a:r>
              <a:rPr lang="ru-RU" altLang="ru-RU" sz="2400" b="1"/>
              <a:t>(</a:t>
            </a:r>
            <a:r>
              <a:rPr lang="en-US" altLang="ru-RU" sz="2400" b="1"/>
              <a:t>VI</a:t>
            </a:r>
            <a:r>
              <a:rPr lang="ru-RU" altLang="ru-RU" sz="2400" b="1"/>
              <a:t>)</a:t>
            </a:r>
            <a:r>
              <a:rPr lang="ru-RU" altLang="ru-RU" sz="2400"/>
              <a:t>    наблюдается ослабление окислительных и кислотных свойств.</a:t>
            </a:r>
          </a:p>
        </p:txBody>
      </p:sp>
      <p:sp>
        <p:nvSpPr>
          <p:cNvPr id="56325" name="Rectangle 6"/>
          <p:cNvSpPr>
            <a:spLocks noChangeArrowheads="1"/>
          </p:cNvSpPr>
          <p:nvPr/>
        </p:nvSpPr>
        <p:spPr bwMode="auto">
          <a:xfrm>
            <a:off x="-180975" y="1412875"/>
            <a:ext cx="896461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22313" indent="-279400" algn="just">
              <a:buFontTx/>
              <a:buChar char="•"/>
            </a:pPr>
            <a:r>
              <a:rPr lang="ru-RU" altLang="ru-RU" sz="2400"/>
              <a:t>Увеличение с.о. приводит к усилению кислотных свойств:</a:t>
            </a:r>
          </a:p>
          <a:p>
            <a:pPr marL="722313" indent="-279400" algn="just"/>
            <a:r>
              <a:rPr lang="en-US" altLang="ru-RU" sz="2400"/>
              <a:t>    Cr</a:t>
            </a:r>
            <a:r>
              <a:rPr lang="ru-RU" altLang="ru-RU" sz="2400"/>
              <a:t>(</a:t>
            </a:r>
            <a:r>
              <a:rPr lang="en-US" altLang="ru-RU" sz="2400"/>
              <a:t>OH</a:t>
            </a:r>
            <a:r>
              <a:rPr lang="ru-RU" altLang="ru-RU" sz="2400"/>
              <a:t>)</a:t>
            </a:r>
            <a:r>
              <a:rPr lang="ru-RU" altLang="ru-RU" sz="2400" baseline="-25000"/>
              <a:t>2</a:t>
            </a:r>
            <a:r>
              <a:rPr lang="ru-RU" altLang="ru-RU" sz="2400"/>
              <a:t>  -  слабое основание,   </a:t>
            </a:r>
            <a:r>
              <a:rPr lang="en-US" altLang="ru-RU" sz="2400"/>
              <a:t>Cr</a:t>
            </a:r>
            <a:r>
              <a:rPr lang="ru-RU" altLang="ru-RU" sz="2400"/>
              <a:t>(</a:t>
            </a:r>
            <a:r>
              <a:rPr lang="en-US" altLang="ru-RU" sz="2400"/>
              <a:t>OH</a:t>
            </a:r>
            <a:r>
              <a:rPr lang="ru-RU" altLang="ru-RU" sz="2400"/>
              <a:t>)</a:t>
            </a:r>
            <a:r>
              <a:rPr lang="ru-RU" altLang="ru-RU" sz="2400" baseline="-25000"/>
              <a:t>3</a:t>
            </a:r>
            <a:r>
              <a:rPr lang="ru-RU" altLang="ru-RU" sz="2400"/>
              <a:t> - очень слабое основание (амфотерен),</a:t>
            </a:r>
            <a:r>
              <a:rPr lang="en-US" altLang="ru-RU" sz="2400"/>
              <a:t> H</a:t>
            </a:r>
            <a:r>
              <a:rPr lang="ru-RU" altLang="ru-RU" sz="2400" baseline="-25000"/>
              <a:t>2</a:t>
            </a:r>
            <a:r>
              <a:rPr lang="en-US" altLang="ru-RU" sz="2400"/>
              <a:t>CrO</a:t>
            </a:r>
            <a:r>
              <a:rPr lang="ru-RU" altLang="ru-RU" sz="2400" baseline="-25000"/>
              <a:t>4</a:t>
            </a:r>
            <a:r>
              <a:rPr lang="ru-RU" altLang="ru-RU" sz="2400"/>
              <a:t> -сильная кислота (</a:t>
            </a:r>
            <a:r>
              <a:rPr lang="en-US" altLang="ru-RU" sz="2400"/>
              <a:t>CrO</a:t>
            </a:r>
            <a:r>
              <a:rPr lang="ru-RU" altLang="ru-RU" sz="2400" baseline="-25000"/>
              <a:t>3</a:t>
            </a:r>
            <a:r>
              <a:rPr lang="ru-RU" altLang="ru-RU" sz="2400"/>
              <a:t> – ангидрид).</a:t>
            </a:r>
          </a:p>
        </p:txBody>
      </p:sp>
      <p:sp>
        <p:nvSpPr>
          <p:cNvPr id="56326" name="Rectangle 7"/>
          <p:cNvSpPr>
            <a:spLocks noChangeArrowheads="1"/>
          </p:cNvSpPr>
          <p:nvPr/>
        </p:nvSpPr>
        <p:spPr bwMode="auto">
          <a:xfrm>
            <a:off x="98425" y="3111500"/>
            <a:ext cx="85772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2913" indent="-266700" algn="just">
              <a:buFontTx/>
              <a:buChar char="•"/>
            </a:pPr>
            <a:r>
              <a:rPr lang="ru-RU" altLang="ru-RU" sz="2400"/>
              <a:t>Усиление кислотности с увеличением с.о. означает рост ковалентности связи.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C464AB-80BD-427D-84B1-792CB2359235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4318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Способы получения металлов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765175"/>
            <a:ext cx="9036050" cy="58324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1. Пирометаллургический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2000" smtClean="0"/>
              <a:t>    </a:t>
            </a:r>
            <a:r>
              <a:rPr lang="ru-RU" alt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ЭО + С  = СО  +   Э</a:t>
            </a:r>
            <a:r>
              <a:rPr lang="ru-RU" alt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altLang="ru-RU" sz="20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2000" smtClean="0"/>
              <a:t>(вместо С можно СО). </a:t>
            </a:r>
            <a:endParaRPr lang="en-US" altLang="ru-RU" sz="200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2000" smtClean="0"/>
              <a:t>Так получают чугун, сталь, </a:t>
            </a:r>
            <a:r>
              <a:rPr lang="en-US" altLang="ru-RU" sz="2000" smtClean="0"/>
              <a:t>Bi, Sn, Pb, Zn, Cu. 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2000" smtClean="0"/>
              <a:t>Если руда сульфидная, то вначале обжигают.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2. Металлотермия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2000" smtClean="0"/>
              <a:t>    </a:t>
            </a:r>
            <a:r>
              <a:rPr lang="ru-RU" alt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ЭХ  +  М    </a:t>
            </a:r>
            <a:r>
              <a:rPr lang="ru-RU" alt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  <a:sym typeface="Wingdings" pitchFamily="2" charset="2"/>
              </a:rPr>
              <a:t>→</a:t>
            </a:r>
            <a:r>
              <a:rPr lang="en-US" alt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  </a:t>
            </a:r>
            <a:r>
              <a:rPr lang="ru-RU" alt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МХ  +  Э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	</a:t>
            </a:r>
            <a:r>
              <a:rPr lang="ru-RU" alt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Х  =  </a:t>
            </a:r>
            <a:r>
              <a:rPr lang="en-US" alt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Hal, O,     M  =  Mg, Al, Na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ru-RU" sz="2000" smtClean="0">
                <a:cs typeface="Times New Roman" pitchFamily="18" charset="0"/>
              </a:rPr>
              <a:t>	</a:t>
            </a:r>
            <a:r>
              <a:rPr lang="ru-RU" altLang="ru-RU" sz="2000" smtClean="0">
                <a:cs typeface="Times New Roman" pitchFamily="18" charset="0"/>
              </a:rPr>
              <a:t>Так получают  </a:t>
            </a:r>
            <a:r>
              <a:rPr lang="en-US" altLang="ru-RU" sz="2000" smtClean="0">
                <a:cs typeface="Times New Roman" pitchFamily="18" charset="0"/>
              </a:rPr>
              <a:t>Cr, Ti, U, Th, </a:t>
            </a:r>
            <a:r>
              <a:rPr lang="ru-RU" altLang="ru-RU" sz="2000" smtClean="0">
                <a:cs typeface="Times New Roman" pitchFamily="18" charset="0"/>
              </a:rPr>
              <a:t>РЗЭ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3. Гидрометаллургический</a:t>
            </a:r>
            <a:r>
              <a:rPr lang="ru-RU" altLang="ru-RU" sz="2000" smtClean="0">
                <a:cs typeface="Times New Roman" pitchFamily="18" charset="0"/>
              </a:rPr>
              <a:t> (извлечение М из руд в виде их соединений водными растворами реагентов с последующим выделением).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ru-RU" sz="2000" smtClean="0">
                <a:cs typeface="Times New Roman" pitchFamily="18" charset="0"/>
              </a:rPr>
              <a:t>	</a:t>
            </a:r>
            <a:r>
              <a:rPr lang="ru-RU" altLang="ru-RU" sz="2000" smtClean="0">
                <a:cs typeface="Times New Roman" pitchFamily="18" charset="0"/>
              </a:rPr>
              <a:t>Используют в цветной металлургии (</a:t>
            </a:r>
            <a:r>
              <a:rPr lang="en-US" altLang="ru-RU" sz="2000" smtClean="0">
                <a:cs typeface="Times New Roman" pitchFamily="18" charset="0"/>
              </a:rPr>
              <a:t>Au, Ag, Cu).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4. </a:t>
            </a:r>
            <a:r>
              <a:rPr lang="ru-RU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Электрометаллургический </a:t>
            </a:r>
            <a:r>
              <a:rPr lang="ru-RU" altLang="ru-RU" sz="2000" smtClean="0">
                <a:cs typeface="Times New Roman" pitchFamily="18" charset="0"/>
              </a:rPr>
              <a:t>(электролиз растворов и расплавов). Получают</a:t>
            </a:r>
            <a:r>
              <a:rPr lang="en-US" altLang="ru-RU" sz="2000" smtClean="0">
                <a:cs typeface="Times New Roman" pitchFamily="18" charset="0"/>
              </a:rPr>
              <a:t> Na, K, Al, Ti, Nb, Ta.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5.</a:t>
            </a:r>
            <a:r>
              <a:rPr lang="ru-RU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Порошковая металлургия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ru-RU" sz="2000" smtClean="0">
                <a:cs typeface="Times New Roman" pitchFamily="18" charset="0"/>
              </a:rPr>
              <a:t>	</a:t>
            </a:r>
            <a:r>
              <a:rPr lang="ru-RU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а.</a:t>
            </a:r>
            <a:r>
              <a:rPr lang="ru-RU" altLang="ru-RU" sz="2000" smtClean="0">
                <a:cs typeface="Times New Roman" pitchFamily="18" charset="0"/>
              </a:rPr>
              <a:t> Восстановление соединений М водородом с последующим пресованием до слитка.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ru-RU" sz="2000" smtClean="0">
                <a:cs typeface="Times New Roman" pitchFamily="18" charset="0"/>
              </a:rPr>
              <a:t>	</a:t>
            </a:r>
            <a:r>
              <a:rPr lang="ru-RU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б.</a:t>
            </a:r>
            <a:r>
              <a:rPr lang="ru-RU" altLang="ru-RU" sz="2000" smtClean="0">
                <a:cs typeface="Times New Roman" pitchFamily="18" charset="0"/>
              </a:rPr>
              <a:t> Термическое разложение карбонилов металлов.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ru-RU" sz="2000" smtClean="0">
                <a:cs typeface="Times New Roman" pitchFamily="18" charset="0"/>
              </a:rPr>
              <a:t>	</a:t>
            </a:r>
            <a:r>
              <a:rPr lang="ru-RU" altLang="ru-RU" sz="2000" smtClean="0">
                <a:cs typeface="Times New Roman" pitchFamily="18" charset="0"/>
              </a:rPr>
              <a:t>Получают </a:t>
            </a:r>
            <a:r>
              <a:rPr lang="en-US" altLang="ru-RU" sz="2000" smtClean="0">
                <a:cs typeface="Times New Roman" pitchFamily="18" charset="0"/>
              </a:rPr>
              <a:t>Ni, Co, Mn, Mo, Nb, Ge.</a:t>
            </a:r>
            <a:endParaRPr lang="ru-RU" altLang="ru-RU" sz="20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altLang="ru-RU" sz="200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D91EC1-46C0-4576-9996-C0256F689639}" type="slidenum">
              <a:rPr lang="ru-RU" altLang="ru-RU" smtClean="0"/>
              <a:pPr/>
              <a:t>50</a:t>
            </a:fld>
            <a:endParaRPr lang="ru-RU" altLang="ru-RU" smtClean="0"/>
          </a:p>
        </p:txBody>
      </p:sp>
      <p:sp>
        <p:nvSpPr>
          <p:cNvPr id="57347" name="Rectangle 4"/>
          <p:cNvSpPr>
            <a:spLocks noChangeArrowheads="1"/>
          </p:cNvSpPr>
          <p:nvPr/>
        </p:nvSpPr>
        <p:spPr bwMode="auto">
          <a:xfrm>
            <a:off x="323850" y="746125"/>
            <a:ext cx="8497888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altLang="ru-RU" sz="2400"/>
              <a:t>С.о. </a:t>
            </a:r>
            <a:r>
              <a:rPr lang="ru-RU" altLang="ru-RU" sz="2400" b="1">
                <a:solidFill>
                  <a:srgbClr val="D60093"/>
                </a:solidFill>
              </a:rPr>
              <a:t>+3</a:t>
            </a:r>
            <a:r>
              <a:rPr lang="ru-RU" altLang="ru-RU" sz="2400"/>
              <a:t> наиболее характерна для хрома.</a:t>
            </a:r>
          </a:p>
          <a:p>
            <a:pPr algn="just"/>
            <a:r>
              <a:rPr lang="en-US" altLang="ru-RU" sz="2400" b="1" u="sng">
                <a:solidFill>
                  <a:srgbClr val="D60093"/>
                </a:solidFill>
              </a:rPr>
              <a:t>Cr</a:t>
            </a:r>
            <a:r>
              <a:rPr lang="ru-RU" altLang="ru-RU" sz="2400" b="1" u="sng" baseline="-25000">
                <a:solidFill>
                  <a:srgbClr val="D60093"/>
                </a:solidFill>
              </a:rPr>
              <a:t>2</a:t>
            </a:r>
            <a:r>
              <a:rPr lang="en-US" altLang="ru-RU" sz="2400" b="1" u="sng">
                <a:solidFill>
                  <a:srgbClr val="D60093"/>
                </a:solidFill>
              </a:rPr>
              <a:t>O</a:t>
            </a:r>
            <a:r>
              <a:rPr lang="ru-RU" altLang="ru-RU" sz="2400" b="1" u="sng" baseline="-25000">
                <a:solidFill>
                  <a:srgbClr val="D60093"/>
                </a:solidFill>
              </a:rPr>
              <a:t>3</a:t>
            </a:r>
            <a:r>
              <a:rPr lang="ru-RU" altLang="ru-RU" sz="2400"/>
              <a:t> -  тугоплавкое вещество, растворяется только при сплавлении со щелочами.</a:t>
            </a:r>
          </a:p>
          <a:p>
            <a:pPr algn="just"/>
            <a:r>
              <a:rPr lang="en-US" altLang="ru-RU" sz="2400" b="1"/>
              <a:t>Cr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(SO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)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   +     6 NaOH    =    2 Cr(OH)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</a:t>
            </a:r>
            <a:r>
              <a:rPr lang="en-US" altLang="ru-RU" sz="2400" b="1">
                <a:sym typeface="Symbol" pitchFamily="18" charset="2"/>
              </a:rPr>
              <a:t></a:t>
            </a:r>
            <a:r>
              <a:rPr lang="en-US" altLang="ru-RU" sz="2400" b="1"/>
              <a:t>     </a:t>
            </a:r>
            <a:r>
              <a:rPr lang="en-US" altLang="ru-RU" sz="2400" b="1">
                <a:sym typeface="Symbol" pitchFamily="18" charset="2"/>
              </a:rPr>
              <a:t>+   3 Na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SO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endParaRPr lang="ru-RU" altLang="ru-RU" sz="2400" b="1" baseline="-25000">
              <a:sym typeface="Symbol" pitchFamily="18" charset="2"/>
            </a:endParaRPr>
          </a:p>
          <a:p>
            <a:pPr algn="just"/>
            <a:r>
              <a:rPr lang="en-US" altLang="ru-RU" sz="2400" b="1">
                <a:sym typeface="Symbol" pitchFamily="18" charset="2"/>
              </a:rPr>
              <a:t>Cr(OH)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  +    3 HCl     =    CrCl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 +   3 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endParaRPr lang="ru-RU" altLang="ru-RU" sz="2400" b="1">
              <a:sym typeface="Symbol" pitchFamily="18" charset="2"/>
            </a:endParaRPr>
          </a:p>
          <a:p>
            <a:pPr algn="just"/>
            <a:r>
              <a:rPr lang="en-US" altLang="ru-RU" sz="2400" b="1">
                <a:sym typeface="Symbol" pitchFamily="18" charset="2"/>
              </a:rPr>
              <a:t>Cr(OH)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+ NaOH = Na[Cr(OH)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]</a:t>
            </a:r>
            <a:r>
              <a:rPr lang="en-US" altLang="ru-RU" sz="2400">
                <a:sym typeface="Symbol" pitchFamily="18" charset="2"/>
              </a:rPr>
              <a:t> (</a:t>
            </a:r>
            <a:r>
              <a:rPr lang="ru-RU" altLang="ru-RU" sz="2400">
                <a:sym typeface="Symbol" pitchFamily="18" charset="2"/>
              </a:rPr>
              <a:t>хромиты</a:t>
            </a:r>
            <a:r>
              <a:rPr lang="en-US" altLang="ru-RU" sz="2400">
                <a:sym typeface="Symbol" pitchFamily="18" charset="2"/>
              </a:rPr>
              <a:t>, </a:t>
            </a:r>
            <a:r>
              <a:rPr lang="ru-RU" altLang="ru-RU" sz="2400">
                <a:sym typeface="Symbol" pitchFamily="18" charset="2"/>
              </a:rPr>
              <a:t>изумрудно</a:t>
            </a:r>
            <a:r>
              <a:rPr lang="en-US" altLang="ru-RU" sz="2400">
                <a:sym typeface="Symbol" pitchFamily="18" charset="2"/>
              </a:rPr>
              <a:t>-</a:t>
            </a:r>
            <a:r>
              <a:rPr lang="ru-RU" altLang="ru-RU" sz="2400">
                <a:sym typeface="Symbol" pitchFamily="18" charset="2"/>
              </a:rPr>
              <a:t>зеленые</a:t>
            </a:r>
            <a:r>
              <a:rPr lang="en-US" altLang="ru-RU" sz="2400">
                <a:sym typeface="Symbol" pitchFamily="18" charset="2"/>
              </a:rPr>
              <a:t>)</a:t>
            </a:r>
            <a:endParaRPr lang="ru-RU" altLang="ru-RU" sz="2400">
              <a:sym typeface="Symbol" pitchFamily="18" charset="2"/>
            </a:endParaRPr>
          </a:p>
          <a:p>
            <a:pPr algn="just"/>
            <a:r>
              <a:rPr lang="en-US" altLang="ru-RU" sz="2400" b="1">
                <a:sym typeface="Symbol" pitchFamily="18" charset="2"/>
              </a:rPr>
              <a:t>Cr(OH)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+  3 NaOH   =    Na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[Cr(OH)</a:t>
            </a:r>
            <a:r>
              <a:rPr lang="en-US" altLang="ru-RU" sz="2400" b="1" baseline="-25000">
                <a:sym typeface="Symbol" pitchFamily="18" charset="2"/>
              </a:rPr>
              <a:t>6</a:t>
            </a:r>
            <a:r>
              <a:rPr lang="en-US" altLang="ru-RU" sz="2400" b="1">
                <a:sym typeface="Symbol" pitchFamily="18" charset="2"/>
              </a:rPr>
              <a:t>] </a:t>
            </a:r>
            <a:endParaRPr lang="ru-RU" altLang="ru-RU" sz="2400" b="1">
              <a:sym typeface="Symbol" pitchFamily="18" charset="2"/>
            </a:endParaRPr>
          </a:p>
          <a:p>
            <a:pPr algn="just"/>
            <a:r>
              <a:rPr lang="en-US" altLang="ru-RU" sz="2400" b="1">
                <a:sym typeface="Symbol" pitchFamily="18" charset="2"/>
              </a:rPr>
              <a:t>                                  </a:t>
            </a:r>
            <a:r>
              <a:rPr lang="ru-RU" altLang="ru-RU" b="1">
                <a:sym typeface="Symbol" pitchFamily="18" charset="2"/>
              </a:rPr>
              <a:t>спл</a:t>
            </a:r>
            <a:r>
              <a:rPr lang="en-US" altLang="ru-RU" b="1">
                <a:sym typeface="Symbol" pitchFamily="18" charset="2"/>
              </a:rPr>
              <a:t>.</a:t>
            </a:r>
            <a:endParaRPr lang="ru-RU" altLang="ru-RU" b="1">
              <a:sym typeface="Symbol" pitchFamily="18" charset="2"/>
            </a:endParaRPr>
          </a:p>
          <a:p>
            <a:pPr algn="just"/>
            <a:r>
              <a:rPr lang="en-US" altLang="ru-RU" sz="2400" b="1">
                <a:sym typeface="Symbol" pitchFamily="18" charset="2"/>
              </a:rPr>
              <a:t>Cr(OH)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+  NaOH  =  NaCrO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    +   2 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en-US" altLang="ru-RU" sz="2400">
                <a:sym typeface="Symbol" pitchFamily="18" charset="2"/>
              </a:rPr>
              <a:t>    (</a:t>
            </a:r>
            <a:r>
              <a:rPr lang="ru-RU" altLang="ru-RU" sz="2400">
                <a:sym typeface="Symbol" pitchFamily="18" charset="2"/>
              </a:rPr>
              <a:t>метахромит</a:t>
            </a:r>
            <a:r>
              <a:rPr lang="en-US" altLang="ru-RU" sz="2400">
                <a:sym typeface="Symbol" pitchFamily="18" charset="2"/>
              </a:rPr>
              <a:t>)</a:t>
            </a:r>
          </a:p>
          <a:p>
            <a:pPr algn="just"/>
            <a:endParaRPr lang="ru-RU" altLang="ru-RU" sz="2400">
              <a:sym typeface="Symbol" pitchFamily="18" charset="2"/>
            </a:endParaRPr>
          </a:p>
          <a:p>
            <a:pPr algn="just"/>
            <a:r>
              <a:rPr lang="ru-RU" altLang="ru-RU" sz="2400">
                <a:sym typeface="Symbol" pitchFamily="18" charset="2"/>
              </a:rPr>
              <a:t>Минерал</a:t>
            </a:r>
            <a:r>
              <a:rPr lang="en-US" altLang="ru-RU" sz="24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хромистый</a:t>
            </a:r>
            <a:r>
              <a:rPr lang="en-US" altLang="ru-RU" sz="24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железняк</a:t>
            </a:r>
            <a:r>
              <a:rPr lang="en-US" altLang="ru-RU" sz="2400">
                <a:sym typeface="Symbol" pitchFamily="18" charset="2"/>
              </a:rPr>
              <a:t>   </a:t>
            </a:r>
            <a:r>
              <a:rPr lang="en-US" altLang="ru-RU" sz="2400" b="1" u="sng">
                <a:solidFill>
                  <a:srgbClr val="D60093"/>
                </a:solidFill>
                <a:sym typeface="Symbol" pitchFamily="18" charset="2"/>
              </a:rPr>
              <a:t>Fe(CrO</a:t>
            </a:r>
            <a:r>
              <a:rPr lang="en-US" altLang="ru-RU" sz="2400" b="1" u="sng" baseline="-25000">
                <a:solidFill>
                  <a:srgbClr val="D60093"/>
                </a:solidFill>
                <a:sym typeface="Symbol" pitchFamily="18" charset="2"/>
              </a:rPr>
              <a:t>2</a:t>
            </a:r>
            <a:r>
              <a:rPr lang="en-US" altLang="ru-RU" sz="2400" b="1" u="sng">
                <a:solidFill>
                  <a:srgbClr val="D60093"/>
                </a:solidFill>
                <a:sym typeface="Symbol" pitchFamily="18" charset="2"/>
              </a:rPr>
              <a:t>)</a:t>
            </a:r>
            <a:r>
              <a:rPr lang="en-US" altLang="ru-RU" sz="2400" b="1" u="sng" baseline="-25000">
                <a:solidFill>
                  <a:srgbClr val="D60093"/>
                </a:solidFill>
                <a:sym typeface="Symbol" pitchFamily="18" charset="2"/>
              </a:rPr>
              <a:t>2</a:t>
            </a:r>
            <a:r>
              <a:rPr lang="en-US" altLang="ru-RU" sz="2400" b="1" u="sng">
                <a:sym typeface="Symbol" pitchFamily="18" charset="2"/>
              </a:rPr>
              <a:t> </a:t>
            </a:r>
            <a:r>
              <a:rPr lang="en-US" altLang="ru-RU" sz="2400">
                <a:sym typeface="Symbol" pitchFamily="18" charset="2"/>
              </a:rPr>
              <a:t>   (FeO</a:t>
            </a:r>
            <a:r>
              <a:rPr lang="en-US" altLang="ru-RU" sz="2400"/>
              <a:t>Cr</a:t>
            </a:r>
            <a:r>
              <a:rPr lang="en-US" altLang="ru-RU" sz="2400" baseline="-25000">
                <a:sym typeface="Symbol" pitchFamily="18" charset="2"/>
              </a:rPr>
              <a:t>2</a:t>
            </a:r>
            <a:r>
              <a:rPr lang="en-US" altLang="ru-RU" sz="2400">
                <a:sym typeface="Symbol" pitchFamily="18" charset="2"/>
              </a:rPr>
              <a:t>O</a:t>
            </a:r>
            <a:r>
              <a:rPr lang="en-US" altLang="ru-RU" sz="2400" baseline="-25000">
                <a:sym typeface="Symbol" pitchFamily="18" charset="2"/>
              </a:rPr>
              <a:t>3</a:t>
            </a:r>
            <a:r>
              <a:rPr lang="en-US" altLang="ru-RU" sz="2400">
                <a:sym typeface="Symbol" pitchFamily="18" charset="2"/>
              </a:rPr>
              <a:t>). </a:t>
            </a:r>
          </a:p>
          <a:p>
            <a:pPr algn="just"/>
            <a:r>
              <a:rPr lang="ru-RU" altLang="ru-RU" sz="2400">
                <a:sym typeface="Symbol" pitchFamily="18" charset="2"/>
              </a:rPr>
              <a:t>Соли хромистых кислот гидролизуются.</a:t>
            </a:r>
          </a:p>
          <a:p>
            <a:pPr algn="just" eaLnBrk="0" hangingPunct="0"/>
            <a:endParaRPr lang="ru-RU" altLang="ru-RU" sz="2400"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7348" name="Rectangle 5"/>
          <p:cNvSpPr>
            <a:spLocks noChangeArrowheads="1"/>
          </p:cNvSpPr>
          <p:nvPr/>
        </p:nvSpPr>
        <p:spPr bwMode="auto">
          <a:xfrm>
            <a:off x="1979613" y="65088"/>
            <a:ext cx="5737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800" b="1" i="1" u="sng">
                <a:solidFill>
                  <a:schemeClr val="accent2"/>
                </a:solidFill>
              </a:rPr>
              <a:t>Соединения </a:t>
            </a:r>
            <a:r>
              <a:rPr lang="en-US" altLang="ru-RU" sz="2800" b="1" i="1" u="sng">
                <a:solidFill>
                  <a:schemeClr val="accent2"/>
                </a:solidFill>
              </a:rPr>
              <a:t>Cr</a:t>
            </a:r>
            <a:r>
              <a:rPr lang="ru-RU" altLang="ru-RU" sz="2800" b="1" i="1" u="sng">
                <a:solidFill>
                  <a:schemeClr val="accent2"/>
                </a:solidFill>
              </a:rPr>
              <a:t>(</a:t>
            </a:r>
            <a:r>
              <a:rPr lang="en-US" altLang="ru-RU" sz="2800" b="1" i="1" u="sng">
                <a:solidFill>
                  <a:schemeClr val="accent2"/>
                </a:solidFill>
              </a:rPr>
              <a:t>III</a:t>
            </a:r>
            <a:r>
              <a:rPr lang="ru-RU" altLang="ru-RU" sz="2800" b="1" i="1" u="sng">
                <a:solidFill>
                  <a:schemeClr val="accent2"/>
                </a:solidFill>
              </a:rPr>
              <a:t>), </a:t>
            </a:r>
            <a:r>
              <a:rPr lang="en-US" altLang="ru-RU" sz="2800" b="1" i="1" u="sng">
                <a:solidFill>
                  <a:schemeClr val="accent2"/>
                </a:solidFill>
              </a:rPr>
              <a:t>Mo</a:t>
            </a:r>
            <a:r>
              <a:rPr lang="ru-RU" altLang="ru-RU" sz="2800" b="1" i="1" u="sng">
                <a:solidFill>
                  <a:schemeClr val="accent2"/>
                </a:solidFill>
              </a:rPr>
              <a:t>(</a:t>
            </a:r>
            <a:r>
              <a:rPr lang="en-US" altLang="ru-RU" sz="2800" b="1" i="1" u="sng">
                <a:solidFill>
                  <a:schemeClr val="accent2"/>
                </a:solidFill>
              </a:rPr>
              <a:t>III</a:t>
            </a:r>
            <a:r>
              <a:rPr lang="ru-RU" altLang="ru-RU" sz="2800" b="1" i="1" u="sng">
                <a:solidFill>
                  <a:schemeClr val="accent2"/>
                </a:solidFill>
              </a:rPr>
              <a:t>), </a:t>
            </a:r>
            <a:r>
              <a:rPr lang="en-US" altLang="ru-RU" sz="2800" b="1" i="1" u="sng">
                <a:solidFill>
                  <a:schemeClr val="accent2"/>
                </a:solidFill>
              </a:rPr>
              <a:t>W</a:t>
            </a:r>
            <a:r>
              <a:rPr lang="ru-RU" altLang="ru-RU" sz="2800" b="1" i="1" u="sng">
                <a:solidFill>
                  <a:schemeClr val="accent2"/>
                </a:solidFill>
              </a:rPr>
              <a:t>(</a:t>
            </a:r>
            <a:r>
              <a:rPr lang="en-US" altLang="ru-RU" sz="2800" b="1" i="1" u="sng">
                <a:solidFill>
                  <a:schemeClr val="accent2"/>
                </a:solidFill>
              </a:rPr>
              <a:t>III</a:t>
            </a:r>
            <a:r>
              <a:rPr lang="ru-RU" altLang="ru-RU" sz="2800" b="1" i="1" u="sng">
                <a:solidFill>
                  <a:schemeClr val="accent2"/>
                </a:solidFill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B8D6F6-2A31-4859-A587-CDC7FFA045D1}" type="slidenum">
              <a:rPr lang="ru-RU" altLang="ru-RU" smtClean="0"/>
              <a:pPr/>
              <a:t>51</a:t>
            </a:fld>
            <a:endParaRPr lang="ru-RU" altLang="ru-RU" smtClean="0"/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250825" y="188913"/>
            <a:ext cx="8642350" cy="620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altLang="ru-RU" sz="2400"/>
              <a:t>Для солей хрома(Ш) характерна гидратная изомерия. </a:t>
            </a:r>
            <a:endParaRPr lang="en-US" altLang="ru-RU" sz="2400"/>
          </a:p>
          <a:p>
            <a:pPr algn="just">
              <a:lnSpc>
                <a:spcPct val="120000"/>
              </a:lnSpc>
            </a:pPr>
            <a:endParaRPr lang="ru-RU" altLang="ru-RU" sz="2400"/>
          </a:p>
          <a:p>
            <a:pPr algn="just"/>
            <a:r>
              <a:rPr lang="ru-RU" altLang="ru-RU" sz="2400"/>
              <a:t>Соли хрома(Ш) с анионами слабых кислот в водных растворах гидролизуются:</a:t>
            </a:r>
          </a:p>
          <a:p>
            <a:pPr algn="just"/>
            <a:r>
              <a:rPr lang="en-US" altLang="ru-RU" sz="2400" b="1"/>
              <a:t>Cr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(SO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)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  +  3 Na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    =   Cr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</a:t>
            </a:r>
            <a:r>
              <a:rPr lang="en-US" altLang="ru-RU" sz="2400" b="1" baseline="-25000"/>
              <a:t>3 </a:t>
            </a:r>
            <a:r>
              <a:rPr lang="en-US" altLang="ru-RU" sz="2400" b="1"/>
              <a:t>   +    3 Na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endParaRPr lang="ru-RU" altLang="ru-RU" sz="2400" b="1" baseline="-25000"/>
          </a:p>
          <a:p>
            <a:pPr algn="just"/>
            <a:r>
              <a:rPr lang="en-US" altLang="ru-RU" sz="2400" b="1"/>
              <a:t>Cr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    +    6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   =  2 Cr(OH)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</a:t>
            </a:r>
            <a:r>
              <a:rPr lang="en-US" altLang="ru-RU" sz="2400" b="1">
                <a:sym typeface="Symbol" pitchFamily="18" charset="2"/>
              </a:rPr>
              <a:t></a:t>
            </a:r>
            <a:r>
              <a:rPr lang="en-US" altLang="ru-RU" sz="2400" b="1"/>
              <a:t>    </a:t>
            </a:r>
            <a:r>
              <a:rPr lang="en-US" altLang="ru-RU" sz="2400" b="1">
                <a:sym typeface="Symbol" pitchFamily="18" charset="2"/>
              </a:rPr>
              <a:t>+    3 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S</a:t>
            </a:r>
            <a:endParaRPr lang="ru-RU" altLang="ru-RU" sz="2400" b="1">
              <a:sym typeface="Symbol" pitchFamily="18" charset="2"/>
            </a:endParaRPr>
          </a:p>
          <a:p>
            <a:pPr algn="just"/>
            <a:r>
              <a:rPr lang="en-US" altLang="ru-RU" sz="2400" b="1">
                <a:sym typeface="Symbol" pitchFamily="18" charset="2"/>
              </a:rPr>
              <a:t>Cr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(SO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)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+ 3 Na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CO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+ 3 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 = 2 Cr(OH)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+ 3 Na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SO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  + 3CO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</a:p>
          <a:p>
            <a:pPr algn="just"/>
            <a:endParaRPr lang="ru-RU" altLang="ru-RU" sz="2400" b="1" baseline="-25000">
              <a:sym typeface="Symbol" pitchFamily="18" charset="2"/>
            </a:endParaRPr>
          </a:p>
          <a:p>
            <a:pPr algn="just"/>
            <a:r>
              <a:rPr lang="ru-RU" altLang="ru-RU" sz="2400">
                <a:sym typeface="Symbol" pitchFamily="18" charset="2"/>
              </a:rPr>
              <a:t>Характерно образование квасцов:  </a:t>
            </a:r>
            <a:endParaRPr lang="en-US" altLang="ru-RU" sz="2400">
              <a:sym typeface="Symbol" pitchFamily="18" charset="2"/>
            </a:endParaRPr>
          </a:p>
          <a:p>
            <a:pPr algn="just"/>
            <a:r>
              <a:rPr lang="en-US" altLang="ru-RU" sz="2400" b="1">
                <a:sym typeface="Symbol" pitchFamily="18" charset="2"/>
              </a:rPr>
              <a:t>KCr</a:t>
            </a:r>
            <a:r>
              <a:rPr lang="ru-RU" altLang="ru-RU" sz="2400" b="1">
                <a:sym typeface="Symbol" pitchFamily="18" charset="2"/>
              </a:rPr>
              <a:t>(</a:t>
            </a:r>
            <a:r>
              <a:rPr lang="en-US" altLang="ru-RU" sz="2400" b="1">
                <a:sym typeface="Symbol" pitchFamily="18" charset="2"/>
              </a:rPr>
              <a:t>SO</a:t>
            </a:r>
            <a:r>
              <a:rPr lang="ru-RU" altLang="ru-RU" sz="2400" b="1" baseline="-25000">
                <a:sym typeface="Symbol" pitchFamily="18" charset="2"/>
              </a:rPr>
              <a:t>4</a:t>
            </a:r>
            <a:r>
              <a:rPr lang="ru-RU" altLang="ru-RU" sz="2400" b="1">
                <a:sym typeface="Symbol" pitchFamily="18" charset="2"/>
              </a:rPr>
              <a:t>)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</a:t>
            </a:r>
            <a:r>
              <a:rPr lang="ru-RU" altLang="ru-RU" sz="2400" b="1"/>
              <a:t>12</a:t>
            </a:r>
            <a:r>
              <a:rPr lang="en-US" altLang="ru-RU" sz="2400" b="1">
                <a:sym typeface="Symbol" pitchFamily="18" charset="2"/>
              </a:rPr>
              <a:t>H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ru-RU" altLang="ru-RU" sz="2400" b="1">
                <a:sym typeface="Symbol" pitchFamily="18" charset="2"/>
              </a:rPr>
              <a:t>,    </a:t>
            </a:r>
            <a:r>
              <a:rPr lang="en-US" altLang="ru-RU" sz="2400" b="1">
                <a:sym typeface="Symbol" pitchFamily="18" charset="2"/>
              </a:rPr>
              <a:t>NaCr</a:t>
            </a:r>
            <a:r>
              <a:rPr lang="ru-RU" altLang="ru-RU" sz="2400" b="1">
                <a:sym typeface="Symbol" pitchFamily="18" charset="2"/>
              </a:rPr>
              <a:t>(</a:t>
            </a:r>
            <a:r>
              <a:rPr lang="en-US" altLang="ru-RU" sz="2400" b="1">
                <a:sym typeface="Symbol" pitchFamily="18" charset="2"/>
              </a:rPr>
              <a:t>SO</a:t>
            </a:r>
            <a:r>
              <a:rPr lang="ru-RU" altLang="ru-RU" sz="2400" b="1" baseline="-25000">
                <a:sym typeface="Symbol" pitchFamily="18" charset="2"/>
              </a:rPr>
              <a:t>4</a:t>
            </a:r>
            <a:r>
              <a:rPr lang="ru-RU" altLang="ru-RU" sz="2400" b="1">
                <a:sym typeface="Symbol" pitchFamily="18" charset="2"/>
              </a:rPr>
              <a:t>)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ru-RU" altLang="ru-RU" sz="2400" b="1">
                <a:sym typeface="Symbol" pitchFamily="18" charset="2"/>
              </a:rPr>
              <a:t></a:t>
            </a:r>
            <a:r>
              <a:rPr lang="ru-RU" altLang="ru-RU" sz="2400" b="1"/>
              <a:t>12 </a:t>
            </a:r>
            <a:r>
              <a:rPr lang="en-US" altLang="ru-RU" sz="2400" b="1">
                <a:sym typeface="Symbol" pitchFamily="18" charset="2"/>
              </a:rPr>
              <a:t>H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</a:p>
          <a:p>
            <a:pPr algn="just"/>
            <a:endParaRPr lang="ru-RU" altLang="ru-RU" sz="2400" b="1">
              <a:sym typeface="Symbol" pitchFamily="18" charset="2"/>
            </a:endParaRPr>
          </a:p>
          <a:p>
            <a:pPr algn="just"/>
            <a:r>
              <a:rPr lang="ru-RU" altLang="ru-RU" sz="2400">
                <a:sym typeface="Symbol" pitchFamily="18" charset="2"/>
              </a:rPr>
              <a:t>Окисление:</a:t>
            </a:r>
          </a:p>
          <a:p>
            <a:pPr algn="just"/>
            <a:r>
              <a:rPr lang="en-US" altLang="ru-RU" sz="2400" b="1">
                <a:sym typeface="Symbol" pitchFamily="18" charset="2"/>
              </a:rPr>
              <a:t>2Na[Cr(OH)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]   +  3Br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  + 8NaOH = 2Na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CrO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 +  6NaBr  + 8H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endParaRPr lang="ru-RU" altLang="ru-RU" sz="2400" b="1">
              <a:sym typeface="Symbol" pitchFamily="18" charset="2"/>
            </a:endParaRPr>
          </a:p>
          <a:p>
            <a:pPr algn="just"/>
            <a:r>
              <a:rPr lang="en-US" altLang="ru-RU" sz="2400" b="1">
                <a:sym typeface="Symbol" pitchFamily="18" charset="2"/>
              </a:rPr>
              <a:t>Cr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(SO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)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+ 3Na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S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en-US" altLang="ru-RU" sz="2400" b="1" baseline="-25000">
                <a:sym typeface="Symbol" pitchFamily="18" charset="2"/>
              </a:rPr>
              <a:t>8</a:t>
            </a:r>
            <a:r>
              <a:rPr lang="en-US" altLang="ru-RU" sz="2400" b="1">
                <a:sym typeface="Symbol" pitchFamily="18" charset="2"/>
              </a:rPr>
              <a:t> + 7H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 = Na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Cr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en-US" altLang="ru-RU" sz="2400" b="1" baseline="-25000">
                <a:sym typeface="Symbol" pitchFamily="18" charset="2"/>
              </a:rPr>
              <a:t>7</a:t>
            </a:r>
            <a:r>
              <a:rPr lang="en-US" altLang="ru-RU" sz="2400" b="1">
                <a:sym typeface="Symbol" pitchFamily="18" charset="2"/>
              </a:rPr>
              <a:t> + 2Na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SO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 + 7H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SO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</a:p>
          <a:p>
            <a:pPr algn="just"/>
            <a:endParaRPr lang="ru-RU" altLang="ru-RU" sz="2400" b="1" baseline="-25000">
              <a:sym typeface="Symbol" pitchFamily="18" charset="2"/>
            </a:endParaRPr>
          </a:p>
          <a:p>
            <a:pPr algn="just"/>
            <a:r>
              <a:rPr lang="en-US" altLang="ru-RU" sz="2400">
                <a:sym typeface="Symbol" pitchFamily="18" charset="2"/>
              </a:rPr>
              <a:t>Mo</a:t>
            </a:r>
            <a:r>
              <a:rPr lang="ru-RU" altLang="ru-RU" sz="2400">
                <a:sym typeface="Symbol" pitchFamily="18" charset="2"/>
              </a:rPr>
              <a:t>(</a:t>
            </a:r>
            <a:r>
              <a:rPr lang="en-US" altLang="ru-RU" sz="2400">
                <a:sym typeface="Symbol" pitchFamily="18" charset="2"/>
              </a:rPr>
              <a:t>III</a:t>
            </a:r>
            <a:r>
              <a:rPr lang="ru-RU" altLang="ru-RU" sz="2400">
                <a:sym typeface="Symbol" pitchFamily="18" charset="2"/>
              </a:rPr>
              <a:t>), </a:t>
            </a:r>
            <a:r>
              <a:rPr lang="en-US" altLang="ru-RU" sz="2400">
                <a:sym typeface="Symbol" pitchFamily="18" charset="2"/>
              </a:rPr>
              <a:t>W</a:t>
            </a:r>
            <a:r>
              <a:rPr lang="ru-RU" altLang="ru-RU" sz="2400">
                <a:sym typeface="Symbol" pitchFamily="18" charset="2"/>
              </a:rPr>
              <a:t>(</a:t>
            </a:r>
            <a:r>
              <a:rPr lang="en-US" altLang="ru-RU" sz="2400">
                <a:sym typeface="Symbol" pitchFamily="18" charset="2"/>
              </a:rPr>
              <a:t>III</a:t>
            </a:r>
            <a:r>
              <a:rPr lang="ru-RU" altLang="ru-RU" sz="2400">
                <a:sym typeface="Symbol" pitchFamily="18" charset="2"/>
              </a:rPr>
              <a:t>)  окисляются кислородом воздуха.</a:t>
            </a:r>
          </a:p>
          <a:p>
            <a:pPr algn="ctr" eaLnBrk="0" hangingPunct="0"/>
            <a:endParaRPr lang="ru-RU" altLang="ru-RU" sz="2400"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F81DE3-BC9D-42C6-B076-454849D367D3}" type="slidenum">
              <a:rPr lang="ru-RU" altLang="ru-RU" smtClean="0"/>
              <a:pPr/>
              <a:t>52</a:t>
            </a:fld>
            <a:endParaRPr lang="ru-RU" altLang="ru-RU" smtClean="0"/>
          </a:p>
        </p:txBody>
      </p:sp>
      <p:sp>
        <p:nvSpPr>
          <p:cNvPr id="59395" name="Rectangle 4"/>
          <p:cNvSpPr>
            <a:spLocks noChangeArrowheads="1"/>
          </p:cNvSpPr>
          <p:nvPr/>
        </p:nvSpPr>
        <p:spPr bwMode="auto">
          <a:xfrm>
            <a:off x="250825" y="793750"/>
            <a:ext cx="8642350" cy="508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n-US" altLang="ru-RU" sz="2400" b="1"/>
              <a:t>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Cr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  <a:r>
              <a:rPr lang="en-US" altLang="ru-RU" sz="2400" b="1" baseline="-25000"/>
              <a:t>7</a:t>
            </a:r>
            <a:r>
              <a:rPr lang="en-US" altLang="ru-RU" sz="2400" b="1"/>
              <a:t>   +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</a:t>
            </a:r>
            <a:r>
              <a:rPr lang="ru-RU" altLang="ru-RU" sz="2400" b="1"/>
              <a:t>конц</a:t>
            </a:r>
            <a:r>
              <a:rPr lang="en-US" altLang="ru-RU" sz="2400" b="1"/>
              <a:t>  =    2CrO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  +  2KHSO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 + 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  <a:endParaRPr lang="ru-RU" altLang="ru-RU" sz="2400" b="1"/>
          </a:p>
          <a:p>
            <a:pPr algn="just"/>
            <a:r>
              <a:rPr lang="ru-RU" altLang="ru-RU" sz="2400"/>
              <a:t>                    </a:t>
            </a:r>
            <a:r>
              <a:rPr lang="en-US" altLang="ru-RU" sz="2000"/>
              <a:t>t</a:t>
            </a:r>
            <a:endParaRPr lang="ru-RU" altLang="ru-RU" sz="2000"/>
          </a:p>
          <a:p>
            <a:pPr algn="just"/>
            <a:r>
              <a:rPr lang="ru-RU" altLang="ru-RU" sz="2400" b="1"/>
              <a:t>2Э +  3О</a:t>
            </a:r>
            <a:r>
              <a:rPr lang="ru-RU" altLang="ru-RU" sz="2400" b="1" baseline="-25000"/>
              <a:t>2</a:t>
            </a:r>
            <a:r>
              <a:rPr lang="ru-RU" altLang="ru-RU" sz="2400" b="1"/>
              <a:t> </a:t>
            </a:r>
            <a:r>
              <a:rPr lang="ru-RU" altLang="ru-RU" sz="2400" b="1">
                <a:sym typeface="Symbol" pitchFamily="18" charset="2"/>
              </a:rPr>
              <a:t></a:t>
            </a:r>
            <a:r>
              <a:rPr lang="ru-RU" altLang="ru-RU" sz="2400" b="1"/>
              <a:t>  </a:t>
            </a:r>
            <a:r>
              <a:rPr lang="ru-RU" altLang="ru-RU" sz="2400" b="1">
                <a:sym typeface="Symbol" pitchFamily="18" charset="2"/>
              </a:rPr>
              <a:t>2ЭО</a:t>
            </a:r>
            <a:r>
              <a:rPr lang="ru-RU" altLang="ru-RU" sz="2400" b="1" baseline="-25000">
                <a:sym typeface="Symbol" pitchFamily="18" charset="2"/>
              </a:rPr>
              <a:t>3</a:t>
            </a:r>
            <a:r>
              <a:rPr lang="ru-RU" altLang="ru-RU" sz="2400">
                <a:sym typeface="Symbol" pitchFamily="18" charset="2"/>
              </a:rPr>
              <a:t>   (Мо – белый,   </a:t>
            </a:r>
            <a:r>
              <a:rPr lang="en-US" altLang="ru-RU" sz="2400">
                <a:sym typeface="Symbol" pitchFamily="18" charset="2"/>
              </a:rPr>
              <a:t>W</a:t>
            </a:r>
            <a:r>
              <a:rPr lang="ru-RU" altLang="ru-RU" sz="2400">
                <a:sym typeface="Symbol" pitchFamily="18" charset="2"/>
              </a:rPr>
              <a:t> – желтый,  устойчивы в воде)</a:t>
            </a:r>
          </a:p>
          <a:p>
            <a:pPr algn="just"/>
            <a:r>
              <a:rPr lang="ru-RU" altLang="ru-RU" sz="2400" b="1">
                <a:sym typeface="Symbol" pitchFamily="18" charset="2"/>
              </a:rPr>
              <a:t>ЭО</a:t>
            </a:r>
            <a:r>
              <a:rPr lang="ru-RU" altLang="ru-RU" sz="2400" b="1" baseline="-25000">
                <a:sym typeface="Symbol" pitchFamily="18" charset="2"/>
              </a:rPr>
              <a:t>3</a:t>
            </a:r>
            <a:r>
              <a:rPr lang="ru-RU" altLang="ru-RU" sz="2400" b="1">
                <a:sym typeface="Symbol" pitchFamily="18" charset="2"/>
              </a:rPr>
              <a:t>   +   2</a:t>
            </a:r>
            <a:r>
              <a:rPr lang="en-US" altLang="ru-RU" sz="2400" b="1">
                <a:sym typeface="Symbol" pitchFamily="18" charset="2"/>
              </a:rPr>
              <a:t>NaOH</a:t>
            </a:r>
            <a:r>
              <a:rPr lang="ru-RU" altLang="ru-RU" sz="2400" b="1">
                <a:sym typeface="Symbol" pitchFamily="18" charset="2"/>
              </a:rPr>
              <a:t>   =  </a:t>
            </a:r>
            <a:r>
              <a:rPr lang="en-US" altLang="ru-RU" sz="2400" b="1">
                <a:sym typeface="Symbol" pitchFamily="18" charset="2"/>
              </a:rPr>
              <a:t>Na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ru-RU" altLang="ru-RU" sz="2400" b="1">
                <a:sym typeface="Symbol" pitchFamily="18" charset="2"/>
              </a:rPr>
              <a:t>ЭО</a:t>
            </a:r>
            <a:r>
              <a:rPr lang="ru-RU" altLang="ru-RU" sz="2400" b="1" baseline="-25000">
                <a:sym typeface="Symbol" pitchFamily="18" charset="2"/>
              </a:rPr>
              <a:t>4</a:t>
            </a:r>
            <a:r>
              <a:rPr lang="ru-RU" altLang="ru-RU" sz="2400" b="1">
                <a:sym typeface="Symbol" pitchFamily="18" charset="2"/>
              </a:rPr>
              <a:t>   +   Н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ru-RU" altLang="ru-RU" sz="2400" b="1">
                <a:sym typeface="Symbol" pitchFamily="18" charset="2"/>
              </a:rPr>
              <a:t>О</a:t>
            </a:r>
            <a:endParaRPr lang="en-US" altLang="ru-RU" sz="2400" b="1">
              <a:sym typeface="Symbol" pitchFamily="18" charset="2"/>
            </a:endParaRPr>
          </a:p>
          <a:p>
            <a:pPr algn="just"/>
            <a:endParaRPr lang="ru-RU" altLang="ru-RU" sz="2400" b="1">
              <a:sym typeface="Symbol" pitchFamily="18" charset="2"/>
            </a:endParaRPr>
          </a:p>
          <a:p>
            <a:pPr algn="just"/>
            <a:r>
              <a:rPr lang="ru-RU" altLang="ru-RU" sz="2400" b="1">
                <a:sym typeface="Symbol" pitchFamily="18" charset="2"/>
              </a:rPr>
              <a:t>ЭО</a:t>
            </a:r>
            <a:r>
              <a:rPr lang="ru-RU" altLang="ru-RU" sz="2400" b="1" baseline="-25000">
                <a:sym typeface="Symbol" pitchFamily="18" charset="2"/>
              </a:rPr>
              <a:t>3</a:t>
            </a:r>
            <a:r>
              <a:rPr lang="ru-RU" altLang="ru-RU" sz="2400" b="1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 -   ангидриды:  </a:t>
            </a:r>
            <a:r>
              <a:rPr lang="en-US" altLang="ru-RU" sz="2400" b="1">
                <a:sym typeface="Symbol" pitchFamily="18" charset="2"/>
              </a:rPr>
              <a:t>CrO</a:t>
            </a:r>
            <a:r>
              <a:rPr lang="ru-RU" altLang="ru-RU" sz="2400" b="1" baseline="-25000">
                <a:sym typeface="Symbol" pitchFamily="18" charset="2"/>
              </a:rPr>
              <a:t>3</a:t>
            </a:r>
            <a:r>
              <a:rPr lang="ru-RU" altLang="ru-RU" sz="2400" b="1">
                <a:sym typeface="Symbol" pitchFamily="18" charset="2"/>
              </a:rPr>
              <a:t>   +   </a:t>
            </a:r>
            <a:r>
              <a:rPr lang="en-US" altLang="ru-RU" sz="2400" b="1">
                <a:sym typeface="Symbol" pitchFamily="18" charset="2"/>
              </a:rPr>
              <a:t>H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ru-RU" altLang="ru-RU" sz="2400" b="1">
                <a:sym typeface="Symbol" pitchFamily="18" charset="2"/>
              </a:rPr>
              <a:t>  =  </a:t>
            </a:r>
            <a:r>
              <a:rPr lang="en-US" altLang="ru-RU" sz="2400" b="1">
                <a:sym typeface="Symbol" pitchFamily="18" charset="2"/>
              </a:rPr>
              <a:t>H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CrO</a:t>
            </a:r>
            <a:r>
              <a:rPr lang="ru-RU" altLang="ru-RU" sz="2400" b="1" baseline="-25000">
                <a:sym typeface="Symbol" pitchFamily="18" charset="2"/>
              </a:rPr>
              <a:t>4</a:t>
            </a:r>
            <a:endParaRPr lang="en-US" altLang="ru-RU" sz="2400" b="1" baseline="-25000">
              <a:sym typeface="Symbol" pitchFamily="18" charset="2"/>
            </a:endParaRPr>
          </a:p>
          <a:p>
            <a:pPr algn="just"/>
            <a:endParaRPr lang="ru-RU" altLang="ru-RU" sz="2400" b="1" baseline="-25000">
              <a:sym typeface="Symbol" pitchFamily="18" charset="2"/>
            </a:endParaRPr>
          </a:p>
          <a:p>
            <a:pPr algn="just"/>
            <a:r>
              <a:rPr lang="en-US" altLang="ru-RU" sz="2400" b="1">
                <a:sym typeface="Symbol" pitchFamily="18" charset="2"/>
              </a:rPr>
              <a:t>Na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ru-RU" altLang="ru-RU" sz="2400" b="1">
                <a:sym typeface="Symbol" pitchFamily="18" charset="2"/>
              </a:rPr>
              <a:t>Э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ru-RU" altLang="ru-RU" sz="2400" b="1" baseline="-25000">
                <a:sym typeface="Symbol" pitchFamily="18" charset="2"/>
              </a:rPr>
              <a:t>4</a:t>
            </a:r>
            <a:r>
              <a:rPr lang="ru-RU" altLang="ru-RU" sz="2400" b="1">
                <a:sym typeface="Symbol" pitchFamily="18" charset="2"/>
              </a:rPr>
              <a:t>  +  2</a:t>
            </a:r>
            <a:r>
              <a:rPr lang="en-US" altLang="ru-RU" sz="2400" b="1">
                <a:sym typeface="Symbol" pitchFamily="18" charset="2"/>
              </a:rPr>
              <a:t>HCl</a:t>
            </a:r>
            <a:r>
              <a:rPr lang="ru-RU" altLang="ru-RU" sz="2400" b="1">
                <a:sym typeface="Symbol" pitchFamily="18" charset="2"/>
              </a:rPr>
              <a:t>   =    </a:t>
            </a:r>
            <a:r>
              <a:rPr lang="en-US" altLang="ru-RU" sz="2400" b="1">
                <a:sym typeface="Symbol" pitchFamily="18" charset="2"/>
              </a:rPr>
              <a:t>H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ru-RU" altLang="ru-RU" sz="2400" b="1">
                <a:sym typeface="Symbol" pitchFamily="18" charset="2"/>
              </a:rPr>
              <a:t>ЭО</a:t>
            </a:r>
            <a:r>
              <a:rPr lang="ru-RU" altLang="ru-RU" sz="2400" b="1" baseline="-25000">
                <a:sym typeface="Symbol" pitchFamily="18" charset="2"/>
              </a:rPr>
              <a:t>4</a:t>
            </a:r>
            <a:r>
              <a:rPr lang="ru-RU" altLang="ru-RU" sz="2400" b="1">
                <a:sym typeface="Symbol" pitchFamily="18" charset="2"/>
              </a:rPr>
              <a:t></a:t>
            </a:r>
            <a:r>
              <a:rPr lang="ru-RU" altLang="ru-RU" sz="2400" b="1"/>
              <a:t>    </a:t>
            </a:r>
            <a:r>
              <a:rPr lang="ru-RU" altLang="ru-RU" sz="2400" b="1">
                <a:sym typeface="Symbol" pitchFamily="18" charset="2"/>
              </a:rPr>
              <a:t>+   2</a:t>
            </a:r>
            <a:r>
              <a:rPr lang="en-US" altLang="ru-RU" sz="2400" b="1">
                <a:sym typeface="Symbol" pitchFamily="18" charset="2"/>
              </a:rPr>
              <a:t>NaCl</a:t>
            </a:r>
            <a:r>
              <a:rPr lang="ru-RU" altLang="ru-RU" sz="2400">
                <a:sym typeface="Symbol" pitchFamily="18" charset="2"/>
              </a:rPr>
              <a:t>    (Э = Мо, </a:t>
            </a:r>
            <a:r>
              <a:rPr lang="en-US" altLang="ru-RU" sz="2400">
                <a:sym typeface="Symbol" pitchFamily="18" charset="2"/>
              </a:rPr>
              <a:t>W</a:t>
            </a:r>
            <a:r>
              <a:rPr lang="ru-RU" altLang="ru-RU" sz="2400">
                <a:sym typeface="Symbol" pitchFamily="18" charset="2"/>
              </a:rPr>
              <a:t>)</a:t>
            </a:r>
            <a:endParaRPr lang="en-US" altLang="ru-RU" sz="2400">
              <a:sym typeface="Symbol" pitchFamily="18" charset="2"/>
            </a:endParaRPr>
          </a:p>
          <a:p>
            <a:pPr algn="just"/>
            <a:endParaRPr lang="ru-RU" altLang="ru-RU" sz="2400">
              <a:sym typeface="Symbol" pitchFamily="18" charset="2"/>
            </a:endParaRPr>
          </a:p>
          <a:p>
            <a:pPr algn="just"/>
            <a:r>
              <a:rPr lang="ru-RU" altLang="ru-RU" sz="2400" b="1">
                <a:sym typeface="Symbol" pitchFamily="18" charset="2"/>
              </a:rPr>
              <a:t>ЭО</a:t>
            </a:r>
            <a:r>
              <a:rPr lang="ru-RU" altLang="ru-RU" sz="2400" b="1" baseline="-25000">
                <a:sym typeface="Symbol" pitchFamily="18" charset="2"/>
              </a:rPr>
              <a:t>3</a:t>
            </a:r>
            <a:r>
              <a:rPr lang="ru-RU" altLang="ru-RU" sz="2400">
                <a:sym typeface="Symbol" pitchFamily="18" charset="2"/>
              </a:rPr>
              <a:t> </a:t>
            </a:r>
            <a:r>
              <a:rPr lang="ru-RU" altLang="ru-RU" sz="2400"/>
              <a:t> Н</a:t>
            </a:r>
            <a:r>
              <a:rPr lang="ru-RU" altLang="ru-RU" sz="2400" baseline="-25000">
                <a:sym typeface="Symbol" pitchFamily="18" charset="2"/>
              </a:rPr>
              <a:t>2</a:t>
            </a:r>
            <a:r>
              <a:rPr lang="ru-RU" altLang="ru-RU" sz="2400">
                <a:sym typeface="Symbol" pitchFamily="18" charset="2"/>
              </a:rPr>
              <a:t>О  склонны к коллоидообразованию и не способны давать истинные растворы в воде и кислотах (а только в щелочах). Полимерное строение обусловлено водородными и оловыми связями, а также оксомостиками.</a:t>
            </a:r>
          </a:p>
        </p:txBody>
      </p:sp>
      <p:sp>
        <p:nvSpPr>
          <p:cNvPr id="59396" name="Rectangle 5"/>
          <p:cNvSpPr>
            <a:spLocks noChangeArrowheads="1"/>
          </p:cNvSpPr>
          <p:nvPr/>
        </p:nvSpPr>
        <p:spPr bwMode="auto">
          <a:xfrm>
            <a:off x="2051050" y="44450"/>
            <a:ext cx="55292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800" b="1" i="1" u="sng">
                <a:solidFill>
                  <a:srgbClr val="003399"/>
                </a:solidFill>
              </a:rPr>
              <a:t>Соединения </a:t>
            </a:r>
            <a:r>
              <a:rPr lang="en-US" altLang="ru-RU" sz="2800" b="1" i="1" u="sng">
                <a:solidFill>
                  <a:srgbClr val="003399"/>
                </a:solidFill>
              </a:rPr>
              <a:t>Cr</a:t>
            </a:r>
            <a:r>
              <a:rPr lang="ru-RU" altLang="ru-RU" sz="2800" b="1" i="1" u="sng">
                <a:solidFill>
                  <a:srgbClr val="003399"/>
                </a:solidFill>
              </a:rPr>
              <a:t>(</a:t>
            </a:r>
            <a:r>
              <a:rPr lang="en-US" altLang="ru-RU" sz="2800" b="1" i="1" u="sng">
                <a:solidFill>
                  <a:srgbClr val="003399"/>
                </a:solidFill>
              </a:rPr>
              <a:t>VI</a:t>
            </a:r>
            <a:r>
              <a:rPr lang="ru-RU" altLang="ru-RU" sz="2800" b="1" i="1" u="sng">
                <a:solidFill>
                  <a:srgbClr val="003399"/>
                </a:solidFill>
              </a:rPr>
              <a:t>), </a:t>
            </a:r>
            <a:r>
              <a:rPr lang="en-US" altLang="ru-RU" sz="2800" b="1" i="1" u="sng">
                <a:solidFill>
                  <a:srgbClr val="003399"/>
                </a:solidFill>
              </a:rPr>
              <a:t>Mo</a:t>
            </a:r>
            <a:r>
              <a:rPr lang="ru-RU" altLang="ru-RU" sz="2800" b="1" i="1" u="sng">
                <a:solidFill>
                  <a:srgbClr val="003399"/>
                </a:solidFill>
              </a:rPr>
              <a:t>(</a:t>
            </a:r>
            <a:r>
              <a:rPr lang="en-US" altLang="ru-RU" sz="2800" b="1" i="1" u="sng">
                <a:solidFill>
                  <a:srgbClr val="003399"/>
                </a:solidFill>
              </a:rPr>
              <a:t>VI</a:t>
            </a:r>
            <a:r>
              <a:rPr lang="ru-RU" altLang="ru-RU" sz="2800" b="1" i="1" u="sng">
                <a:solidFill>
                  <a:srgbClr val="003399"/>
                </a:solidFill>
              </a:rPr>
              <a:t>), </a:t>
            </a:r>
            <a:r>
              <a:rPr lang="en-US" altLang="ru-RU" sz="2800" b="1" i="1" u="sng">
                <a:solidFill>
                  <a:srgbClr val="003399"/>
                </a:solidFill>
              </a:rPr>
              <a:t>W</a:t>
            </a:r>
            <a:r>
              <a:rPr lang="ru-RU" altLang="ru-RU" sz="2800" b="1" i="1" u="sng">
                <a:solidFill>
                  <a:srgbClr val="003399"/>
                </a:solidFill>
              </a:rPr>
              <a:t>(</a:t>
            </a:r>
            <a:r>
              <a:rPr lang="en-US" altLang="ru-RU" sz="2800" b="1" i="1" u="sng">
                <a:solidFill>
                  <a:srgbClr val="003399"/>
                </a:solidFill>
              </a:rPr>
              <a:t>VI</a:t>
            </a:r>
            <a:r>
              <a:rPr lang="ru-RU" altLang="ru-RU" sz="2800" b="1" i="1" u="sng">
                <a:solidFill>
                  <a:srgbClr val="003399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0C2337-3E86-4885-ACA9-B4047DF861DB}" type="slidenum">
              <a:rPr lang="ru-RU" altLang="ru-RU" smtClean="0"/>
              <a:pPr/>
              <a:t>53</a:t>
            </a:fld>
            <a:endParaRPr lang="ru-RU" altLang="ru-RU" smtClean="0"/>
          </a:p>
        </p:txBody>
      </p:sp>
      <p:sp>
        <p:nvSpPr>
          <p:cNvPr id="60419" name="Rectangle 4"/>
          <p:cNvSpPr>
            <a:spLocks noChangeArrowheads="1"/>
          </p:cNvSpPr>
          <p:nvPr/>
        </p:nvSpPr>
        <p:spPr bwMode="auto">
          <a:xfrm>
            <a:off x="323850" y="260350"/>
            <a:ext cx="860425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1838325" algn="l"/>
              </a:tabLst>
            </a:pPr>
            <a:r>
              <a:rPr lang="ru-RU" altLang="ru-RU"/>
              <a:t>        </a:t>
            </a:r>
            <a:r>
              <a:rPr lang="ru-RU" altLang="ru-RU" sz="2800" b="1" u="sng">
                <a:solidFill>
                  <a:srgbClr val="003399"/>
                </a:solidFill>
              </a:rPr>
              <a:t>ПОЛИКИСЛОТЫ</a:t>
            </a:r>
            <a:endParaRPr lang="en-US" altLang="ru-RU" sz="2800" b="1" u="sng">
              <a:solidFill>
                <a:srgbClr val="003399"/>
              </a:solidFill>
            </a:endParaRPr>
          </a:p>
          <a:p>
            <a:pPr algn="ctr">
              <a:tabLst>
                <a:tab pos="1838325" algn="l"/>
              </a:tabLst>
            </a:pPr>
            <a:endParaRPr lang="ru-RU" altLang="ru-RU" sz="2800" b="1" u="sng">
              <a:solidFill>
                <a:srgbClr val="003399"/>
              </a:solidFill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 b="1" u="sng"/>
              <a:t>Изополикислоты</a:t>
            </a:r>
            <a:r>
              <a:rPr lang="ru-RU" altLang="ru-RU" sz="2400"/>
              <a:t>   -  содержат остатки одной и той же кислоты</a:t>
            </a:r>
          </a:p>
          <a:p>
            <a:pPr algn="just">
              <a:tabLst>
                <a:tab pos="1838325" algn="l"/>
              </a:tabLst>
            </a:pPr>
            <a:r>
              <a:rPr lang="en-US" altLang="ru-RU" sz="2400"/>
              <a:t>           [CrO</a:t>
            </a:r>
            <a:r>
              <a:rPr lang="en-US" altLang="ru-RU" sz="2400" baseline="-25000"/>
              <a:t>3</a:t>
            </a:r>
            <a:r>
              <a:rPr lang="en-US" altLang="ru-RU" sz="2400"/>
              <a:t>  -  O  -   CrO</a:t>
            </a:r>
            <a:r>
              <a:rPr lang="en-US" altLang="ru-RU" sz="2400" baseline="-25000"/>
              <a:t>3</a:t>
            </a:r>
            <a:r>
              <a:rPr lang="en-US" altLang="ru-RU" sz="2400"/>
              <a:t>]</a:t>
            </a:r>
            <a:r>
              <a:rPr lang="en-US" altLang="ru-RU" sz="2400" baseline="30000"/>
              <a:t>2-</a:t>
            </a:r>
            <a:r>
              <a:rPr lang="en-US" altLang="ru-RU" sz="2400"/>
              <a:t>         H</a:t>
            </a:r>
            <a:r>
              <a:rPr lang="en-US" altLang="ru-RU" sz="2400" baseline="-25000"/>
              <a:t>2</a:t>
            </a:r>
            <a:r>
              <a:rPr lang="en-US" altLang="ru-RU" sz="2400"/>
              <a:t>[CrO</a:t>
            </a:r>
            <a:r>
              <a:rPr lang="en-US" altLang="ru-RU" sz="2400" baseline="-25000"/>
              <a:t>4</a:t>
            </a:r>
            <a:r>
              <a:rPr lang="en-US" altLang="ru-RU" sz="2400"/>
              <a:t>CrO</a:t>
            </a:r>
            <a:r>
              <a:rPr lang="en-US" altLang="ru-RU" sz="2400" baseline="-25000"/>
              <a:t>3</a:t>
            </a:r>
            <a:r>
              <a:rPr lang="en-US" altLang="ru-RU" sz="2400"/>
              <a:t>]     (Cr, Mo, W)</a:t>
            </a:r>
          </a:p>
          <a:p>
            <a:pPr algn="just">
              <a:tabLst>
                <a:tab pos="1838325" algn="l"/>
              </a:tabLst>
            </a:pPr>
            <a:endParaRPr lang="ru-RU" altLang="ru-RU" sz="2400"/>
          </a:p>
          <a:p>
            <a:pPr algn="just">
              <a:tabLst>
                <a:tab pos="1838325" algn="l"/>
              </a:tabLst>
            </a:pPr>
            <a:r>
              <a:rPr lang="en-US" altLang="ru-RU" sz="2400" b="1"/>
              <a:t>2K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CrO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  +  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 =     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CrO</a:t>
            </a:r>
            <a:r>
              <a:rPr lang="en-US" altLang="ru-RU" sz="2400" b="1" baseline="-25000"/>
              <a:t>7</a:t>
            </a:r>
            <a:r>
              <a:rPr lang="en-US" altLang="ru-RU" sz="2400" b="1"/>
              <a:t>    +     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 +   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  <a:endParaRPr lang="ru-RU" altLang="ru-RU" sz="2400" b="1"/>
          </a:p>
          <a:p>
            <a:pPr algn="just">
              <a:tabLst>
                <a:tab pos="1838325" algn="l"/>
              </a:tabLst>
            </a:pPr>
            <a:r>
              <a:rPr lang="en-US" altLang="ru-RU" sz="2400" b="1"/>
              <a:t>3K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Cr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  <a:r>
              <a:rPr lang="en-US" altLang="ru-RU" sz="2400" b="1" baseline="-25000"/>
              <a:t>7</a:t>
            </a:r>
            <a:r>
              <a:rPr lang="en-US" altLang="ru-RU" sz="2400" b="1"/>
              <a:t>    +  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 </a:t>
            </a:r>
            <a:r>
              <a:rPr lang="en-US" altLang="ru-RU" sz="2400" b="1"/>
              <a:t>   =    2K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Cr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O</a:t>
            </a:r>
            <a:r>
              <a:rPr lang="en-US" altLang="ru-RU" sz="2400" b="1" baseline="-25000"/>
              <a:t>10</a:t>
            </a:r>
            <a:r>
              <a:rPr lang="en-US" altLang="ru-RU" sz="2400" b="1"/>
              <a:t>    +    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+ 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  <a:endParaRPr lang="ru-RU" altLang="ru-RU" sz="2400" b="1"/>
          </a:p>
          <a:p>
            <a:pPr algn="just">
              <a:tabLst>
                <a:tab pos="1838325" algn="l"/>
              </a:tabLst>
            </a:pPr>
            <a:r>
              <a:rPr lang="en-US" altLang="ru-RU" sz="2400" b="1"/>
              <a:t>4K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Cr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O</a:t>
            </a:r>
            <a:r>
              <a:rPr lang="en-US" altLang="ru-RU" sz="2400" b="1" baseline="-25000"/>
              <a:t>10</a:t>
            </a:r>
            <a:r>
              <a:rPr lang="en-US" altLang="ru-RU" sz="2400" b="1"/>
              <a:t>   +  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=    3K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Cr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O</a:t>
            </a:r>
            <a:r>
              <a:rPr lang="en-US" altLang="ru-RU" sz="2400" b="1" baseline="-25000"/>
              <a:t>13</a:t>
            </a:r>
            <a:r>
              <a:rPr lang="en-US" altLang="ru-RU" sz="2400" b="1"/>
              <a:t>    +    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+ 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</a:p>
          <a:p>
            <a:pPr algn="just">
              <a:tabLst>
                <a:tab pos="1838325" algn="l"/>
              </a:tabLst>
            </a:pPr>
            <a:endParaRPr lang="ru-RU" altLang="ru-RU" sz="2400" b="1"/>
          </a:p>
          <a:p>
            <a:pPr algn="just">
              <a:tabLst>
                <a:tab pos="1838325" algn="l"/>
              </a:tabLst>
            </a:pPr>
            <a:r>
              <a:rPr lang="en-US" altLang="ru-RU" sz="2400"/>
              <a:t>                                       </a:t>
            </a:r>
            <a:r>
              <a:rPr lang="en-US" altLang="ru-RU" sz="2000"/>
              <a:t>t</a:t>
            </a:r>
            <a:endParaRPr lang="ru-RU" altLang="ru-RU" sz="2000"/>
          </a:p>
          <a:p>
            <a:pPr algn="just">
              <a:tabLst>
                <a:tab pos="1838325" algn="l"/>
              </a:tabLst>
            </a:pPr>
            <a:r>
              <a:rPr lang="en-US" altLang="ru-RU" sz="2400" b="1"/>
              <a:t>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Cr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  <a:r>
              <a:rPr lang="en-US" altLang="ru-RU" sz="2400" b="1" baseline="-25000"/>
              <a:t>7</a:t>
            </a:r>
            <a:r>
              <a:rPr lang="en-US" altLang="ru-RU" sz="2400" b="1"/>
              <a:t>    +   14HCl    </a:t>
            </a:r>
            <a:r>
              <a:rPr lang="en-US" altLang="ru-RU" sz="2400" b="1">
                <a:sym typeface="Symbol" pitchFamily="18" charset="2"/>
              </a:rPr>
              <a:t></a:t>
            </a:r>
            <a:r>
              <a:rPr lang="en-US" altLang="ru-RU" sz="2400" b="1"/>
              <a:t>   </a:t>
            </a:r>
            <a:r>
              <a:rPr lang="en-US" altLang="ru-RU" sz="2400" b="1">
                <a:sym typeface="Symbol" pitchFamily="18" charset="2"/>
              </a:rPr>
              <a:t>2CrCl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+   3Cl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    +   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    +   2HCl</a:t>
            </a:r>
            <a:r>
              <a:rPr lang="en-US" altLang="ru-RU" sz="2400">
                <a:sym typeface="Symbol" pitchFamily="18" charset="2"/>
              </a:rPr>
              <a:t> </a:t>
            </a:r>
          </a:p>
          <a:p>
            <a:pPr algn="just">
              <a:tabLst>
                <a:tab pos="1838325" algn="l"/>
              </a:tabLst>
            </a:pPr>
            <a:endParaRPr lang="ru-RU" altLang="ru-RU" sz="2400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>
                <a:sym typeface="Symbol" pitchFamily="18" charset="2"/>
              </a:rPr>
              <a:t>Степень полимеризации ниже, чем  </a:t>
            </a:r>
            <a:r>
              <a:rPr lang="en-US" altLang="ru-RU" sz="2400">
                <a:sym typeface="Symbol" pitchFamily="18" charset="2"/>
              </a:rPr>
              <a:t>V</a:t>
            </a:r>
            <a:r>
              <a:rPr lang="ru-RU" altLang="ru-RU" sz="2400">
                <a:sym typeface="Symbol" pitchFamily="18" charset="2"/>
              </a:rPr>
              <a:t>, </a:t>
            </a:r>
            <a:r>
              <a:rPr lang="en-US" altLang="ru-RU" sz="2400">
                <a:sym typeface="Symbol" pitchFamily="18" charset="2"/>
              </a:rPr>
              <a:t>Mo</a:t>
            </a:r>
            <a:r>
              <a:rPr lang="ru-RU" altLang="ru-RU" sz="2400">
                <a:sym typeface="Symbol" pitchFamily="18" charset="2"/>
              </a:rPr>
              <a:t>, </a:t>
            </a:r>
            <a:r>
              <a:rPr lang="en-US" altLang="ru-RU" sz="2400">
                <a:sym typeface="Symbol" pitchFamily="18" charset="2"/>
              </a:rPr>
              <a:t>W</a:t>
            </a:r>
            <a:r>
              <a:rPr lang="ru-RU" altLang="ru-RU" sz="2400">
                <a:sym typeface="Symbol" pitchFamily="18" charset="2"/>
              </a:rPr>
              <a:t>, из-за меньшего размера </a:t>
            </a:r>
            <a:r>
              <a:rPr lang="en-US" altLang="ru-RU" sz="2400">
                <a:sym typeface="Symbol" pitchFamily="18" charset="2"/>
              </a:rPr>
              <a:t>Cr</a:t>
            </a:r>
            <a:r>
              <a:rPr lang="ru-RU" altLang="ru-RU" sz="2400">
                <a:sym typeface="Symbol" pitchFamily="18" charset="2"/>
              </a:rPr>
              <a:t>.</a:t>
            </a:r>
          </a:p>
          <a:p>
            <a:pPr algn="just">
              <a:tabLst>
                <a:tab pos="1838325" algn="l"/>
              </a:tabLst>
            </a:pPr>
            <a:r>
              <a:rPr lang="en-US" altLang="ru-RU" sz="2400">
                <a:sym typeface="Symbol" pitchFamily="18" charset="2"/>
              </a:rPr>
              <a:t>                          t</a:t>
            </a:r>
            <a:endParaRPr lang="ru-RU" altLang="ru-RU" sz="2400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en-US" altLang="ru-RU" sz="2400" b="1">
                <a:sym typeface="Symbol" pitchFamily="18" charset="2"/>
              </a:rPr>
              <a:t>(NH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)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Cr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en-US" altLang="ru-RU" sz="2400" b="1" baseline="-25000">
                <a:sym typeface="Symbol" pitchFamily="18" charset="2"/>
              </a:rPr>
              <a:t>7</a:t>
            </a:r>
            <a:r>
              <a:rPr lang="en-US" altLang="ru-RU" sz="2400" b="1">
                <a:sym typeface="Symbol" pitchFamily="18" charset="2"/>
              </a:rPr>
              <a:t>    </a:t>
            </a:r>
            <a:r>
              <a:rPr lang="en-US" altLang="ru-RU" sz="2400" b="1"/>
              <a:t>     </a:t>
            </a:r>
            <a:r>
              <a:rPr lang="en-US" altLang="ru-RU" sz="2400" b="1">
                <a:sym typeface="Symbol" pitchFamily="18" charset="2"/>
              </a:rPr>
              <a:t>N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     +    Cr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  +   4H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  </a:t>
            </a:r>
            <a:r>
              <a:rPr lang="en-US" altLang="ru-RU" sz="2400">
                <a:sym typeface="Symbol" pitchFamily="18" charset="2"/>
              </a:rPr>
              <a:t>(</a:t>
            </a:r>
            <a:r>
              <a:rPr lang="ru-RU" altLang="ru-RU" sz="2400">
                <a:sym typeface="Symbol" pitchFamily="18" charset="2"/>
              </a:rPr>
              <a:t>вулкан</a:t>
            </a:r>
            <a:r>
              <a:rPr lang="en-US" altLang="ru-RU" sz="2400">
                <a:sym typeface="Symbol" pitchFamily="18" charset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3110A45-719B-4F34-B1FF-0E962014B656}" type="slidenum">
              <a:rPr lang="ru-RU" altLang="ru-RU" smtClean="0"/>
              <a:pPr/>
              <a:t>54</a:t>
            </a:fld>
            <a:endParaRPr lang="ru-RU" altLang="ru-RU" smtClean="0"/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250825" y="315913"/>
            <a:ext cx="864235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0" algn="l"/>
              </a:tabLst>
            </a:pPr>
            <a:r>
              <a:rPr lang="ru-RU" altLang="ru-RU" sz="2400" b="1" u="sng"/>
              <a:t>Гетерополикислоты</a:t>
            </a:r>
            <a:r>
              <a:rPr lang="en-US" altLang="ru-RU" sz="2400"/>
              <a:t> </a:t>
            </a:r>
            <a:r>
              <a:rPr lang="ru-RU" altLang="ru-RU" sz="2400"/>
              <a:t>(ГПК)</a:t>
            </a:r>
            <a:r>
              <a:rPr lang="en-US" altLang="ru-RU" sz="2400"/>
              <a:t> </a:t>
            </a:r>
            <a:r>
              <a:rPr lang="ru-RU" altLang="ru-RU" sz="2400"/>
              <a:t>-</a:t>
            </a:r>
            <a:r>
              <a:rPr lang="en-US" altLang="ru-RU" sz="2400"/>
              <a:t> </a:t>
            </a:r>
            <a:r>
              <a:rPr lang="ru-RU" altLang="ru-RU" sz="2400"/>
              <a:t>остатки разных кислот  Н</a:t>
            </a:r>
            <a:r>
              <a:rPr lang="ru-RU" altLang="ru-RU" sz="2400" baseline="-25000"/>
              <a:t>3</a:t>
            </a:r>
            <a:r>
              <a:rPr lang="ru-RU" altLang="ru-RU" sz="2400"/>
              <a:t>[</a:t>
            </a:r>
            <a:r>
              <a:rPr lang="en-US" altLang="ru-RU" sz="2400"/>
              <a:t>P</a:t>
            </a:r>
            <a:r>
              <a:rPr lang="ru-RU" altLang="ru-RU" sz="2400"/>
              <a:t>(</a:t>
            </a:r>
            <a:r>
              <a:rPr lang="en-US" altLang="ru-RU" sz="2400"/>
              <a:t>Mo</a:t>
            </a:r>
            <a:r>
              <a:rPr lang="ru-RU" altLang="ru-RU" sz="2400" baseline="-25000"/>
              <a:t>3</a:t>
            </a:r>
            <a:r>
              <a:rPr lang="en-US" altLang="ru-RU" sz="2400"/>
              <a:t>O</a:t>
            </a:r>
            <a:r>
              <a:rPr lang="ru-RU" altLang="ru-RU" sz="2400" baseline="-25000"/>
              <a:t>10</a:t>
            </a:r>
            <a:r>
              <a:rPr lang="ru-RU" altLang="ru-RU" sz="2400"/>
              <a:t>)</a:t>
            </a:r>
            <a:r>
              <a:rPr lang="ru-RU" altLang="ru-RU" sz="2400" baseline="-25000"/>
              <a:t>4</a:t>
            </a:r>
            <a:r>
              <a:rPr lang="ru-RU" altLang="ru-RU" sz="2400"/>
              <a:t>]    (</a:t>
            </a:r>
            <a:r>
              <a:rPr lang="en-US" altLang="ru-RU" sz="2400"/>
              <a:t>Mo</a:t>
            </a:r>
            <a:r>
              <a:rPr lang="ru-RU" altLang="ru-RU" sz="2400"/>
              <a:t>, </a:t>
            </a:r>
            <a:r>
              <a:rPr lang="en-US" altLang="ru-RU" sz="2400"/>
              <a:t>W</a:t>
            </a:r>
            <a:r>
              <a:rPr lang="ru-RU" altLang="ru-RU" sz="2400"/>
              <a:t>)</a:t>
            </a:r>
            <a:endParaRPr lang="en-US" altLang="ru-RU" sz="2400"/>
          </a:p>
          <a:p>
            <a:pPr algn="just">
              <a:tabLst>
                <a:tab pos="0" algn="l"/>
              </a:tabLst>
            </a:pPr>
            <a:endParaRPr lang="ru-RU" altLang="ru-RU" sz="2400"/>
          </a:p>
          <a:p>
            <a:pPr algn="just">
              <a:tabLst>
                <a:tab pos="0" algn="l"/>
              </a:tabLst>
            </a:pPr>
            <a:r>
              <a:rPr lang="ru-RU" altLang="ru-RU" sz="2400" b="1" i="1"/>
              <a:t>Основные формы изополимолибдатов:</a:t>
            </a:r>
          </a:p>
          <a:p>
            <a:pPr algn="just">
              <a:tabLst>
                <a:tab pos="0" algn="l"/>
              </a:tabLst>
            </a:pPr>
            <a:r>
              <a:rPr lang="ru-RU" altLang="ru-RU" sz="2400"/>
              <a:t>рН   &gt;   7        </a:t>
            </a:r>
            <a:r>
              <a:rPr lang="en-US" altLang="ru-RU" sz="2400"/>
              <a:t>MoO</a:t>
            </a:r>
            <a:r>
              <a:rPr lang="ru-RU" altLang="ru-RU" sz="2400" baseline="-25000"/>
              <a:t>4</a:t>
            </a:r>
            <a:r>
              <a:rPr lang="ru-RU" altLang="ru-RU" sz="2400" baseline="30000"/>
              <a:t>2-</a:t>
            </a:r>
            <a:r>
              <a:rPr lang="ru-RU" altLang="ru-RU" sz="2400"/>
              <a:t>    -    молибдат</a:t>
            </a:r>
          </a:p>
          <a:p>
            <a:pPr algn="just">
              <a:tabLst>
                <a:tab pos="0" algn="l"/>
              </a:tabLst>
            </a:pPr>
            <a:r>
              <a:rPr lang="ru-RU" altLang="ru-RU" sz="2400"/>
              <a:t>рН =  5-7        Мо</a:t>
            </a:r>
            <a:r>
              <a:rPr lang="ru-RU" altLang="ru-RU" sz="2400" baseline="-25000"/>
              <a:t>7</a:t>
            </a:r>
            <a:r>
              <a:rPr lang="ru-RU" altLang="ru-RU" sz="2400"/>
              <a:t>О</a:t>
            </a:r>
            <a:r>
              <a:rPr lang="ru-RU" altLang="ru-RU" sz="2400" baseline="-25000"/>
              <a:t>24</a:t>
            </a:r>
            <a:r>
              <a:rPr lang="ru-RU" altLang="ru-RU" sz="2400" baseline="30000"/>
              <a:t>6-</a:t>
            </a:r>
            <a:r>
              <a:rPr lang="ru-RU" altLang="ru-RU" sz="2400"/>
              <a:t>  -   гептамолибдат  (парамолибдат)</a:t>
            </a:r>
          </a:p>
          <a:p>
            <a:pPr algn="just">
              <a:tabLst>
                <a:tab pos="0" algn="l"/>
              </a:tabLst>
            </a:pPr>
            <a:r>
              <a:rPr lang="ru-RU" altLang="ru-RU" sz="2400"/>
              <a:t>рН  </a:t>
            </a:r>
            <a:r>
              <a:rPr lang="en-US" altLang="ru-RU" sz="2400"/>
              <a:t>&lt;    5         </a:t>
            </a:r>
            <a:r>
              <a:rPr lang="ru-RU" altLang="ru-RU" sz="2400"/>
              <a:t>Мо</a:t>
            </a:r>
            <a:r>
              <a:rPr lang="ru-RU" altLang="ru-RU" sz="2400" baseline="-25000"/>
              <a:t>8</a:t>
            </a:r>
            <a:r>
              <a:rPr lang="ru-RU" altLang="ru-RU" sz="2400"/>
              <a:t>О</a:t>
            </a:r>
            <a:r>
              <a:rPr lang="ru-RU" altLang="ru-RU" sz="2400" baseline="-25000"/>
              <a:t>26</a:t>
            </a:r>
            <a:r>
              <a:rPr lang="ru-RU" altLang="ru-RU" sz="2400" baseline="30000"/>
              <a:t>4-</a:t>
            </a:r>
            <a:r>
              <a:rPr lang="ru-RU" altLang="ru-RU" sz="2400"/>
              <a:t> -   октамолибдат</a:t>
            </a:r>
            <a:endParaRPr lang="en-US" altLang="ru-RU" sz="2400"/>
          </a:p>
          <a:p>
            <a:pPr algn="just">
              <a:tabLst>
                <a:tab pos="0" algn="l"/>
              </a:tabLst>
            </a:pPr>
            <a:endParaRPr lang="en-US" altLang="ru-RU" sz="2400"/>
          </a:p>
          <a:p>
            <a:pPr algn="ctr">
              <a:tabLst>
                <a:tab pos="0" algn="l"/>
              </a:tabLst>
            </a:pPr>
            <a:r>
              <a:rPr lang="ru-RU" altLang="ru-RU" sz="2800" b="1"/>
              <a:t>Анализ на содержание фосфора</a:t>
            </a:r>
            <a:endParaRPr lang="en-US" altLang="ru-RU" sz="2800" b="1"/>
          </a:p>
          <a:p>
            <a:pPr algn="ctr">
              <a:tabLst>
                <a:tab pos="0" algn="l"/>
              </a:tabLst>
            </a:pPr>
            <a:endParaRPr lang="ru-RU" altLang="ru-RU" sz="2800" b="1"/>
          </a:p>
          <a:p>
            <a:pPr>
              <a:tabLst>
                <a:tab pos="0" algn="l"/>
              </a:tabLst>
            </a:pPr>
            <a:r>
              <a:rPr lang="ru-RU" altLang="ru-RU" sz="2000"/>
              <a:t>7</a:t>
            </a:r>
            <a:r>
              <a:rPr lang="en-US" altLang="ru-RU" sz="2000"/>
              <a:t>H</a:t>
            </a:r>
            <a:r>
              <a:rPr lang="ru-RU" altLang="ru-RU" sz="2000" baseline="-25000"/>
              <a:t>3</a:t>
            </a:r>
            <a:r>
              <a:rPr lang="en-US" altLang="ru-RU" sz="2000"/>
              <a:t>PO</a:t>
            </a:r>
            <a:r>
              <a:rPr lang="ru-RU" altLang="ru-RU" sz="2000" baseline="-25000"/>
              <a:t>4</a:t>
            </a:r>
            <a:r>
              <a:rPr lang="ru-RU" altLang="ru-RU" sz="2000"/>
              <a:t> +</a:t>
            </a:r>
            <a:r>
              <a:rPr lang="en-US" altLang="ru-RU" sz="2000"/>
              <a:t> </a:t>
            </a:r>
            <a:r>
              <a:rPr lang="ru-RU" altLang="ru-RU" sz="2000"/>
              <a:t>12(</a:t>
            </a:r>
            <a:r>
              <a:rPr lang="en-US" altLang="ru-RU" sz="2000"/>
              <a:t>NH</a:t>
            </a:r>
            <a:r>
              <a:rPr lang="ru-RU" altLang="ru-RU" sz="2000" baseline="-25000"/>
              <a:t>4</a:t>
            </a:r>
            <a:r>
              <a:rPr lang="ru-RU" altLang="ru-RU" sz="2000"/>
              <a:t>)</a:t>
            </a:r>
            <a:r>
              <a:rPr lang="ru-RU" altLang="ru-RU" sz="2000" baseline="-25000"/>
              <a:t>6</a:t>
            </a:r>
            <a:r>
              <a:rPr lang="en-US" altLang="ru-RU" sz="2000"/>
              <a:t>Mo</a:t>
            </a:r>
            <a:r>
              <a:rPr lang="ru-RU" altLang="ru-RU" sz="2000" baseline="-25000"/>
              <a:t>7</a:t>
            </a:r>
            <a:r>
              <a:rPr lang="en-US" altLang="ru-RU" sz="2000"/>
              <a:t>O</a:t>
            </a:r>
            <a:r>
              <a:rPr lang="ru-RU" altLang="ru-RU" sz="2000" baseline="-25000"/>
              <a:t>24</a:t>
            </a:r>
            <a:r>
              <a:rPr lang="en-US" altLang="ru-RU" sz="2000"/>
              <a:t> </a:t>
            </a:r>
            <a:r>
              <a:rPr lang="ru-RU" altLang="ru-RU" sz="2000"/>
              <a:t>+</a:t>
            </a:r>
            <a:r>
              <a:rPr lang="en-US" altLang="ru-RU" sz="2000"/>
              <a:t> </a:t>
            </a:r>
            <a:r>
              <a:rPr lang="ru-RU" altLang="ru-RU" sz="2000"/>
              <a:t>51</a:t>
            </a:r>
            <a:r>
              <a:rPr lang="en-US" altLang="ru-RU" sz="2000"/>
              <a:t>HNO</a:t>
            </a:r>
            <a:r>
              <a:rPr lang="ru-RU" altLang="ru-RU" sz="2000" baseline="-25000"/>
              <a:t>3</a:t>
            </a:r>
            <a:r>
              <a:rPr lang="en-US" altLang="ru-RU" sz="2000" baseline="-25000"/>
              <a:t> </a:t>
            </a:r>
            <a:r>
              <a:rPr lang="en-US" altLang="ru-RU" sz="2000">
                <a:sym typeface="Symbol" pitchFamily="18" charset="2"/>
              </a:rPr>
              <a:t> </a:t>
            </a:r>
            <a:r>
              <a:rPr lang="ru-RU" altLang="ru-RU" sz="2000">
                <a:sym typeface="Symbol" pitchFamily="18" charset="2"/>
              </a:rPr>
              <a:t>7(</a:t>
            </a:r>
            <a:r>
              <a:rPr lang="en-US" altLang="ru-RU" sz="2000">
                <a:sym typeface="Symbol" pitchFamily="18" charset="2"/>
              </a:rPr>
              <a:t>NH</a:t>
            </a:r>
            <a:r>
              <a:rPr lang="ru-RU" altLang="ru-RU" sz="2000" baseline="-25000">
                <a:sym typeface="Symbol" pitchFamily="18" charset="2"/>
              </a:rPr>
              <a:t>4</a:t>
            </a:r>
            <a:r>
              <a:rPr lang="ru-RU" altLang="ru-RU" sz="2000">
                <a:sym typeface="Symbol" pitchFamily="18" charset="2"/>
              </a:rPr>
              <a:t>)</a:t>
            </a:r>
            <a:r>
              <a:rPr lang="ru-RU" altLang="ru-RU" sz="2000" baseline="-25000">
                <a:sym typeface="Symbol" pitchFamily="18" charset="2"/>
              </a:rPr>
              <a:t>3</a:t>
            </a:r>
            <a:r>
              <a:rPr lang="ru-RU" altLang="ru-RU" sz="2000">
                <a:sym typeface="Symbol" pitchFamily="18" charset="2"/>
              </a:rPr>
              <a:t>[</a:t>
            </a:r>
            <a:r>
              <a:rPr lang="en-US" altLang="ru-RU" sz="2000">
                <a:sym typeface="Symbol" pitchFamily="18" charset="2"/>
              </a:rPr>
              <a:t>PMO</a:t>
            </a:r>
            <a:r>
              <a:rPr lang="ru-RU" altLang="ru-RU" sz="2000" baseline="-25000">
                <a:sym typeface="Symbol" pitchFamily="18" charset="2"/>
              </a:rPr>
              <a:t>12</a:t>
            </a:r>
            <a:r>
              <a:rPr lang="en-US" altLang="ru-RU" sz="2000">
                <a:sym typeface="Symbol" pitchFamily="18" charset="2"/>
              </a:rPr>
              <a:t>O</a:t>
            </a:r>
            <a:r>
              <a:rPr lang="ru-RU" altLang="ru-RU" sz="2000" baseline="-25000">
                <a:sym typeface="Symbol" pitchFamily="18" charset="2"/>
              </a:rPr>
              <a:t>40</a:t>
            </a:r>
            <a:r>
              <a:rPr lang="ru-RU" altLang="ru-RU" sz="2000">
                <a:sym typeface="Symbol" pitchFamily="18" charset="2"/>
              </a:rPr>
              <a:t>]</a:t>
            </a:r>
            <a:r>
              <a:rPr lang="en-US" altLang="ru-RU" sz="2000">
                <a:sym typeface="Symbol" pitchFamily="18" charset="2"/>
              </a:rPr>
              <a:t></a:t>
            </a:r>
            <a:r>
              <a:rPr lang="en-US" altLang="ru-RU" sz="2000"/>
              <a:t>nH</a:t>
            </a:r>
            <a:r>
              <a:rPr lang="ru-RU" altLang="ru-RU" sz="2000" baseline="-25000">
                <a:sym typeface="Symbol" pitchFamily="18" charset="2"/>
              </a:rPr>
              <a:t>2</a:t>
            </a:r>
            <a:r>
              <a:rPr lang="en-US" altLang="ru-RU" sz="2000">
                <a:sym typeface="Symbol" pitchFamily="18" charset="2"/>
              </a:rPr>
              <a:t>O</a:t>
            </a:r>
            <a:r>
              <a:rPr lang="ru-RU" altLang="ru-RU" sz="2000"/>
              <a:t>   </a:t>
            </a:r>
            <a:r>
              <a:rPr lang="ru-RU" altLang="ru-RU" sz="2000">
                <a:sym typeface="Symbol" pitchFamily="18" charset="2"/>
              </a:rPr>
              <a:t>+  51</a:t>
            </a:r>
            <a:r>
              <a:rPr lang="en-US" altLang="ru-RU" sz="2000">
                <a:sym typeface="Symbol" pitchFamily="18" charset="2"/>
              </a:rPr>
              <a:t>NH</a:t>
            </a:r>
            <a:r>
              <a:rPr lang="ru-RU" altLang="ru-RU" sz="2000" baseline="-25000">
                <a:sym typeface="Symbol" pitchFamily="18" charset="2"/>
              </a:rPr>
              <a:t>4</a:t>
            </a:r>
            <a:r>
              <a:rPr lang="en-US" altLang="ru-RU" sz="2000">
                <a:sym typeface="Symbol" pitchFamily="18" charset="2"/>
              </a:rPr>
              <a:t>NO</a:t>
            </a:r>
            <a:r>
              <a:rPr lang="ru-RU" altLang="ru-RU" sz="2000" baseline="-25000">
                <a:sym typeface="Symbol" pitchFamily="18" charset="2"/>
              </a:rPr>
              <a:t>3</a:t>
            </a:r>
            <a:r>
              <a:rPr lang="ru-RU" altLang="ru-RU" sz="2000">
                <a:sym typeface="Symbol" pitchFamily="18" charset="2"/>
              </a:rPr>
              <a:t>    +    (36-7</a:t>
            </a:r>
            <a:r>
              <a:rPr lang="en-US" altLang="ru-RU" sz="2000">
                <a:sym typeface="Symbol" pitchFamily="18" charset="2"/>
              </a:rPr>
              <a:t>n</a:t>
            </a:r>
            <a:r>
              <a:rPr lang="ru-RU" altLang="ru-RU" sz="2000">
                <a:sym typeface="Symbol" pitchFamily="18" charset="2"/>
              </a:rPr>
              <a:t>)</a:t>
            </a:r>
            <a:r>
              <a:rPr lang="en-US" altLang="ru-RU" sz="2000">
                <a:sym typeface="Symbol" pitchFamily="18" charset="2"/>
              </a:rPr>
              <a:t>H</a:t>
            </a:r>
            <a:r>
              <a:rPr lang="ru-RU" altLang="ru-RU" sz="2000" baseline="-25000">
                <a:sym typeface="Symbol" pitchFamily="18" charset="2"/>
              </a:rPr>
              <a:t>2</a:t>
            </a:r>
            <a:r>
              <a:rPr lang="en-US" altLang="ru-RU" sz="2000">
                <a:sym typeface="Symbol" pitchFamily="18" charset="2"/>
              </a:rPr>
              <a:t>O</a:t>
            </a:r>
            <a:r>
              <a:rPr lang="ru-RU" altLang="ru-RU" sz="2400">
                <a:sym typeface="Symbol" pitchFamily="18" charset="2"/>
              </a:rPr>
              <a:t>   ( Й.Берцелиус, 1826 г.)</a:t>
            </a:r>
            <a:endParaRPr lang="en-US" altLang="ru-RU" sz="2400">
              <a:sym typeface="Symbol" pitchFamily="18" charset="2"/>
            </a:endParaRPr>
          </a:p>
          <a:p>
            <a:pPr>
              <a:tabLst>
                <a:tab pos="0" algn="l"/>
              </a:tabLst>
            </a:pPr>
            <a:endParaRPr lang="ru-RU" altLang="ru-RU" sz="2400">
              <a:sym typeface="Symbol" pitchFamily="18" charset="2"/>
            </a:endParaRPr>
          </a:p>
          <a:p>
            <a:pPr algn="just">
              <a:tabLst>
                <a:tab pos="0" algn="l"/>
              </a:tabLst>
            </a:pPr>
            <a:r>
              <a:rPr lang="ru-RU" altLang="ru-RU" sz="2400">
                <a:sym typeface="Symbol" pitchFamily="18" charset="2"/>
              </a:rPr>
              <a:t>В щелочной среде ГПС разрушаются до МоО</a:t>
            </a:r>
            <a:r>
              <a:rPr lang="ru-RU" altLang="ru-RU" sz="2400" baseline="-25000">
                <a:sym typeface="Symbol" pitchFamily="18" charset="2"/>
              </a:rPr>
              <a:t>4</a:t>
            </a:r>
            <a:r>
              <a:rPr lang="ru-RU" altLang="ru-RU" sz="2400" baseline="30000">
                <a:sym typeface="Symbol" pitchFamily="18" charset="2"/>
              </a:rPr>
              <a:t>2-</a:t>
            </a:r>
            <a:r>
              <a:rPr lang="ru-RU" altLang="ru-RU" sz="2400">
                <a:sym typeface="Symbol" pitchFamily="18" charset="2"/>
              </a:rPr>
              <a:t> или </a:t>
            </a:r>
            <a:r>
              <a:rPr lang="en-US" altLang="ru-RU" sz="2400">
                <a:sym typeface="Symbol" pitchFamily="18" charset="2"/>
              </a:rPr>
              <a:t>WO</a:t>
            </a:r>
            <a:r>
              <a:rPr lang="ru-RU" altLang="ru-RU" sz="2400" baseline="-25000">
                <a:sym typeface="Symbol" pitchFamily="18" charset="2"/>
              </a:rPr>
              <a:t>4</a:t>
            </a:r>
            <a:r>
              <a:rPr lang="ru-RU" altLang="ru-RU" sz="2400" baseline="30000">
                <a:sym typeface="Symbol" pitchFamily="18" charset="2"/>
              </a:rPr>
              <a:t>2-</a:t>
            </a:r>
            <a:r>
              <a:rPr lang="ru-RU" altLang="ru-RU" sz="2400">
                <a:sym typeface="Symbol" pitchFamily="18" charset="2"/>
              </a:rPr>
              <a:t>.</a:t>
            </a:r>
          </a:p>
          <a:p>
            <a:pPr algn="just" eaLnBrk="0" hangingPunct="0">
              <a:tabLst>
                <a:tab pos="0" algn="l"/>
              </a:tabLst>
            </a:pPr>
            <a:endParaRPr lang="ru-RU" altLang="ru-RU" sz="2400"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F8DFC3-8ED1-4E70-BFF7-CB4E028D7609}" type="slidenum">
              <a:rPr lang="ru-RU" altLang="ru-RU" smtClean="0"/>
              <a:pPr/>
              <a:t>55</a:t>
            </a:fld>
            <a:endParaRPr lang="ru-RU" altLang="ru-RU" smtClean="0"/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179388" y="-26988"/>
            <a:ext cx="8785225" cy="636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1838325" algn="l"/>
              </a:tabLst>
            </a:pPr>
            <a:r>
              <a:rPr lang="ru-RU" altLang="ru-RU" sz="2800" b="1" i="1" u="sng">
                <a:solidFill>
                  <a:srgbClr val="0000CC"/>
                </a:solidFill>
              </a:rPr>
              <a:t>Подгруппа  </a:t>
            </a:r>
            <a:r>
              <a:rPr lang="en-US" altLang="ru-RU" sz="2800" b="1" i="1" u="sng">
                <a:solidFill>
                  <a:srgbClr val="0000CC"/>
                </a:solidFill>
              </a:rPr>
              <a:t>VII</a:t>
            </a:r>
            <a:r>
              <a:rPr lang="ru-RU" altLang="ru-RU" sz="2800" b="1" i="1" u="sng">
                <a:solidFill>
                  <a:srgbClr val="0000CC"/>
                </a:solidFill>
              </a:rPr>
              <a:t>  </a:t>
            </a:r>
            <a:r>
              <a:rPr lang="en-US" altLang="ru-RU" sz="2800" b="1" i="1" u="sng">
                <a:solidFill>
                  <a:srgbClr val="0000CC"/>
                </a:solidFill>
              </a:rPr>
              <a:t>B</a:t>
            </a:r>
            <a:r>
              <a:rPr lang="ru-RU" altLang="ru-RU" sz="2400"/>
              <a:t>        </a:t>
            </a:r>
            <a:endParaRPr lang="en-US" altLang="ru-RU" sz="2400"/>
          </a:p>
          <a:p>
            <a:pPr algn="ctr">
              <a:tabLst>
                <a:tab pos="1838325" algn="l"/>
              </a:tabLst>
            </a:pPr>
            <a:r>
              <a:rPr lang="ru-RU" altLang="ru-RU" sz="2400"/>
              <a:t> </a:t>
            </a:r>
            <a:r>
              <a:rPr lang="ru-RU" altLang="ru-RU" sz="2400" b="1"/>
              <a:t>(</a:t>
            </a:r>
            <a:r>
              <a:rPr lang="en-US" altLang="ru-RU" sz="2400" b="1"/>
              <a:t>n</a:t>
            </a:r>
            <a:r>
              <a:rPr lang="ru-RU" altLang="ru-RU" sz="2400" b="1"/>
              <a:t>-1)</a:t>
            </a:r>
            <a:r>
              <a:rPr lang="en-US" altLang="ru-RU" sz="2400" b="1"/>
              <a:t>d</a:t>
            </a:r>
            <a:r>
              <a:rPr lang="ru-RU" altLang="ru-RU" sz="2400" b="1" baseline="30000"/>
              <a:t>5</a:t>
            </a:r>
            <a:r>
              <a:rPr lang="en-US" altLang="ru-RU" sz="2400" b="1"/>
              <a:t>ns</a:t>
            </a:r>
            <a:r>
              <a:rPr lang="ru-RU" altLang="ru-RU" sz="2400" b="1" baseline="30000"/>
              <a:t>2</a:t>
            </a:r>
            <a:endParaRPr lang="en-US" altLang="ru-RU" sz="2400" b="1" baseline="30000"/>
          </a:p>
          <a:p>
            <a:pPr algn="ctr">
              <a:tabLst>
                <a:tab pos="1838325" algn="l"/>
              </a:tabLst>
            </a:pPr>
            <a:endParaRPr lang="ru-RU" altLang="ru-RU" sz="2400" b="1" baseline="30000"/>
          </a:p>
          <a:p>
            <a:pPr algn="ctr">
              <a:tabLst>
                <a:tab pos="1838325" algn="l"/>
              </a:tabLst>
            </a:pPr>
            <a:r>
              <a:rPr lang="ru-RU" altLang="ru-RU" sz="2400" b="1"/>
              <a:t>Степень окисления:</a:t>
            </a:r>
            <a:r>
              <a:rPr lang="ru-RU" altLang="ru-RU" sz="2400"/>
              <a:t> </a:t>
            </a:r>
            <a:r>
              <a:rPr lang="en-US" altLang="ru-RU" sz="2400"/>
              <a:t>II</a:t>
            </a:r>
            <a:r>
              <a:rPr lang="ru-RU" altLang="ru-RU" sz="2400"/>
              <a:t> (</a:t>
            </a:r>
            <a:r>
              <a:rPr lang="en-US" altLang="ru-RU" sz="2400"/>
              <a:t>Mn</a:t>
            </a:r>
            <a:r>
              <a:rPr lang="ru-RU" altLang="ru-RU" sz="2400"/>
              <a:t>), </a:t>
            </a:r>
            <a:r>
              <a:rPr lang="en-US" altLang="ru-RU" sz="2400"/>
              <a:t>III</a:t>
            </a:r>
            <a:r>
              <a:rPr lang="ru-RU" altLang="ru-RU" sz="2400"/>
              <a:t>, </a:t>
            </a:r>
            <a:r>
              <a:rPr lang="en-US" altLang="ru-RU" sz="2400"/>
              <a:t>IV</a:t>
            </a:r>
            <a:r>
              <a:rPr lang="ru-RU" altLang="ru-RU" sz="2400"/>
              <a:t>, </a:t>
            </a:r>
            <a:r>
              <a:rPr lang="en-US" altLang="ru-RU" sz="2400"/>
              <a:t>V</a:t>
            </a:r>
            <a:r>
              <a:rPr lang="ru-RU" altLang="ru-RU" sz="2400"/>
              <a:t>, </a:t>
            </a:r>
            <a:r>
              <a:rPr lang="en-US" altLang="ru-RU" sz="2400"/>
              <a:t>VI</a:t>
            </a:r>
            <a:r>
              <a:rPr lang="ru-RU" altLang="ru-RU" sz="2400"/>
              <a:t>, </a:t>
            </a:r>
            <a:r>
              <a:rPr lang="en-US" altLang="ru-RU" sz="2400"/>
              <a:t>VII</a:t>
            </a:r>
            <a:r>
              <a:rPr lang="ru-RU" altLang="ru-RU" sz="2400"/>
              <a:t>  (</a:t>
            </a:r>
            <a:r>
              <a:rPr lang="en-US" altLang="ru-RU" sz="2400"/>
              <a:t>Mn</a:t>
            </a:r>
            <a:r>
              <a:rPr lang="ru-RU" altLang="ru-RU" sz="2400"/>
              <a:t>, </a:t>
            </a:r>
            <a:r>
              <a:rPr lang="en-US" altLang="ru-RU" sz="2400"/>
              <a:t>Tc</a:t>
            </a:r>
            <a:r>
              <a:rPr lang="ru-RU" altLang="ru-RU" sz="2400"/>
              <a:t>, </a:t>
            </a:r>
            <a:r>
              <a:rPr lang="en-US" altLang="ru-RU" sz="2400"/>
              <a:t>Re</a:t>
            </a:r>
            <a:r>
              <a:rPr lang="ru-RU" altLang="ru-RU" sz="2400"/>
              <a:t>)</a:t>
            </a:r>
            <a:endParaRPr lang="en-US" altLang="ru-RU" sz="2400"/>
          </a:p>
          <a:p>
            <a:pPr algn="ctr">
              <a:tabLst>
                <a:tab pos="1838325" algn="l"/>
              </a:tabLst>
            </a:pPr>
            <a:endParaRPr lang="ru-RU" altLang="ru-RU" sz="2400"/>
          </a:p>
          <a:p>
            <a:pPr algn="ctr">
              <a:tabLst>
                <a:tab pos="1838325" algn="l"/>
              </a:tabLst>
            </a:pPr>
            <a:r>
              <a:rPr lang="ru-RU" altLang="ru-RU" sz="2800" b="1" u="sng"/>
              <a:t>Растворение металлов</a:t>
            </a:r>
            <a:endParaRPr lang="en-US" altLang="ru-RU" sz="2800" b="1" u="sng"/>
          </a:p>
          <a:p>
            <a:pPr algn="ctr">
              <a:tabLst>
                <a:tab pos="1838325" algn="l"/>
              </a:tabLst>
            </a:pPr>
            <a:endParaRPr lang="ru-RU" altLang="ru-RU" sz="1400" b="1" u="sng"/>
          </a:p>
          <a:p>
            <a:pPr algn="just">
              <a:tabLst>
                <a:tab pos="1838325" algn="l"/>
              </a:tabLst>
            </a:pPr>
            <a:r>
              <a:rPr lang="en-US" altLang="ru-RU" sz="2400" b="1" u="sng"/>
              <a:t>Mn</a:t>
            </a:r>
            <a:r>
              <a:rPr lang="ru-RU" altLang="ru-RU" sz="2400" b="1" u="sng"/>
              <a:t>:</a:t>
            </a:r>
            <a:r>
              <a:rPr lang="ru-RU" altLang="ru-RU" sz="2400"/>
              <a:t> </a:t>
            </a:r>
            <a:r>
              <a:rPr lang="en-US" altLang="ru-RU" sz="2400"/>
              <a:t>        </a:t>
            </a:r>
            <a:r>
              <a:rPr lang="ru-RU" altLang="ru-RU" sz="2400"/>
              <a:t> в разбавленных кислотах, реагирует с </a:t>
            </a:r>
            <a:r>
              <a:rPr lang="en-US" altLang="ru-RU" sz="2400"/>
              <a:t>Hal</a:t>
            </a:r>
            <a:r>
              <a:rPr lang="ru-RU" altLang="ru-RU" sz="2400" baseline="-25000"/>
              <a:t>2</a:t>
            </a:r>
            <a:r>
              <a:rPr lang="ru-RU" altLang="ru-RU" sz="2400"/>
              <a:t>, с О</a:t>
            </a:r>
            <a:r>
              <a:rPr lang="ru-RU" altLang="ru-RU" sz="2400" baseline="-25000"/>
              <a:t>2</a:t>
            </a:r>
            <a:r>
              <a:rPr lang="ru-RU" altLang="ru-RU" sz="2400"/>
              <a:t> </a:t>
            </a:r>
            <a:endParaRPr lang="en-US" altLang="ru-RU" sz="2400"/>
          </a:p>
          <a:p>
            <a:pPr algn="just">
              <a:tabLst>
                <a:tab pos="1838325" algn="l"/>
              </a:tabLst>
            </a:pPr>
            <a:r>
              <a:rPr lang="en-US" altLang="ru-RU" sz="2400"/>
              <a:t>                 </a:t>
            </a:r>
            <a:r>
              <a:rPr lang="ru-RU" altLang="ru-RU" sz="2400"/>
              <a:t>(при нагревании) и с др.неметаллами.</a:t>
            </a:r>
          </a:p>
          <a:p>
            <a:pPr algn="just">
              <a:tabLst>
                <a:tab pos="1838325" algn="l"/>
              </a:tabLst>
            </a:pPr>
            <a:r>
              <a:rPr lang="en-US" altLang="ru-RU" sz="2400" b="1" u="sng"/>
              <a:t>Re, Tc:</a:t>
            </a:r>
            <a:r>
              <a:rPr lang="en-US" altLang="ru-RU" sz="2400"/>
              <a:t>     3</a:t>
            </a:r>
            <a:r>
              <a:rPr lang="ru-RU" altLang="ru-RU" sz="2400"/>
              <a:t>Э</a:t>
            </a:r>
            <a:r>
              <a:rPr lang="en-US" altLang="ru-RU" sz="2400"/>
              <a:t>   +   7HNO</a:t>
            </a:r>
            <a:r>
              <a:rPr lang="en-US" altLang="ru-RU" sz="2400" baseline="-25000"/>
              <a:t>3</a:t>
            </a:r>
            <a:r>
              <a:rPr lang="en-US" altLang="ru-RU" sz="2400"/>
              <a:t>    =   3H</a:t>
            </a:r>
            <a:r>
              <a:rPr lang="ru-RU" altLang="ru-RU" sz="2400"/>
              <a:t>Э</a:t>
            </a:r>
            <a:r>
              <a:rPr lang="en-US" altLang="ru-RU" sz="2400"/>
              <a:t>O</a:t>
            </a:r>
            <a:r>
              <a:rPr lang="en-US" altLang="ru-RU" sz="2400" baseline="-25000"/>
              <a:t>4</a:t>
            </a:r>
            <a:r>
              <a:rPr lang="en-US" altLang="ru-RU" sz="2400"/>
              <a:t>   +  7NO   +   2H</a:t>
            </a:r>
            <a:r>
              <a:rPr lang="en-US" altLang="ru-RU" sz="2400" baseline="-25000"/>
              <a:t>2</a:t>
            </a:r>
            <a:r>
              <a:rPr lang="en-US" altLang="ru-RU" sz="2400"/>
              <a:t>O</a:t>
            </a:r>
            <a:endParaRPr lang="ru-RU" altLang="ru-RU" sz="2400"/>
          </a:p>
          <a:p>
            <a:pPr algn="just">
              <a:tabLst>
                <a:tab pos="1838325" algn="l"/>
              </a:tabLst>
            </a:pPr>
            <a:r>
              <a:rPr lang="en-US" altLang="ru-RU" sz="2400"/>
              <a:t>                     </a:t>
            </a:r>
            <a:r>
              <a:rPr lang="en-US" altLang="ru-RU" sz="2000"/>
              <a:t>t</a:t>
            </a:r>
            <a:endParaRPr lang="ru-RU" altLang="ru-RU" sz="2000"/>
          </a:p>
          <a:p>
            <a:pPr algn="just">
              <a:tabLst>
                <a:tab pos="1838325" algn="l"/>
              </a:tabLst>
            </a:pPr>
            <a:r>
              <a:rPr lang="ru-RU" altLang="ru-RU" sz="2400"/>
              <a:t>Э    +   О</a:t>
            </a:r>
            <a:r>
              <a:rPr lang="ru-RU" altLang="ru-RU" sz="2400" baseline="-25000"/>
              <a:t>2</a:t>
            </a:r>
            <a:r>
              <a:rPr lang="ru-RU" altLang="ru-RU" sz="2400"/>
              <a:t>    </a:t>
            </a:r>
            <a:r>
              <a:rPr lang="ru-RU" altLang="ru-RU" sz="2400">
                <a:sym typeface="Symbol" pitchFamily="18" charset="2"/>
              </a:rPr>
              <a:t></a:t>
            </a:r>
            <a:r>
              <a:rPr lang="ru-RU" altLang="ru-RU" sz="2400"/>
              <a:t>   </a:t>
            </a:r>
            <a:r>
              <a:rPr lang="ru-RU" altLang="ru-RU" sz="2400">
                <a:sym typeface="Symbol" pitchFamily="18" charset="2"/>
              </a:rPr>
              <a:t>Э</a:t>
            </a:r>
            <a:r>
              <a:rPr lang="ru-RU" altLang="ru-RU" sz="2400" baseline="-25000">
                <a:sym typeface="Symbol" pitchFamily="18" charset="2"/>
              </a:rPr>
              <a:t>2</a:t>
            </a:r>
            <a:r>
              <a:rPr lang="ru-RU" altLang="ru-RU" sz="2400">
                <a:sym typeface="Symbol" pitchFamily="18" charset="2"/>
              </a:rPr>
              <a:t>О</a:t>
            </a:r>
            <a:r>
              <a:rPr lang="ru-RU" altLang="ru-RU" sz="2400" baseline="-25000">
                <a:sym typeface="Symbol" pitchFamily="18" charset="2"/>
              </a:rPr>
              <a:t>7</a:t>
            </a:r>
            <a:r>
              <a:rPr lang="ru-RU" altLang="ru-RU" sz="2400">
                <a:sym typeface="Symbol" pitchFamily="18" charset="2"/>
              </a:rPr>
              <a:t>    (Э  =    </a:t>
            </a:r>
            <a:r>
              <a:rPr lang="en-US" altLang="ru-RU" sz="2400">
                <a:sym typeface="Symbol" pitchFamily="18" charset="2"/>
              </a:rPr>
              <a:t>Tc</a:t>
            </a:r>
            <a:r>
              <a:rPr lang="ru-RU" altLang="ru-RU" sz="2400">
                <a:sym typeface="Symbol" pitchFamily="18" charset="2"/>
              </a:rPr>
              <a:t>, </a:t>
            </a:r>
            <a:r>
              <a:rPr lang="en-US" altLang="ru-RU" sz="2400">
                <a:sym typeface="Symbol" pitchFamily="18" charset="2"/>
              </a:rPr>
              <a:t>Re</a:t>
            </a:r>
            <a:r>
              <a:rPr lang="ru-RU" altLang="ru-RU" sz="2400">
                <a:sym typeface="Symbol" pitchFamily="18" charset="2"/>
              </a:rPr>
              <a:t>)</a:t>
            </a:r>
            <a:endParaRPr lang="en-US" altLang="ru-RU" sz="2400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endParaRPr lang="ru-RU" altLang="ru-RU" sz="2400">
              <a:sym typeface="Symbol" pitchFamily="18" charset="2"/>
            </a:endParaRPr>
          </a:p>
          <a:p>
            <a:pPr algn="ctr">
              <a:tabLst>
                <a:tab pos="1838325" algn="l"/>
              </a:tabLst>
            </a:pPr>
            <a:r>
              <a:rPr lang="en-US" altLang="ru-RU" sz="2000" b="1">
                <a:sym typeface="Symbol" pitchFamily="18" charset="2"/>
              </a:rPr>
              <a:t>MnO        Mn</a:t>
            </a:r>
            <a:r>
              <a:rPr lang="en-US" altLang="ru-RU" sz="2000" b="1" baseline="-25000">
                <a:sym typeface="Symbol" pitchFamily="18" charset="2"/>
              </a:rPr>
              <a:t>2</a:t>
            </a:r>
            <a:r>
              <a:rPr lang="en-US" altLang="ru-RU" sz="2000" b="1">
                <a:sym typeface="Symbol" pitchFamily="18" charset="2"/>
              </a:rPr>
              <a:t>O</a:t>
            </a:r>
            <a:r>
              <a:rPr lang="en-US" altLang="ru-RU" sz="2000" b="1" baseline="-25000">
                <a:sym typeface="Symbol" pitchFamily="18" charset="2"/>
              </a:rPr>
              <a:t>3</a:t>
            </a:r>
            <a:r>
              <a:rPr lang="en-US" altLang="ru-RU" sz="2000" b="1">
                <a:sym typeface="Symbol" pitchFamily="18" charset="2"/>
              </a:rPr>
              <a:t>           MnO</a:t>
            </a:r>
            <a:r>
              <a:rPr lang="en-US" altLang="ru-RU" sz="2000" b="1" baseline="-25000">
                <a:sym typeface="Symbol" pitchFamily="18" charset="2"/>
              </a:rPr>
              <a:t>2</a:t>
            </a:r>
            <a:r>
              <a:rPr lang="en-US" altLang="ru-RU" sz="2000" b="1">
                <a:sym typeface="Symbol" pitchFamily="18" charset="2"/>
              </a:rPr>
              <a:t>        MnO</a:t>
            </a:r>
            <a:r>
              <a:rPr lang="en-US" altLang="ru-RU" sz="2000" b="1" baseline="-25000">
                <a:sym typeface="Symbol" pitchFamily="18" charset="2"/>
              </a:rPr>
              <a:t>3 </a:t>
            </a:r>
            <a:r>
              <a:rPr lang="en-US" altLang="ru-RU" sz="2000" b="1">
                <a:sym typeface="Symbol" pitchFamily="18" charset="2"/>
              </a:rPr>
              <a:t>– </a:t>
            </a:r>
            <a:r>
              <a:rPr lang="ru-RU" altLang="ru-RU" sz="2000" b="1">
                <a:sym typeface="Symbol" pitchFamily="18" charset="2"/>
              </a:rPr>
              <a:t>неизвестен</a:t>
            </a:r>
            <a:r>
              <a:rPr lang="en-US" altLang="ru-RU" sz="2000" b="1">
                <a:sym typeface="Symbol" pitchFamily="18" charset="2"/>
              </a:rPr>
              <a:t>          Mn</a:t>
            </a:r>
            <a:r>
              <a:rPr lang="en-US" altLang="ru-RU" sz="2000" b="1" baseline="-25000">
                <a:sym typeface="Symbol" pitchFamily="18" charset="2"/>
              </a:rPr>
              <a:t>2</a:t>
            </a:r>
            <a:r>
              <a:rPr lang="en-US" altLang="ru-RU" sz="2000" b="1">
                <a:sym typeface="Symbol" pitchFamily="18" charset="2"/>
              </a:rPr>
              <a:t>O</a:t>
            </a:r>
            <a:r>
              <a:rPr lang="en-US" altLang="ru-RU" sz="2000" b="1" baseline="-25000">
                <a:sym typeface="Symbol" pitchFamily="18" charset="2"/>
              </a:rPr>
              <a:t>7</a:t>
            </a:r>
            <a:r>
              <a:rPr lang="en-US" altLang="ru-RU" sz="2000" b="1">
                <a:sym typeface="Symbol" pitchFamily="18" charset="2"/>
              </a:rPr>
              <a:t>                                                     </a:t>
            </a:r>
            <a:endParaRPr lang="ru-RU" altLang="ru-RU" sz="2000" b="1">
              <a:sym typeface="Symbol" pitchFamily="18" charset="2"/>
            </a:endParaRPr>
          </a:p>
          <a:p>
            <a:pPr algn="ctr">
              <a:tabLst>
                <a:tab pos="1838325" algn="l"/>
              </a:tabLst>
            </a:pPr>
            <a:r>
              <a:rPr lang="en-US" altLang="ru-RU" sz="2000" b="1">
                <a:sym typeface="Symbol" pitchFamily="18" charset="2"/>
              </a:rPr>
              <a:t>Mn(OH)</a:t>
            </a:r>
            <a:r>
              <a:rPr lang="en-US" altLang="ru-RU" sz="2000" b="1" baseline="-25000">
                <a:sym typeface="Symbol" pitchFamily="18" charset="2"/>
              </a:rPr>
              <a:t>2</a:t>
            </a:r>
            <a:r>
              <a:rPr lang="en-US" altLang="ru-RU" sz="2000" b="1">
                <a:sym typeface="Symbol" pitchFamily="18" charset="2"/>
              </a:rPr>
              <a:t>   Mn(OH)</a:t>
            </a:r>
            <a:r>
              <a:rPr lang="en-US" altLang="ru-RU" sz="2000" b="1" baseline="-25000">
                <a:sym typeface="Symbol" pitchFamily="18" charset="2"/>
              </a:rPr>
              <a:t>3</a:t>
            </a:r>
            <a:r>
              <a:rPr lang="en-US" altLang="ru-RU" sz="2000" b="1">
                <a:sym typeface="Symbol" pitchFamily="18" charset="2"/>
              </a:rPr>
              <a:t>     Mn(OH)</a:t>
            </a:r>
            <a:r>
              <a:rPr lang="en-US" altLang="ru-RU" sz="2000" b="1" baseline="-25000">
                <a:sym typeface="Symbol" pitchFamily="18" charset="2"/>
              </a:rPr>
              <a:t>4</a:t>
            </a:r>
            <a:r>
              <a:rPr lang="en-US" altLang="ru-RU" sz="2000" b="1">
                <a:sym typeface="Symbol" pitchFamily="18" charset="2"/>
              </a:rPr>
              <a:t>         H</a:t>
            </a:r>
            <a:r>
              <a:rPr lang="en-US" altLang="ru-RU" sz="2000" b="1" baseline="-25000">
                <a:sym typeface="Symbol" pitchFamily="18" charset="2"/>
              </a:rPr>
              <a:t>2</a:t>
            </a:r>
            <a:r>
              <a:rPr lang="en-US" altLang="ru-RU" sz="2000" b="1">
                <a:sym typeface="Symbol" pitchFamily="18" charset="2"/>
              </a:rPr>
              <a:t>MnO</a:t>
            </a:r>
            <a:r>
              <a:rPr lang="en-US" altLang="ru-RU" sz="2000" b="1" baseline="-25000">
                <a:sym typeface="Symbol" pitchFamily="18" charset="2"/>
              </a:rPr>
              <a:t>4 </a:t>
            </a:r>
            <a:r>
              <a:rPr lang="en-US" altLang="ru-RU" sz="2000" b="1">
                <a:sym typeface="Symbol" pitchFamily="18" charset="2"/>
              </a:rPr>
              <a:t>                    HMnO</a:t>
            </a:r>
            <a:r>
              <a:rPr lang="en-US" altLang="ru-RU" sz="2000" b="1" baseline="-25000">
                <a:sym typeface="Symbol" pitchFamily="18" charset="2"/>
              </a:rPr>
              <a:t>4</a:t>
            </a:r>
            <a:r>
              <a:rPr lang="en-US" altLang="ru-RU" sz="2400">
                <a:sym typeface="Symbol" pitchFamily="18" charset="2"/>
              </a:rPr>
              <a:t> </a:t>
            </a:r>
          </a:p>
          <a:p>
            <a:pPr algn="ctr">
              <a:tabLst>
                <a:tab pos="1838325" algn="l"/>
              </a:tabLst>
            </a:pPr>
            <a:r>
              <a:rPr lang="en-US" altLang="ru-RU" sz="2400">
                <a:sym typeface="Symbol" pitchFamily="18" charset="2"/>
              </a:rPr>
              <a:t>       </a:t>
            </a:r>
            <a:r>
              <a:rPr lang="ru-RU" altLang="ru-RU" sz="2400">
                <a:sym typeface="Symbol" pitchFamily="18" charset="2"/>
              </a:rPr>
              <a:t>                          </a:t>
            </a:r>
            <a:r>
              <a:rPr lang="ru-RU" altLang="ru-RU">
                <a:sym typeface="Symbol" pitchFamily="18" charset="2"/>
              </a:rPr>
              <a:t>Марганцоватистая      Марганцовистая     Марганцевая</a:t>
            </a:r>
            <a:endParaRPr lang="en-US" altLang="ru-RU">
              <a:sym typeface="Symbol" pitchFamily="18" charset="2"/>
            </a:endParaRPr>
          </a:p>
          <a:p>
            <a:pPr algn="ctr">
              <a:tabLst>
                <a:tab pos="1838325" algn="l"/>
              </a:tabLst>
            </a:pPr>
            <a:endParaRPr lang="ru-RU" altLang="ru-RU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>
                <a:sym typeface="Symbol" pitchFamily="18" charset="2"/>
              </a:rPr>
              <a:t>    </a:t>
            </a:r>
            <a:r>
              <a:rPr lang="ru-RU" altLang="ru-RU" sz="2000">
                <a:sym typeface="Symbol" pitchFamily="18" charset="2"/>
              </a:rPr>
              <a:t>(основные) </a:t>
            </a:r>
            <a:r>
              <a:rPr lang="en-US" altLang="ru-RU" sz="2000">
                <a:sym typeface="Symbol" pitchFamily="18" charset="2"/>
              </a:rPr>
              <a:t>                               </a:t>
            </a:r>
            <a:r>
              <a:rPr lang="ru-RU" altLang="ru-RU" sz="2000">
                <a:sym typeface="Symbol" pitchFamily="18" charset="2"/>
              </a:rPr>
              <a:t>(амф.) </a:t>
            </a:r>
            <a:r>
              <a:rPr lang="en-US" altLang="ru-RU" sz="2000">
                <a:sym typeface="Symbol" pitchFamily="18" charset="2"/>
              </a:rPr>
              <a:t>                                           </a:t>
            </a:r>
            <a:r>
              <a:rPr lang="ru-RU" altLang="ru-RU" sz="2000">
                <a:sym typeface="Symbol" pitchFamily="18" charset="2"/>
              </a:rPr>
              <a:t>(кислоты)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D1E4B1-7CEB-4567-9969-5487591B1A24}" type="slidenum">
              <a:rPr lang="ru-RU" altLang="ru-RU" smtClean="0"/>
              <a:pPr/>
              <a:t>56</a:t>
            </a:fld>
            <a:endParaRPr lang="ru-RU" altLang="ru-RU" smtClean="0"/>
          </a:p>
        </p:txBody>
      </p:sp>
      <p:sp>
        <p:nvSpPr>
          <p:cNvPr id="63491" name="Rectangle 4"/>
          <p:cNvSpPr>
            <a:spLocks noChangeArrowheads="1"/>
          </p:cNvSpPr>
          <p:nvPr/>
        </p:nvSpPr>
        <p:spPr bwMode="auto">
          <a:xfrm>
            <a:off x="0" y="190500"/>
            <a:ext cx="9144000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65125" indent="-365125" algn="ctr">
              <a:tabLst>
                <a:tab pos="1838325" algn="l"/>
              </a:tabLst>
            </a:pPr>
            <a:r>
              <a:rPr lang="ru-RU" altLang="ru-RU" sz="2800" b="1" i="1" u="sng">
                <a:solidFill>
                  <a:srgbClr val="0000CC"/>
                </a:solidFill>
              </a:rPr>
              <a:t>Соединения  </a:t>
            </a:r>
            <a:r>
              <a:rPr lang="en-US" altLang="ru-RU" sz="2800" b="1" i="1" u="sng">
                <a:solidFill>
                  <a:srgbClr val="0000CC"/>
                </a:solidFill>
              </a:rPr>
              <a:t>Mn</a:t>
            </a:r>
            <a:r>
              <a:rPr lang="ru-RU" altLang="ru-RU" sz="2800" b="1" i="1" u="sng">
                <a:solidFill>
                  <a:srgbClr val="0000CC"/>
                </a:solidFill>
              </a:rPr>
              <a:t>(</a:t>
            </a:r>
            <a:r>
              <a:rPr lang="en-US" altLang="ru-RU" sz="2800" b="1" i="1" u="sng">
                <a:solidFill>
                  <a:srgbClr val="0000CC"/>
                </a:solidFill>
              </a:rPr>
              <a:t>II</a:t>
            </a:r>
            <a:r>
              <a:rPr lang="ru-RU" altLang="ru-RU" sz="2800" b="1" i="1" u="sng">
                <a:solidFill>
                  <a:srgbClr val="0000CC"/>
                </a:solidFill>
              </a:rPr>
              <a:t>)</a:t>
            </a:r>
            <a:r>
              <a:rPr lang="ru-RU" altLang="ru-RU" sz="2400" b="1" i="1" u="sng">
                <a:solidFill>
                  <a:srgbClr val="0000CC"/>
                </a:solidFill>
              </a:rPr>
              <a:t>  </a:t>
            </a:r>
            <a:endParaRPr lang="en-US" altLang="ru-RU" sz="2400" b="1" i="1" u="sng">
              <a:solidFill>
                <a:srgbClr val="0000CC"/>
              </a:solidFill>
            </a:endParaRPr>
          </a:p>
          <a:p>
            <a:pPr marL="365125" indent="-365125" algn="ctr">
              <a:tabLst>
                <a:tab pos="1838325" algn="l"/>
              </a:tabLst>
            </a:pPr>
            <a:endParaRPr lang="ru-RU" altLang="ru-RU" sz="2400" b="1" i="1" u="sng">
              <a:solidFill>
                <a:srgbClr val="0000CC"/>
              </a:solidFill>
            </a:endParaRPr>
          </a:p>
          <a:p>
            <a:pPr marL="365125" indent="-365125" algn="just">
              <a:tabLst>
                <a:tab pos="1838325" algn="l"/>
              </a:tabLst>
            </a:pPr>
            <a:r>
              <a:rPr lang="en-US" altLang="ru-RU" sz="2400"/>
              <a:t>      </a:t>
            </a:r>
            <a:r>
              <a:rPr lang="ru-RU" altLang="ru-RU" sz="2800" b="1" u="sng"/>
              <a:t>Окисление:</a:t>
            </a:r>
            <a:endParaRPr lang="en-US" altLang="ru-RU" sz="2800" b="1" u="sng"/>
          </a:p>
          <a:p>
            <a:pPr marL="365125" indent="-365125" algn="just">
              <a:tabLst>
                <a:tab pos="1838325" algn="l"/>
              </a:tabLst>
            </a:pPr>
            <a:endParaRPr lang="ru-RU" altLang="ru-RU" b="1" u="sng"/>
          </a:p>
          <a:p>
            <a:pPr marL="365125" indent="-365125" algn="just">
              <a:tabLst>
                <a:tab pos="1838325" algn="l"/>
              </a:tabLst>
            </a:pPr>
            <a:r>
              <a:rPr lang="en-US" altLang="ru-RU" sz="2400" b="1"/>
              <a:t>  3MnSO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+  2KClO</a:t>
            </a:r>
            <a:r>
              <a:rPr lang="en-US" altLang="ru-RU" sz="2400" b="1" baseline="-25000"/>
              <a:t>3 </a:t>
            </a:r>
            <a:r>
              <a:rPr lang="en-US" altLang="ru-RU" sz="2400" b="1"/>
              <a:t>  +  12KOH    =  3K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MnO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+  2KCl   + 3K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 +   6H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  <a:endParaRPr lang="ru-RU" altLang="ru-RU" sz="2400" b="1"/>
          </a:p>
          <a:p>
            <a:pPr marL="365125" indent="-365125" algn="just">
              <a:tabLst>
                <a:tab pos="1838325" algn="l"/>
              </a:tabLst>
            </a:pPr>
            <a:r>
              <a:rPr lang="en-US" altLang="ru-RU" sz="2400" b="1"/>
              <a:t> 2MnSO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+  5PbO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 +  6HNO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 = 2HMnO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+  3Pb(NO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)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+  2PbSO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+  2H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</a:p>
          <a:p>
            <a:pPr marL="365125" indent="-365125" algn="just">
              <a:tabLst>
                <a:tab pos="1838325" algn="l"/>
              </a:tabLst>
            </a:pPr>
            <a:endParaRPr lang="en-US" altLang="ru-RU" sz="2000" b="1"/>
          </a:p>
          <a:p>
            <a:pPr marL="365125" indent="-365125" algn="just">
              <a:tabLst>
                <a:tab pos="1838325" algn="l"/>
              </a:tabLst>
            </a:pPr>
            <a:endParaRPr lang="ru-RU" altLang="ru-RU" sz="2000" b="1"/>
          </a:p>
          <a:p>
            <a:pPr marL="365125" indent="-365125" algn="ctr">
              <a:tabLst>
                <a:tab pos="1838325" algn="l"/>
              </a:tabLst>
            </a:pPr>
            <a:r>
              <a:rPr lang="en-US" altLang="ru-RU" sz="2400"/>
              <a:t>          </a:t>
            </a:r>
            <a:r>
              <a:rPr lang="en-US" altLang="ru-RU" sz="2400" b="1"/>
              <a:t>Mn(CN)</a:t>
            </a:r>
            <a:r>
              <a:rPr lang="en-US" altLang="ru-RU" sz="2400" b="1" baseline="-25000"/>
              <a:t>2 </a:t>
            </a:r>
            <a:r>
              <a:rPr lang="en-US" altLang="ru-RU" sz="2400" b="1"/>
              <a:t>   +     4 KCN       =      K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[Mn(CN)</a:t>
            </a:r>
            <a:r>
              <a:rPr lang="en-US" altLang="ru-RU" sz="2400" b="1" baseline="-25000"/>
              <a:t>6</a:t>
            </a:r>
            <a:r>
              <a:rPr lang="en-US" altLang="ru-RU" sz="2400" b="1"/>
              <a:t>]</a:t>
            </a:r>
            <a:endParaRPr lang="ru-RU" altLang="ru-RU" sz="2400" b="1"/>
          </a:p>
          <a:p>
            <a:pPr marL="365125" indent="-365125" algn="ctr">
              <a:tabLst>
                <a:tab pos="1838325" algn="l"/>
              </a:tabLst>
            </a:pPr>
            <a:r>
              <a:rPr lang="en-US" altLang="ru-RU" sz="2400" b="1"/>
              <a:t>          MnF</a:t>
            </a:r>
            <a:r>
              <a:rPr lang="en-US" altLang="ru-RU" sz="2400" b="1" baseline="-25000"/>
              <a:t>2 </a:t>
            </a:r>
            <a:r>
              <a:rPr lang="en-US" altLang="ru-RU" sz="2400" b="1"/>
              <a:t>         +     4 KF          =       K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[MnF</a:t>
            </a:r>
            <a:r>
              <a:rPr lang="en-US" altLang="ru-RU" sz="2400" b="1" baseline="-25000"/>
              <a:t>6</a:t>
            </a:r>
            <a:r>
              <a:rPr lang="en-US" altLang="ru-RU" sz="2400" b="1"/>
              <a:t>]</a:t>
            </a:r>
            <a:endParaRPr lang="ru-RU" altLang="ru-RU" sz="2400" b="1"/>
          </a:p>
          <a:p>
            <a:pPr marL="365125" indent="-365125" algn="ctr" eaLnBrk="0" hangingPunct="0">
              <a:tabLst>
                <a:tab pos="1838325" algn="l"/>
              </a:tabLst>
            </a:pPr>
            <a:endParaRPr lang="ru-RU" alt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078E00-B9E9-4064-AA0B-32DF474265A1}" type="slidenum">
              <a:rPr lang="ru-RU" altLang="ru-RU" smtClean="0"/>
              <a:pPr/>
              <a:t>57</a:t>
            </a:fld>
            <a:endParaRPr lang="ru-RU" altLang="ru-RU" smtClean="0"/>
          </a:p>
        </p:txBody>
      </p:sp>
      <p:sp>
        <p:nvSpPr>
          <p:cNvPr id="64515" name="Rectangle 4"/>
          <p:cNvSpPr>
            <a:spLocks noChangeArrowheads="1"/>
          </p:cNvSpPr>
          <p:nvPr/>
        </p:nvSpPr>
        <p:spPr bwMode="auto">
          <a:xfrm>
            <a:off x="0" y="357188"/>
            <a:ext cx="8964613" cy="614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274638" algn="ctr">
              <a:tabLst>
                <a:tab pos="1838325" algn="l"/>
              </a:tabLst>
            </a:pPr>
            <a:r>
              <a:rPr lang="ru-RU" altLang="ru-RU" sz="2800" b="1" i="1" u="sng">
                <a:solidFill>
                  <a:srgbClr val="0000CC"/>
                </a:solidFill>
              </a:rPr>
              <a:t>Соединения </a:t>
            </a:r>
            <a:r>
              <a:rPr lang="en-US" altLang="ru-RU" sz="2800" b="1" i="1" u="sng">
                <a:solidFill>
                  <a:srgbClr val="0000CC"/>
                </a:solidFill>
              </a:rPr>
              <a:t>Mn</a:t>
            </a:r>
            <a:r>
              <a:rPr lang="ru-RU" altLang="ru-RU" sz="2800" b="1" i="1" u="sng">
                <a:solidFill>
                  <a:srgbClr val="0000CC"/>
                </a:solidFill>
              </a:rPr>
              <a:t>(</a:t>
            </a:r>
            <a:r>
              <a:rPr lang="en-US" altLang="ru-RU" sz="2800" b="1" i="1" u="sng">
                <a:solidFill>
                  <a:srgbClr val="0000CC"/>
                </a:solidFill>
              </a:rPr>
              <a:t>IV</a:t>
            </a:r>
            <a:r>
              <a:rPr lang="ru-RU" altLang="ru-RU" sz="2800" b="1" i="1" u="sng">
                <a:solidFill>
                  <a:srgbClr val="0000CC"/>
                </a:solidFill>
              </a:rPr>
              <a:t>), </a:t>
            </a:r>
            <a:r>
              <a:rPr lang="en-US" altLang="ru-RU" sz="2800" b="1" i="1" u="sng">
                <a:solidFill>
                  <a:srgbClr val="0000CC"/>
                </a:solidFill>
              </a:rPr>
              <a:t>Tc</a:t>
            </a:r>
            <a:r>
              <a:rPr lang="ru-RU" altLang="ru-RU" sz="2800" b="1" i="1" u="sng">
                <a:solidFill>
                  <a:srgbClr val="0000CC"/>
                </a:solidFill>
              </a:rPr>
              <a:t>(</a:t>
            </a:r>
            <a:r>
              <a:rPr lang="en-US" altLang="ru-RU" sz="2800" b="1" i="1" u="sng">
                <a:solidFill>
                  <a:srgbClr val="0000CC"/>
                </a:solidFill>
              </a:rPr>
              <a:t>IV</a:t>
            </a:r>
            <a:r>
              <a:rPr lang="ru-RU" altLang="ru-RU" sz="2800" b="1" i="1" u="sng">
                <a:solidFill>
                  <a:srgbClr val="0000CC"/>
                </a:solidFill>
              </a:rPr>
              <a:t>), </a:t>
            </a:r>
            <a:r>
              <a:rPr lang="en-US" altLang="ru-RU" sz="2800" b="1" i="1" u="sng">
                <a:solidFill>
                  <a:srgbClr val="0000CC"/>
                </a:solidFill>
              </a:rPr>
              <a:t>Re</a:t>
            </a:r>
            <a:r>
              <a:rPr lang="ru-RU" altLang="ru-RU" sz="2800" b="1" i="1" u="sng">
                <a:solidFill>
                  <a:srgbClr val="0000CC"/>
                </a:solidFill>
              </a:rPr>
              <a:t>(</a:t>
            </a:r>
            <a:r>
              <a:rPr lang="en-US" altLang="ru-RU" sz="2800" b="1" i="1" u="sng">
                <a:solidFill>
                  <a:srgbClr val="0000CC"/>
                </a:solidFill>
              </a:rPr>
              <a:t>IV</a:t>
            </a:r>
            <a:r>
              <a:rPr lang="ru-RU" altLang="ru-RU" sz="2800" b="1" i="1" u="sng">
                <a:solidFill>
                  <a:srgbClr val="0000CC"/>
                </a:solidFill>
              </a:rPr>
              <a:t>)</a:t>
            </a:r>
            <a:endParaRPr lang="en-US" altLang="ru-RU" sz="2800" b="1" i="1" u="sng">
              <a:solidFill>
                <a:srgbClr val="0000CC"/>
              </a:solidFill>
            </a:endParaRPr>
          </a:p>
          <a:p>
            <a:pPr marL="274638" algn="ctr">
              <a:tabLst>
                <a:tab pos="1838325" algn="l"/>
              </a:tabLst>
            </a:pPr>
            <a:endParaRPr lang="ru-RU" altLang="ru-RU" sz="2800" b="1" i="1" u="sng">
              <a:solidFill>
                <a:srgbClr val="0000CC"/>
              </a:solidFill>
            </a:endParaRPr>
          </a:p>
          <a:p>
            <a:pPr marL="274638" algn="ctr">
              <a:tabLst>
                <a:tab pos="1838325" algn="l"/>
              </a:tabLst>
            </a:pPr>
            <a:r>
              <a:rPr lang="en-US" altLang="ru-RU" sz="2400" b="1"/>
              <a:t>2MnO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  +     2H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  =     2MnSO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  +      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    +     2H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</a:p>
          <a:p>
            <a:pPr marL="274638" algn="ctr">
              <a:tabLst>
                <a:tab pos="1838325" algn="l"/>
              </a:tabLst>
            </a:pPr>
            <a:endParaRPr lang="ru-RU" altLang="ru-RU" sz="1000"/>
          </a:p>
          <a:p>
            <a:pPr marL="274638" algn="just">
              <a:tabLst>
                <a:tab pos="1838325" algn="l"/>
              </a:tabLst>
            </a:pPr>
            <a:r>
              <a:rPr lang="en-US" altLang="ru-RU" sz="2400"/>
              <a:t>                                    [O]</a:t>
            </a:r>
            <a:endParaRPr lang="ru-RU" altLang="ru-RU" sz="2400"/>
          </a:p>
          <a:p>
            <a:pPr marL="274638" algn="ctr">
              <a:tabLst>
                <a:tab pos="1838325" algn="l"/>
              </a:tabLst>
            </a:pPr>
            <a:r>
              <a:rPr lang="en-US" altLang="ru-RU" sz="2400" b="1"/>
              <a:t>ReO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{Re(OH)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}    </a:t>
            </a:r>
            <a:r>
              <a:rPr lang="en-US" altLang="ru-RU" sz="2400" b="1">
                <a:sym typeface="Symbol" pitchFamily="18" charset="2"/>
              </a:rPr>
              <a:t></a:t>
            </a:r>
            <a:r>
              <a:rPr lang="en-US" altLang="ru-RU" sz="2400" b="1"/>
              <a:t>    </a:t>
            </a:r>
            <a:r>
              <a:rPr lang="en-US" altLang="ru-RU" sz="2400" b="1">
                <a:sym typeface="Symbol" pitchFamily="18" charset="2"/>
              </a:rPr>
              <a:t>ReO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>
                <a:sym typeface="Symbol" pitchFamily="18" charset="2"/>
              </a:rPr>
              <a:t>              </a:t>
            </a:r>
            <a:r>
              <a:rPr lang="en-US" altLang="ru-RU" sz="2400" b="1" u="sng">
                <a:sym typeface="Symbol" pitchFamily="18" charset="2"/>
              </a:rPr>
              <a:t>H</a:t>
            </a:r>
            <a:r>
              <a:rPr lang="en-US" altLang="ru-RU" sz="2400" b="1" u="sng" baseline="-25000">
                <a:sym typeface="Symbol" pitchFamily="18" charset="2"/>
              </a:rPr>
              <a:t>2</a:t>
            </a:r>
            <a:r>
              <a:rPr lang="en-US" altLang="ru-RU" sz="2400" b="1" u="sng">
                <a:sym typeface="Symbol" pitchFamily="18" charset="2"/>
              </a:rPr>
              <a:t>ReO</a:t>
            </a:r>
            <a:r>
              <a:rPr lang="en-US" altLang="ru-RU" sz="2400" b="1" u="sng" baseline="-25000">
                <a:sym typeface="Symbol" pitchFamily="18" charset="2"/>
              </a:rPr>
              <a:t>3</a:t>
            </a:r>
            <a:r>
              <a:rPr lang="en-US" altLang="ru-RU" sz="2400" b="1" u="sng">
                <a:sym typeface="Symbol" pitchFamily="18" charset="2"/>
              </a:rPr>
              <a:t> </a:t>
            </a:r>
            <a:r>
              <a:rPr lang="en-US" altLang="ru-RU" sz="2400">
                <a:sym typeface="Symbol" pitchFamily="18" charset="2"/>
              </a:rPr>
              <a:t> (</a:t>
            </a:r>
            <a:r>
              <a:rPr lang="ru-RU" altLang="ru-RU" sz="2400">
                <a:sym typeface="Symbol" pitchFamily="18" charset="2"/>
              </a:rPr>
              <a:t>соли</a:t>
            </a:r>
            <a:r>
              <a:rPr lang="en-US" altLang="ru-RU" sz="24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рениты</a:t>
            </a:r>
            <a:r>
              <a:rPr lang="en-US" altLang="ru-RU" sz="2400">
                <a:sym typeface="Symbol" pitchFamily="18" charset="2"/>
              </a:rPr>
              <a:t>)</a:t>
            </a:r>
          </a:p>
          <a:p>
            <a:pPr marL="274638" algn="ctr">
              <a:tabLst>
                <a:tab pos="1838325" algn="l"/>
              </a:tabLst>
            </a:pPr>
            <a:endParaRPr lang="ru-RU" altLang="ru-RU" sz="2400">
              <a:sym typeface="Symbol" pitchFamily="18" charset="2"/>
            </a:endParaRPr>
          </a:p>
          <a:p>
            <a:pPr marL="274638" algn="just">
              <a:tabLst>
                <a:tab pos="1838325" algn="l"/>
              </a:tabLst>
            </a:pPr>
            <a:r>
              <a:rPr lang="en-US" altLang="ru-RU" sz="2400" b="1" u="sng">
                <a:sym typeface="Symbol" pitchFamily="18" charset="2"/>
              </a:rPr>
              <a:t>H</a:t>
            </a:r>
            <a:r>
              <a:rPr lang="ru-RU" altLang="ru-RU" sz="2400" b="1" u="sng" baseline="-25000">
                <a:sym typeface="Symbol" pitchFamily="18" charset="2"/>
              </a:rPr>
              <a:t>2</a:t>
            </a:r>
            <a:r>
              <a:rPr lang="en-US" altLang="ru-RU" sz="2400" b="1" u="sng">
                <a:sym typeface="Symbol" pitchFamily="18" charset="2"/>
              </a:rPr>
              <a:t>MnO</a:t>
            </a:r>
            <a:r>
              <a:rPr lang="ru-RU" altLang="ru-RU" sz="2400" b="1" u="sng" baseline="-25000">
                <a:sym typeface="Symbol" pitchFamily="18" charset="2"/>
              </a:rPr>
              <a:t>3</a:t>
            </a:r>
            <a:r>
              <a:rPr lang="ru-RU" altLang="ru-RU" sz="2400">
                <a:sym typeface="Symbol" pitchFamily="18" charset="2"/>
              </a:rPr>
              <a:t> (метамарганцоватистая кислота, соли манганиты)</a:t>
            </a:r>
          </a:p>
          <a:p>
            <a:pPr marL="274638" algn="just">
              <a:tabLst>
                <a:tab pos="1838325" algn="l"/>
              </a:tabLst>
            </a:pPr>
            <a:r>
              <a:rPr lang="en-US" altLang="ru-RU" sz="2400" b="1" u="sng">
                <a:sym typeface="Symbol" pitchFamily="18" charset="2"/>
              </a:rPr>
              <a:t>H</a:t>
            </a:r>
            <a:r>
              <a:rPr lang="ru-RU" altLang="ru-RU" sz="2400" b="1" u="sng" baseline="-25000">
                <a:sym typeface="Symbol" pitchFamily="18" charset="2"/>
              </a:rPr>
              <a:t>2</a:t>
            </a:r>
            <a:r>
              <a:rPr lang="en-US" altLang="ru-RU" sz="2400" b="1" u="sng">
                <a:sym typeface="Symbol" pitchFamily="18" charset="2"/>
              </a:rPr>
              <a:t>ReO</a:t>
            </a:r>
            <a:r>
              <a:rPr lang="ru-RU" altLang="ru-RU" sz="2400" b="1" u="sng" baseline="-25000">
                <a:sym typeface="Symbol" pitchFamily="18" charset="2"/>
              </a:rPr>
              <a:t>3</a:t>
            </a:r>
            <a:r>
              <a:rPr lang="ru-RU" altLang="ru-RU" sz="2400">
                <a:sym typeface="Symbol" pitchFamily="18" charset="2"/>
              </a:rPr>
              <a:t>  (соли рениты),    </a:t>
            </a:r>
            <a:r>
              <a:rPr lang="ru-RU" altLang="ru-RU" sz="2400" b="1" u="sng">
                <a:sym typeface="Symbol" pitchFamily="18" charset="2"/>
              </a:rPr>
              <a:t>Н</a:t>
            </a:r>
            <a:r>
              <a:rPr lang="ru-RU" altLang="ru-RU" sz="2400" b="1" u="sng" baseline="-25000">
                <a:sym typeface="Symbol" pitchFamily="18" charset="2"/>
              </a:rPr>
              <a:t>2</a:t>
            </a:r>
            <a:r>
              <a:rPr lang="ru-RU" altLang="ru-RU" sz="2400" b="1" u="sng">
                <a:sym typeface="Symbol" pitchFamily="18" charset="2"/>
              </a:rPr>
              <a:t>ТсО</a:t>
            </a:r>
            <a:r>
              <a:rPr lang="ru-RU" altLang="ru-RU" sz="2400" b="1" u="sng" baseline="-25000">
                <a:sym typeface="Symbol" pitchFamily="18" charset="2"/>
              </a:rPr>
              <a:t>3</a:t>
            </a:r>
            <a:r>
              <a:rPr lang="ru-RU" altLang="ru-RU" sz="2400" b="1" u="sng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(соли технетиты),   </a:t>
            </a:r>
            <a:endParaRPr lang="en-US" altLang="ru-RU" sz="2400">
              <a:sym typeface="Symbol" pitchFamily="18" charset="2"/>
            </a:endParaRPr>
          </a:p>
          <a:p>
            <a:pPr marL="274638" algn="just">
              <a:tabLst>
                <a:tab pos="1838325" algn="l"/>
              </a:tabLst>
            </a:pPr>
            <a:r>
              <a:rPr lang="en-US" altLang="ru-RU" sz="2400" b="1">
                <a:sym typeface="Symbol" pitchFamily="18" charset="2"/>
              </a:rPr>
              <a:t>Tc</a:t>
            </a:r>
            <a:r>
              <a:rPr lang="ru-RU" altLang="ru-RU" sz="2400" b="1">
                <a:sym typeface="Symbol" pitchFamily="18" charset="2"/>
              </a:rPr>
              <a:t>(</a:t>
            </a:r>
            <a:r>
              <a:rPr lang="en-US" altLang="ru-RU" sz="2400" b="1">
                <a:sym typeface="Symbol" pitchFamily="18" charset="2"/>
              </a:rPr>
              <a:t>IV</a:t>
            </a:r>
            <a:r>
              <a:rPr lang="ru-RU" altLang="ru-RU" sz="2400" b="1">
                <a:sym typeface="Symbol" pitchFamily="18" charset="2"/>
              </a:rPr>
              <a:t>)</a:t>
            </a:r>
            <a:r>
              <a:rPr lang="en-US" altLang="ru-RU" sz="24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устойчивее </a:t>
            </a:r>
            <a:r>
              <a:rPr lang="en-US" altLang="ru-RU" sz="2400" b="1">
                <a:sym typeface="Symbol" pitchFamily="18" charset="2"/>
              </a:rPr>
              <a:t>Mn</a:t>
            </a:r>
            <a:r>
              <a:rPr lang="ru-RU" altLang="ru-RU" sz="2400" b="1">
                <a:sym typeface="Symbol" pitchFamily="18" charset="2"/>
              </a:rPr>
              <a:t>(</a:t>
            </a:r>
            <a:r>
              <a:rPr lang="en-US" altLang="ru-RU" sz="2400" b="1">
                <a:sym typeface="Symbol" pitchFamily="18" charset="2"/>
              </a:rPr>
              <a:t>IV</a:t>
            </a:r>
            <a:r>
              <a:rPr lang="ru-RU" altLang="ru-RU" sz="2400" b="1">
                <a:sym typeface="Symbol" pitchFamily="18" charset="2"/>
              </a:rPr>
              <a:t>), </a:t>
            </a:r>
            <a:r>
              <a:rPr lang="en-US" altLang="ru-RU" sz="2400" b="1">
                <a:sym typeface="Symbol" pitchFamily="18" charset="2"/>
              </a:rPr>
              <a:t>Re</a:t>
            </a:r>
            <a:r>
              <a:rPr lang="ru-RU" altLang="ru-RU" sz="2400" b="1">
                <a:sym typeface="Symbol" pitchFamily="18" charset="2"/>
              </a:rPr>
              <a:t>(</a:t>
            </a:r>
            <a:r>
              <a:rPr lang="en-US" altLang="ru-RU" sz="2400" b="1">
                <a:sym typeface="Symbol" pitchFamily="18" charset="2"/>
              </a:rPr>
              <a:t>IV</a:t>
            </a:r>
            <a:r>
              <a:rPr lang="ru-RU" altLang="ru-RU" sz="2400" b="1">
                <a:sym typeface="Symbol" pitchFamily="18" charset="2"/>
              </a:rPr>
              <a:t>)</a:t>
            </a:r>
          </a:p>
          <a:p>
            <a:pPr marL="274638" algn="ctr">
              <a:tabLst>
                <a:tab pos="1838325" algn="l"/>
              </a:tabLst>
            </a:pPr>
            <a:endParaRPr lang="en-US" altLang="ru-RU" sz="2400" b="1">
              <a:sym typeface="Symbol" pitchFamily="18" charset="2"/>
            </a:endParaRPr>
          </a:p>
          <a:p>
            <a:pPr marL="274638" algn="ctr">
              <a:tabLst>
                <a:tab pos="1838325" algn="l"/>
              </a:tabLst>
            </a:pPr>
            <a:r>
              <a:rPr lang="ru-RU" altLang="ru-RU" sz="2400">
                <a:sym typeface="Symbol" pitchFamily="18" charset="2"/>
              </a:rPr>
              <a:t>Кластеры  </a:t>
            </a:r>
            <a:r>
              <a:rPr lang="ru-RU" altLang="ru-RU" sz="2400" b="1">
                <a:sym typeface="Symbol" pitchFamily="18" charset="2"/>
              </a:rPr>
              <a:t>[</a:t>
            </a:r>
            <a:r>
              <a:rPr lang="en-US" altLang="ru-RU" sz="2400" b="1">
                <a:sym typeface="Symbol" pitchFamily="18" charset="2"/>
              </a:rPr>
              <a:t>Re</a:t>
            </a:r>
            <a:r>
              <a:rPr lang="ru-RU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Cl</a:t>
            </a:r>
            <a:r>
              <a:rPr lang="ru-RU" altLang="ru-RU" sz="2400" b="1" baseline="-25000">
                <a:sym typeface="Symbol" pitchFamily="18" charset="2"/>
              </a:rPr>
              <a:t>12</a:t>
            </a:r>
            <a:r>
              <a:rPr lang="ru-RU" altLang="ru-RU" sz="2400" b="1">
                <a:sym typeface="Symbol" pitchFamily="18" charset="2"/>
              </a:rPr>
              <a:t>]</a:t>
            </a:r>
            <a:r>
              <a:rPr lang="ru-RU" altLang="ru-RU" sz="2400" b="1" baseline="30000">
                <a:sym typeface="Symbol" pitchFamily="18" charset="2"/>
              </a:rPr>
              <a:t>3-</a:t>
            </a:r>
            <a:r>
              <a:rPr lang="ru-RU" altLang="ru-RU" sz="2400" baseline="300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  </a:t>
            </a:r>
            <a:r>
              <a:rPr lang="ru-RU" altLang="ru-RU" sz="2000">
                <a:sym typeface="Symbol" pitchFamily="18" charset="2"/>
              </a:rPr>
              <a:t>(межатомное расстояние 2.47 А,  в металле 2.75 А)</a:t>
            </a:r>
            <a:endParaRPr lang="en-US" altLang="ru-RU" sz="2000">
              <a:sym typeface="Symbol" pitchFamily="18" charset="2"/>
            </a:endParaRPr>
          </a:p>
          <a:p>
            <a:pPr marL="274638" algn="ctr">
              <a:tabLst>
                <a:tab pos="1838325" algn="l"/>
              </a:tabLst>
            </a:pPr>
            <a:endParaRPr lang="ru-RU" altLang="ru-RU" sz="2000">
              <a:sym typeface="Symbol" pitchFamily="18" charset="2"/>
            </a:endParaRPr>
          </a:p>
          <a:p>
            <a:pPr marL="274638" algn="just">
              <a:tabLst>
                <a:tab pos="1838325" algn="l"/>
              </a:tabLst>
            </a:pPr>
            <a:r>
              <a:rPr lang="ru-RU" altLang="ru-RU" sz="2400">
                <a:sym typeface="Symbol" pitchFamily="18" charset="2"/>
              </a:rPr>
              <a:t>6 дважды заполненных связывающих МО, расположенных вдоль трех сторон треугольника, что эквивалентно трем двойным связям.</a:t>
            </a:r>
          </a:p>
          <a:p>
            <a:pPr marL="274638" algn="ctr" eaLnBrk="0" hangingPunct="0">
              <a:tabLst>
                <a:tab pos="1838325" algn="l"/>
              </a:tabLst>
            </a:pPr>
            <a:endParaRPr lang="ru-RU" altLang="ru-RU" sz="2400"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DA4984-0733-457E-A7FB-241C93416FF7}" type="slidenum">
              <a:rPr lang="ru-RU" altLang="ru-RU" smtClean="0"/>
              <a:pPr/>
              <a:t>58</a:t>
            </a:fld>
            <a:endParaRPr lang="ru-RU" altLang="ru-RU" smtClean="0"/>
          </a:p>
        </p:txBody>
      </p:sp>
      <p:sp>
        <p:nvSpPr>
          <p:cNvPr id="65539" name="Rectangle 4"/>
          <p:cNvSpPr>
            <a:spLocks noChangeArrowheads="1"/>
          </p:cNvSpPr>
          <p:nvPr/>
        </p:nvSpPr>
        <p:spPr bwMode="auto">
          <a:xfrm>
            <a:off x="179388" y="239713"/>
            <a:ext cx="8713787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altLang="ru-RU" sz="2800" b="1" i="1" u="sng">
                <a:solidFill>
                  <a:srgbClr val="0000CC"/>
                </a:solidFill>
              </a:rPr>
              <a:t>Соединения </a:t>
            </a:r>
            <a:r>
              <a:rPr lang="en-US" altLang="ru-RU" sz="2800" b="1" i="1" u="sng">
                <a:solidFill>
                  <a:srgbClr val="0000CC"/>
                </a:solidFill>
              </a:rPr>
              <a:t>Mn</a:t>
            </a:r>
            <a:r>
              <a:rPr lang="ru-RU" altLang="ru-RU" sz="2800" b="1" i="1" u="sng">
                <a:solidFill>
                  <a:srgbClr val="0000CC"/>
                </a:solidFill>
              </a:rPr>
              <a:t>(</a:t>
            </a:r>
            <a:r>
              <a:rPr lang="en-US" altLang="ru-RU" sz="2800" b="1" i="1" u="sng">
                <a:solidFill>
                  <a:srgbClr val="0000CC"/>
                </a:solidFill>
              </a:rPr>
              <a:t>VI</a:t>
            </a:r>
            <a:r>
              <a:rPr lang="ru-RU" altLang="ru-RU" sz="2800" b="1" i="1" u="sng">
                <a:solidFill>
                  <a:srgbClr val="0000CC"/>
                </a:solidFill>
              </a:rPr>
              <a:t>), </a:t>
            </a:r>
            <a:r>
              <a:rPr lang="en-US" altLang="ru-RU" sz="2800" b="1" i="1" u="sng">
                <a:solidFill>
                  <a:srgbClr val="0000CC"/>
                </a:solidFill>
              </a:rPr>
              <a:t>Tc</a:t>
            </a:r>
            <a:r>
              <a:rPr lang="ru-RU" altLang="ru-RU" sz="2800" b="1" i="1" u="sng">
                <a:solidFill>
                  <a:srgbClr val="0000CC"/>
                </a:solidFill>
              </a:rPr>
              <a:t>(</a:t>
            </a:r>
            <a:r>
              <a:rPr lang="en-US" altLang="ru-RU" sz="2800" b="1" i="1" u="sng">
                <a:solidFill>
                  <a:srgbClr val="0000CC"/>
                </a:solidFill>
              </a:rPr>
              <a:t>VI</a:t>
            </a:r>
            <a:r>
              <a:rPr lang="ru-RU" altLang="ru-RU" sz="2800" b="1" i="1" u="sng">
                <a:solidFill>
                  <a:srgbClr val="0000CC"/>
                </a:solidFill>
              </a:rPr>
              <a:t>), </a:t>
            </a:r>
            <a:r>
              <a:rPr lang="en-US" altLang="ru-RU" sz="2800" b="1" i="1" u="sng">
                <a:solidFill>
                  <a:srgbClr val="0000CC"/>
                </a:solidFill>
              </a:rPr>
              <a:t>Re</a:t>
            </a:r>
            <a:r>
              <a:rPr lang="ru-RU" altLang="ru-RU" sz="2800" b="1" i="1" u="sng">
                <a:solidFill>
                  <a:srgbClr val="0000CC"/>
                </a:solidFill>
              </a:rPr>
              <a:t>(</a:t>
            </a:r>
            <a:r>
              <a:rPr lang="en-US" altLang="ru-RU" sz="2800" b="1" i="1" u="sng">
                <a:solidFill>
                  <a:srgbClr val="0000CC"/>
                </a:solidFill>
              </a:rPr>
              <a:t>VI</a:t>
            </a:r>
            <a:r>
              <a:rPr lang="ru-RU" altLang="ru-RU" sz="2800" b="1" i="1" u="sng">
                <a:solidFill>
                  <a:srgbClr val="0000CC"/>
                </a:solidFill>
              </a:rPr>
              <a:t>)</a:t>
            </a:r>
            <a:endParaRPr lang="en-US" altLang="ru-RU" sz="2800" b="1" i="1" u="sng">
              <a:solidFill>
                <a:srgbClr val="0000CC"/>
              </a:solidFill>
            </a:endParaRPr>
          </a:p>
          <a:p>
            <a:pPr algn="ctr"/>
            <a:endParaRPr lang="ru-RU" altLang="ru-RU" sz="2800" b="1" i="1" u="sng">
              <a:solidFill>
                <a:srgbClr val="0000CC"/>
              </a:solidFill>
            </a:endParaRPr>
          </a:p>
          <a:p>
            <a:pPr algn="just"/>
            <a:r>
              <a:rPr lang="en-US" altLang="ru-RU" sz="2400"/>
              <a:t>H</a:t>
            </a:r>
            <a:r>
              <a:rPr lang="ru-RU" altLang="ru-RU" sz="2400" baseline="-25000"/>
              <a:t>2</a:t>
            </a:r>
            <a:r>
              <a:rPr lang="en-US" altLang="ru-RU" sz="2400"/>
              <a:t>MnO</a:t>
            </a:r>
            <a:r>
              <a:rPr lang="ru-RU" altLang="ru-RU" sz="2400" baseline="-25000"/>
              <a:t>4</a:t>
            </a:r>
            <a:r>
              <a:rPr lang="en-US" altLang="ru-RU" sz="2400" baseline="-25000"/>
              <a:t> </a:t>
            </a:r>
            <a:r>
              <a:rPr lang="ru-RU" altLang="ru-RU" sz="2400"/>
              <a:t>(соли манганаты), </a:t>
            </a:r>
            <a:r>
              <a:rPr lang="en-US" altLang="ru-RU" sz="2400"/>
              <a:t>H</a:t>
            </a:r>
            <a:r>
              <a:rPr lang="ru-RU" altLang="ru-RU" sz="2400" baseline="-25000"/>
              <a:t>2</a:t>
            </a:r>
            <a:r>
              <a:rPr lang="en-US" altLang="ru-RU" sz="2400"/>
              <a:t>ReO</a:t>
            </a:r>
            <a:r>
              <a:rPr lang="ru-RU" altLang="ru-RU" sz="2400" baseline="-25000"/>
              <a:t>4</a:t>
            </a:r>
            <a:r>
              <a:rPr lang="ru-RU" altLang="ru-RU" sz="2400"/>
              <a:t> (ренаты),  </a:t>
            </a:r>
            <a:r>
              <a:rPr lang="en-US" altLang="ru-RU" sz="2400"/>
              <a:t>H</a:t>
            </a:r>
            <a:r>
              <a:rPr lang="ru-RU" altLang="ru-RU" sz="2400" baseline="-25000"/>
              <a:t>2</a:t>
            </a:r>
            <a:r>
              <a:rPr lang="en-US" altLang="ru-RU" sz="2400"/>
              <a:t>TcO</a:t>
            </a:r>
            <a:r>
              <a:rPr lang="ru-RU" altLang="ru-RU" sz="2400" baseline="-25000"/>
              <a:t>4</a:t>
            </a:r>
            <a:r>
              <a:rPr lang="ru-RU" altLang="ru-RU" sz="2400"/>
              <a:t> (технетаты)</a:t>
            </a:r>
          </a:p>
          <a:p>
            <a:pPr algn="ctr"/>
            <a:endParaRPr lang="en-US" altLang="ru-RU" sz="2400" u="sng"/>
          </a:p>
          <a:p>
            <a:pPr algn="ctr"/>
            <a:r>
              <a:rPr lang="ru-RU" altLang="ru-RU" sz="2800" u="sng"/>
              <a:t>Диспропорционирование:</a:t>
            </a:r>
            <a:r>
              <a:rPr lang="ru-RU" altLang="ru-RU"/>
              <a:t>  </a:t>
            </a:r>
            <a:endParaRPr lang="en-US" altLang="ru-RU"/>
          </a:p>
          <a:p>
            <a:pPr algn="ctr"/>
            <a:r>
              <a:rPr lang="ru-RU" altLang="ru-RU"/>
              <a:t> </a:t>
            </a:r>
            <a:r>
              <a:rPr lang="ru-RU" altLang="ru-RU" sz="2400" b="1"/>
              <a:t>3 </a:t>
            </a:r>
            <a:r>
              <a:rPr lang="en-US" altLang="ru-RU" sz="2400" b="1"/>
              <a:t>H</a:t>
            </a:r>
            <a:r>
              <a:rPr lang="ru-RU" altLang="ru-RU" sz="2400" b="1" baseline="-25000"/>
              <a:t>2</a:t>
            </a:r>
            <a:r>
              <a:rPr lang="en-US" altLang="ru-RU" sz="2400" b="1"/>
              <a:t>MnO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    =    2 </a:t>
            </a:r>
            <a:r>
              <a:rPr lang="en-US" altLang="ru-RU" sz="2400" b="1"/>
              <a:t>HMnO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   +     </a:t>
            </a:r>
            <a:r>
              <a:rPr lang="en-US" altLang="ru-RU" sz="2400" b="1"/>
              <a:t>MnO</a:t>
            </a:r>
            <a:r>
              <a:rPr lang="ru-RU" altLang="ru-RU" sz="2400" b="1" baseline="-25000"/>
              <a:t>2</a:t>
            </a:r>
            <a:r>
              <a:rPr lang="ru-RU" altLang="ru-RU" sz="2400" b="1"/>
              <a:t>    +     2 </a:t>
            </a:r>
            <a:r>
              <a:rPr lang="en-US" altLang="ru-RU" sz="2400" b="1"/>
              <a:t>H</a:t>
            </a:r>
            <a:r>
              <a:rPr lang="ru-RU" altLang="ru-RU" sz="2400" b="1" baseline="-25000"/>
              <a:t>2</a:t>
            </a:r>
            <a:r>
              <a:rPr lang="en-US" altLang="ru-RU" sz="2400" b="1"/>
              <a:t>O</a:t>
            </a:r>
          </a:p>
          <a:p>
            <a:pPr algn="ctr"/>
            <a:endParaRPr lang="ru-RU" altLang="ru-RU" sz="2400" b="1"/>
          </a:p>
          <a:p>
            <a:pPr algn="ctr"/>
            <a:r>
              <a:rPr lang="ru-RU" altLang="ru-RU" sz="2800" u="sng"/>
              <a:t>Получение</a:t>
            </a:r>
            <a:r>
              <a:rPr lang="en-US" altLang="ru-RU" sz="2800" u="sng"/>
              <a:t> </a:t>
            </a:r>
            <a:r>
              <a:rPr lang="ru-RU" altLang="ru-RU" sz="2800" u="sng"/>
              <a:t>манганатов</a:t>
            </a:r>
            <a:r>
              <a:rPr lang="en-US" altLang="ru-RU" sz="2800" u="sng"/>
              <a:t>:</a:t>
            </a:r>
            <a:r>
              <a:rPr lang="en-US" altLang="ru-RU" sz="2000"/>
              <a:t>       </a:t>
            </a:r>
          </a:p>
          <a:p>
            <a:pPr algn="ctr"/>
            <a:r>
              <a:rPr lang="en-US" altLang="ru-RU" sz="2400" b="1"/>
              <a:t>MnO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  +  NaNO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 +    2KOH    =    K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MnO</a:t>
            </a:r>
            <a:r>
              <a:rPr lang="en-US" altLang="ru-RU" sz="2400" b="1" baseline="-25000"/>
              <a:t>4</a:t>
            </a:r>
            <a:r>
              <a:rPr lang="en-US" altLang="ru-RU" sz="2400" b="1"/>
              <a:t>   +   NaNO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+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</a:t>
            </a:r>
            <a:endParaRPr lang="ru-RU" altLang="ru-RU" sz="2400" b="1"/>
          </a:p>
          <a:p>
            <a:pPr algn="ctr"/>
            <a:endParaRPr lang="en-US" altLang="ru-RU"/>
          </a:p>
          <a:p>
            <a:pPr algn="just"/>
            <a:r>
              <a:rPr lang="en-US" altLang="ru-RU" sz="2400"/>
              <a:t>  </a:t>
            </a:r>
            <a:r>
              <a:rPr lang="ru-RU" altLang="ru-RU" sz="2400"/>
              <a:t>В случае </a:t>
            </a:r>
            <a:r>
              <a:rPr lang="en-US" altLang="ru-RU" sz="2400"/>
              <a:t>Re</a:t>
            </a:r>
            <a:r>
              <a:rPr lang="ru-RU" altLang="ru-RU" sz="2400"/>
              <a:t> используют </a:t>
            </a:r>
            <a:r>
              <a:rPr lang="en-US" altLang="ru-RU" sz="2400" b="1" u="sng"/>
              <a:t>ReO</a:t>
            </a:r>
            <a:r>
              <a:rPr lang="ru-RU" altLang="ru-RU" sz="2400" b="1" u="sng" baseline="-25000"/>
              <a:t>3</a:t>
            </a:r>
            <a:r>
              <a:rPr lang="ru-RU" altLang="ru-RU" sz="2400"/>
              <a:t>,  </a:t>
            </a:r>
            <a:r>
              <a:rPr lang="en-US" altLang="ru-RU" sz="2400"/>
              <a:t>Tc</a:t>
            </a:r>
            <a:r>
              <a:rPr lang="ru-RU" altLang="ru-RU" sz="2400"/>
              <a:t>  -   </a:t>
            </a:r>
            <a:r>
              <a:rPr lang="en-US" altLang="ru-RU" sz="2400" b="1" u="sng"/>
              <a:t>TcO</a:t>
            </a:r>
            <a:r>
              <a:rPr lang="ru-RU" altLang="ru-RU" sz="2400" b="1" u="sng" baseline="-25000"/>
              <a:t>2</a:t>
            </a:r>
            <a:r>
              <a:rPr lang="ru-RU" altLang="ru-RU" sz="2400" b="1"/>
              <a:t>.</a:t>
            </a:r>
            <a:r>
              <a:rPr lang="ru-RU" altLang="ru-RU"/>
              <a:t>    </a:t>
            </a:r>
            <a:endParaRPr lang="en-US" altLang="ru-RU"/>
          </a:p>
          <a:p>
            <a:pPr algn="ctr"/>
            <a:r>
              <a:rPr lang="ru-RU" altLang="ru-RU"/>
              <a:t>    </a:t>
            </a:r>
            <a:endParaRPr lang="en-US" altLang="ru-RU"/>
          </a:p>
          <a:p>
            <a:pPr algn="ctr"/>
            <a:r>
              <a:rPr lang="en-US" altLang="ru-RU"/>
              <a:t>           + 1.5</a:t>
            </a:r>
          </a:p>
          <a:p>
            <a:pPr algn="just"/>
            <a:r>
              <a:rPr lang="en-US" altLang="ru-RU"/>
              <a:t>                  </a:t>
            </a:r>
            <a:r>
              <a:rPr lang="ru-RU" altLang="ru-RU"/>
              <a:t> </a:t>
            </a:r>
            <a:r>
              <a:rPr lang="en-US" altLang="ru-RU">
                <a:sym typeface="Symbol" pitchFamily="18" charset="2"/>
              </a:rPr>
              <a:t>-</a:t>
            </a:r>
            <a:endParaRPr lang="ru-RU" altLang="ru-RU"/>
          </a:p>
          <a:p>
            <a:pPr algn="ctr"/>
            <a:r>
              <a:rPr lang="en-US" altLang="ru-RU">
                <a:sym typeface="Symbol" pitchFamily="18" charset="2"/>
              </a:rPr>
              <a:t>              </a:t>
            </a:r>
            <a:r>
              <a:rPr lang="en-US" altLang="ru-RU"/>
              <a:t>           </a:t>
            </a:r>
            <a:r>
              <a:rPr lang="en-US" altLang="ru-RU">
                <a:sym typeface="Symbol" pitchFamily="18" charset="2"/>
              </a:rPr>
              <a:t>+0.56                    +2.26                   +0.95                 +1.51      </a:t>
            </a:r>
            <a:r>
              <a:rPr lang="en-US" altLang="ru-RU"/>
              <a:t>       </a:t>
            </a:r>
            <a:r>
              <a:rPr lang="en-US" altLang="ru-RU">
                <a:sym typeface="Symbol" pitchFamily="18" charset="2"/>
              </a:rPr>
              <a:t>-1.18                 </a:t>
            </a:r>
            <a:endParaRPr lang="ru-RU" altLang="ru-RU">
              <a:sym typeface="Symbol" pitchFamily="18" charset="2"/>
            </a:endParaRPr>
          </a:p>
          <a:p>
            <a:pPr algn="ctr"/>
            <a:r>
              <a:rPr lang="en-US" altLang="ru-RU" sz="2000" b="1">
                <a:sym typeface="Symbol" pitchFamily="18" charset="2"/>
              </a:rPr>
              <a:t>MnO</a:t>
            </a:r>
            <a:r>
              <a:rPr lang="en-US" altLang="ru-RU" sz="2000" b="1" baseline="-25000">
                <a:sym typeface="Symbol" pitchFamily="18" charset="2"/>
              </a:rPr>
              <a:t>4</a:t>
            </a:r>
            <a:r>
              <a:rPr lang="en-US" altLang="ru-RU" sz="2000" b="1" baseline="30000">
                <a:sym typeface="Symbol" pitchFamily="18" charset="2"/>
              </a:rPr>
              <a:t>-</a:t>
            </a:r>
            <a:r>
              <a:rPr lang="en-US" altLang="ru-RU" sz="2000" b="1">
                <a:sym typeface="Symbol" pitchFamily="18" charset="2"/>
              </a:rPr>
              <a:t>     </a:t>
            </a:r>
            <a:r>
              <a:rPr lang="en-US" altLang="ru-RU" sz="2000" b="1"/>
              <a:t>     </a:t>
            </a:r>
            <a:r>
              <a:rPr lang="en-US" altLang="ru-RU" sz="2000" b="1">
                <a:sym typeface="Symbol" pitchFamily="18" charset="2"/>
              </a:rPr>
              <a:t>MnO</a:t>
            </a:r>
            <a:r>
              <a:rPr lang="en-US" altLang="ru-RU" sz="2000" b="1" baseline="-25000">
                <a:sym typeface="Symbol" pitchFamily="18" charset="2"/>
              </a:rPr>
              <a:t>4</a:t>
            </a:r>
            <a:r>
              <a:rPr lang="en-US" altLang="ru-RU" sz="2000" b="1" baseline="30000">
                <a:sym typeface="Symbol" pitchFamily="18" charset="2"/>
              </a:rPr>
              <a:t>2-</a:t>
            </a:r>
            <a:r>
              <a:rPr lang="en-US" altLang="ru-RU" sz="2000" b="1">
                <a:sym typeface="Symbol" pitchFamily="18" charset="2"/>
              </a:rPr>
              <a:t>      </a:t>
            </a:r>
            <a:r>
              <a:rPr lang="en-US" altLang="ru-RU" sz="2000" b="1"/>
              <a:t>      </a:t>
            </a:r>
            <a:r>
              <a:rPr lang="en-US" altLang="ru-RU" sz="2000" b="1">
                <a:sym typeface="Symbol" pitchFamily="18" charset="2"/>
              </a:rPr>
              <a:t>MnO</a:t>
            </a:r>
            <a:r>
              <a:rPr lang="en-US" altLang="ru-RU" sz="2000" b="1" baseline="-25000">
                <a:sym typeface="Symbol" pitchFamily="18" charset="2"/>
              </a:rPr>
              <a:t>2</a:t>
            </a:r>
            <a:r>
              <a:rPr lang="en-US" altLang="ru-RU" sz="2000" b="1">
                <a:sym typeface="Symbol" pitchFamily="18" charset="2"/>
              </a:rPr>
              <a:t>      </a:t>
            </a:r>
            <a:r>
              <a:rPr lang="en-US" altLang="ru-RU" sz="2000" b="1"/>
              <a:t>      </a:t>
            </a:r>
            <a:r>
              <a:rPr lang="en-US" altLang="ru-RU" sz="2000" b="1">
                <a:sym typeface="Symbol" pitchFamily="18" charset="2"/>
              </a:rPr>
              <a:t>Mn</a:t>
            </a:r>
            <a:r>
              <a:rPr lang="en-US" altLang="ru-RU" sz="2000" b="1" baseline="30000">
                <a:sym typeface="Symbol" pitchFamily="18" charset="2"/>
              </a:rPr>
              <a:t>3+</a:t>
            </a:r>
            <a:r>
              <a:rPr lang="en-US" altLang="ru-RU" sz="2000" b="1">
                <a:sym typeface="Symbol" pitchFamily="18" charset="2"/>
              </a:rPr>
              <a:t>      </a:t>
            </a:r>
            <a:r>
              <a:rPr lang="en-US" altLang="ru-RU" sz="2000" b="1"/>
              <a:t>     </a:t>
            </a:r>
            <a:r>
              <a:rPr lang="en-US" altLang="ru-RU" sz="2000" b="1">
                <a:sym typeface="Symbol" pitchFamily="18" charset="2"/>
              </a:rPr>
              <a:t>Mn</a:t>
            </a:r>
            <a:r>
              <a:rPr lang="en-US" altLang="ru-RU" sz="2000" b="1" baseline="30000">
                <a:sym typeface="Symbol" pitchFamily="18" charset="2"/>
              </a:rPr>
              <a:t>2+</a:t>
            </a:r>
            <a:r>
              <a:rPr lang="en-US" altLang="ru-RU" sz="2000" b="1">
                <a:sym typeface="Symbol" pitchFamily="18" charset="2"/>
              </a:rPr>
              <a:t>   </a:t>
            </a:r>
            <a:r>
              <a:rPr lang="en-US" altLang="ru-RU" sz="2000" b="1"/>
              <a:t>      </a:t>
            </a:r>
            <a:r>
              <a:rPr lang="en-US" altLang="ru-RU" sz="2000" b="1">
                <a:sym typeface="Symbol" pitchFamily="18" charset="2"/>
              </a:rPr>
              <a:t>Mn</a:t>
            </a:r>
            <a:r>
              <a:rPr lang="en-US" altLang="ru-RU" sz="2000" b="1" baseline="30000">
                <a:sym typeface="Symbol" pitchFamily="18" charset="2"/>
              </a:rPr>
              <a:t>0</a:t>
            </a:r>
            <a:r>
              <a:rPr lang="en-US" altLang="ru-RU" baseline="30000">
                <a:sym typeface="Symbol" pitchFamily="18" charset="2"/>
              </a:rPr>
              <a:t> </a:t>
            </a:r>
            <a:endParaRPr lang="ru-RU" altLang="ru-RU" baseline="30000">
              <a:sym typeface="Symbol" pitchFamily="18" charset="2"/>
            </a:endParaRPr>
          </a:p>
          <a:p>
            <a:pPr algn="just"/>
            <a:r>
              <a:rPr lang="en-US" altLang="ru-RU">
                <a:sym typeface="Symbol" pitchFamily="18" charset="2"/>
              </a:rPr>
              <a:t>                </a:t>
            </a:r>
            <a:endParaRPr lang="en-US" altLang="ru-RU"/>
          </a:p>
          <a:p>
            <a:pPr algn="just"/>
            <a:r>
              <a:rPr lang="en-US" altLang="ru-RU"/>
              <a:t>                                  </a:t>
            </a:r>
            <a:r>
              <a:rPr lang="en-US" altLang="ru-RU">
                <a:sym typeface="Symbol" pitchFamily="18" charset="2"/>
              </a:rPr>
              <a:t> +1.70                                           +1.23</a:t>
            </a:r>
            <a:endParaRPr lang="ru-RU" altLang="ru-RU">
              <a:sym typeface="Symbol" pitchFamily="18" charset="2"/>
            </a:endParaRPr>
          </a:p>
          <a:p>
            <a:pPr algn="ctr" eaLnBrk="0" hangingPunct="0"/>
            <a:endParaRPr lang="ru-RU" altLang="ru-RU" sz="1200"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FA27E1A-ABD8-4E70-AC13-7A0A6387C362}" type="slidenum">
              <a:rPr lang="ru-RU" altLang="ru-RU" smtClean="0"/>
              <a:pPr/>
              <a:t>59</a:t>
            </a:fld>
            <a:endParaRPr lang="ru-RU" altLang="ru-RU" smtClean="0"/>
          </a:p>
        </p:txBody>
      </p:sp>
      <p:sp>
        <p:nvSpPr>
          <p:cNvPr id="66563" name="Rectangle 4"/>
          <p:cNvSpPr>
            <a:spLocks noChangeArrowheads="1"/>
          </p:cNvSpPr>
          <p:nvPr/>
        </p:nvSpPr>
        <p:spPr bwMode="auto">
          <a:xfrm>
            <a:off x="250825" y="188913"/>
            <a:ext cx="8675688" cy="593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1838325" algn="l"/>
              </a:tabLst>
            </a:pPr>
            <a:r>
              <a:rPr lang="ru-RU" altLang="ru-RU" sz="2800" b="1" i="1" u="sng">
                <a:solidFill>
                  <a:srgbClr val="0000CC"/>
                </a:solidFill>
              </a:rPr>
              <a:t>Соединения</a:t>
            </a:r>
            <a:r>
              <a:rPr lang="en-US" altLang="ru-RU" sz="2800" b="1" i="1" u="sng">
                <a:solidFill>
                  <a:srgbClr val="0000CC"/>
                </a:solidFill>
              </a:rPr>
              <a:t> Mn(VII)</a:t>
            </a:r>
            <a:r>
              <a:rPr lang="ru-RU" altLang="ru-RU" sz="2800" b="1" i="1" u="sng">
                <a:solidFill>
                  <a:srgbClr val="0000CC"/>
                </a:solidFill>
              </a:rPr>
              <a:t>, </a:t>
            </a:r>
            <a:r>
              <a:rPr lang="en-US" altLang="ru-RU" sz="2800" b="1" i="1" u="sng">
                <a:solidFill>
                  <a:srgbClr val="0000CC"/>
                </a:solidFill>
              </a:rPr>
              <a:t>Tc</a:t>
            </a:r>
            <a:r>
              <a:rPr lang="ru-RU" altLang="ru-RU" sz="2800" b="1" i="1" u="sng">
                <a:solidFill>
                  <a:srgbClr val="0000CC"/>
                </a:solidFill>
              </a:rPr>
              <a:t>(</a:t>
            </a:r>
            <a:r>
              <a:rPr lang="en-US" altLang="ru-RU" sz="2800" b="1" i="1" u="sng">
                <a:solidFill>
                  <a:srgbClr val="0000CC"/>
                </a:solidFill>
              </a:rPr>
              <a:t>VII</a:t>
            </a:r>
            <a:r>
              <a:rPr lang="ru-RU" altLang="ru-RU" sz="2800" b="1" i="1" u="sng">
                <a:solidFill>
                  <a:srgbClr val="0000CC"/>
                </a:solidFill>
              </a:rPr>
              <a:t>), </a:t>
            </a:r>
            <a:r>
              <a:rPr lang="en-US" altLang="ru-RU" sz="2800" b="1" i="1" u="sng">
                <a:solidFill>
                  <a:srgbClr val="0000CC"/>
                </a:solidFill>
              </a:rPr>
              <a:t>Re</a:t>
            </a:r>
            <a:r>
              <a:rPr lang="ru-RU" altLang="ru-RU" sz="2800" b="1" i="1" u="sng">
                <a:solidFill>
                  <a:srgbClr val="0000CC"/>
                </a:solidFill>
              </a:rPr>
              <a:t>(</a:t>
            </a:r>
            <a:r>
              <a:rPr lang="en-US" altLang="ru-RU" sz="2800" b="1" i="1" u="sng">
                <a:solidFill>
                  <a:srgbClr val="0000CC"/>
                </a:solidFill>
              </a:rPr>
              <a:t>VII</a:t>
            </a:r>
            <a:r>
              <a:rPr lang="ru-RU" altLang="ru-RU" sz="2800" b="1" i="1" u="sng">
                <a:solidFill>
                  <a:srgbClr val="0000CC"/>
                </a:solidFill>
              </a:rPr>
              <a:t>)</a:t>
            </a:r>
            <a:endParaRPr lang="en-US" altLang="ru-RU" sz="2800" b="1" i="1" u="sng">
              <a:solidFill>
                <a:srgbClr val="0000CC"/>
              </a:solidFill>
            </a:endParaRPr>
          </a:p>
          <a:p>
            <a:pPr algn="ctr">
              <a:tabLst>
                <a:tab pos="1838325" algn="l"/>
              </a:tabLst>
            </a:pPr>
            <a:endParaRPr lang="ru-RU" altLang="ru-RU" sz="2800" b="1" i="1" u="sng">
              <a:solidFill>
                <a:srgbClr val="0000CC"/>
              </a:solidFill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 b="1" u="sng"/>
              <a:t>Кислая среда:</a:t>
            </a:r>
            <a:r>
              <a:rPr lang="ru-RU" altLang="ru-RU" sz="2400"/>
              <a:t>      </a:t>
            </a:r>
            <a:r>
              <a:rPr lang="en-US" altLang="ru-RU" sz="2400"/>
              <a:t>         MnO</a:t>
            </a:r>
            <a:r>
              <a:rPr lang="ru-RU" altLang="ru-RU" sz="2400" baseline="-25000"/>
              <a:t>4</a:t>
            </a:r>
            <a:r>
              <a:rPr lang="ru-RU" altLang="ru-RU" sz="2400" baseline="30000"/>
              <a:t>-</a:t>
            </a:r>
            <a:r>
              <a:rPr lang="ru-RU" altLang="ru-RU" sz="2400"/>
              <a:t>   + 8</a:t>
            </a:r>
            <a:r>
              <a:rPr lang="en-US" altLang="ru-RU" sz="2400"/>
              <a:t>H</a:t>
            </a:r>
            <a:r>
              <a:rPr lang="ru-RU" altLang="ru-RU" sz="2400" baseline="30000"/>
              <a:t>+</a:t>
            </a:r>
            <a:r>
              <a:rPr lang="ru-RU" altLang="ru-RU" sz="2400"/>
              <a:t>  +  5</a:t>
            </a:r>
            <a:r>
              <a:rPr lang="en-US" altLang="ru-RU" sz="2400"/>
              <a:t>e</a:t>
            </a:r>
            <a:r>
              <a:rPr lang="ru-RU" altLang="ru-RU" sz="2400"/>
              <a:t>  =   </a:t>
            </a:r>
            <a:r>
              <a:rPr lang="en-US" altLang="ru-RU" sz="2400"/>
              <a:t>Mn</a:t>
            </a:r>
            <a:r>
              <a:rPr lang="ru-RU" altLang="ru-RU" sz="2400" baseline="-25000"/>
              <a:t>2</a:t>
            </a:r>
            <a:r>
              <a:rPr lang="ru-RU" altLang="ru-RU" sz="2400"/>
              <a:t>+   +  4</a:t>
            </a:r>
            <a:r>
              <a:rPr lang="en-US" altLang="ru-RU" sz="2400"/>
              <a:t>H</a:t>
            </a:r>
            <a:r>
              <a:rPr lang="ru-RU" altLang="ru-RU" sz="2400" baseline="-25000"/>
              <a:t>2</a:t>
            </a:r>
            <a:r>
              <a:rPr lang="en-US" altLang="ru-RU" sz="2400"/>
              <a:t>O</a:t>
            </a:r>
            <a:endParaRPr lang="ru-RU" altLang="ru-RU" sz="2400"/>
          </a:p>
          <a:p>
            <a:pPr algn="just">
              <a:tabLst>
                <a:tab pos="1838325" algn="l"/>
              </a:tabLst>
            </a:pPr>
            <a:r>
              <a:rPr lang="ru-RU" altLang="ru-RU" sz="2400" b="1" u="sng"/>
              <a:t>Нейтральная среда:</a:t>
            </a:r>
            <a:r>
              <a:rPr lang="ru-RU" altLang="ru-RU" sz="2400"/>
              <a:t>  </a:t>
            </a:r>
            <a:r>
              <a:rPr lang="en-US" altLang="ru-RU" sz="2400"/>
              <a:t>MnO</a:t>
            </a:r>
            <a:r>
              <a:rPr lang="ru-RU" altLang="ru-RU" sz="2400" baseline="-25000"/>
              <a:t>4</a:t>
            </a:r>
            <a:r>
              <a:rPr lang="ru-RU" altLang="ru-RU" sz="2400" baseline="30000"/>
              <a:t>-</a:t>
            </a:r>
            <a:r>
              <a:rPr lang="ru-RU" altLang="ru-RU" sz="2400"/>
              <a:t>    + 2</a:t>
            </a:r>
            <a:r>
              <a:rPr lang="en-US" altLang="ru-RU" sz="2400"/>
              <a:t>H</a:t>
            </a:r>
            <a:r>
              <a:rPr lang="ru-RU" altLang="ru-RU" sz="2400" baseline="-25000"/>
              <a:t>2</a:t>
            </a:r>
            <a:r>
              <a:rPr lang="en-US" altLang="ru-RU" sz="2400"/>
              <a:t>O</a:t>
            </a:r>
            <a:r>
              <a:rPr lang="ru-RU" altLang="ru-RU" sz="2400"/>
              <a:t> +  3</a:t>
            </a:r>
            <a:r>
              <a:rPr lang="en-US" altLang="ru-RU" sz="2400"/>
              <a:t>e</a:t>
            </a:r>
            <a:r>
              <a:rPr lang="ru-RU" altLang="ru-RU" sz="2400"/>
              <a:t>  =      </a:t>
            </a:r>
            <a:r>
              <a:rPr lang="en-US" altLang="ru-RU" sz="2400"/>
              <a:t>MnO</a:t>
            </a:r>
            <a:r>
              <a:rPr lang="ru-RU" altLang="ru-RU" sz="2400" baseline="-25000"/>
              <a:t>2</a:t>
            </a:r>
            <a:r>
              <a:rPr lang="ru-RU" altLang="ru-RU" sz="2400"/>
              <a:t>  +    4</a:t>
            </a:r>
            <a:r>
              <a:rPr lang="en-US" altLang="ru-RU" sz="2400"/>
              <a:t>OH</a:t>
            </a:r>
            <a:r>
              <a:rPr lang="ru-RU" altLang="ru-RU" sz="2400" baseline="30000"/>
              <a:t>-</a:t>
            </a:r>
          </a:p>
          <a:p>
            <a:pPr algn="just">
              <a:tabLst>
                <a:tab pos="1838325" algn="l"/>
              </a:tabLst>
            </a:pPr>
            <a:r>
              <a:rPr lang="ru-RU" altLang="ru-RU" sz="2400" b="1" u="sng"/>
              <a:t>Щелочная среда:</a:t>
            </a:r>
            <a:r>
              <a:rPr lang="ru-RU" altLang="ru-RU" sz="2400"/>
              <a:t>   </a:t>
            </a:r>
            <a:r>
              <a:rPr lang="en-US" altLang="ru-RU" sz="2400"/>
              <a:t>       MnO</a:t>
            </a:r>
            <a:r>
              <a:rPr lang="ru-RU" altLang="ru-RU" sz="2400" baseline="-25000"/>
              <a:t>4</a:t>
            </a:r>
            <a:r>
              <a:rPr lang="ru-RU" altLang="ru-RU" sz="2400" baseline="30000"/>
              <a:t>-</a:t>
            </a:r>
            <a:r>
              <a:rPr lang="ru-RU" altLang="ru-RU" sz="2400"/>
              <a:t>   +    </a:t>
            </a:r>
            <a:r>
              <a:rPr lang="en-US" altLang="ru-RU" sz="2400"/>
              <a:t>e</a:t>
            </a:r>
            <a:r>
              <a:rPr lang="ru-RU" altLang="ru-RU" sz="2400"/>
              <a:t>   =   </a:t>
            </a:r>
            <a:r>
              <a:rPr lang="en-US" altLang="ru-RU" sz="2400"/>
              <a:t>MnO</a:t>
            </a:r>
            <a:r>
              <a:rPr lang="ru-RU" altLang="ru-RU" sz="2400" baseline="-25000"/>
              <a:t>4</a:t>
            </a:r>
            <a:r>
              <a:rPr lang="en-US" altLang="ru-RU" sz="2400" baseline="30000"/>
              <a:t>2</a:t>
            </a:r>
            <a:r>
              <a:rPr lang="ru-RU" altLang="ru-RU" sz="2400" baseline="30000"/>
              <a:t>-</a:t>
            </a:r>
            <a:endParaRPr lang="en-US" altLang="ru-RU" sz="2400" baseline="30000"/>
          </a:p>
          <a:p>
            <a:pPr algn="just">
              <a:tabLst>
                <a:tab pos="1838325" algn="l"/>
              </a:tabLst>
            </a:pPr>
            <a:endParaRPr lang="ru-RU" altLang="ru-RU" sz="2400" baseline="30000"/>
          </a:p>
          <a:p>
            <a:pPr algn="ctr">
              <a:tabLst>
                <a:tab pos="1838325" algn="l"/>
              </a:tabLst>
            </a:pPr>
            <a:r>
              <a:rPr lang="en-US" altLang="ru-RU" sz="2400"/>
              <a:t>HMnO</a:t>
            </a:r>
            <a:r>
              <a:rPr lang="ru-RU" altLang="ru-RU" sz="2400" baseline="-25000"/>
              <a:t>4</a:t>
            </a:r>
            <a:r>
              <a:rPr lang="ru-RU" altLang="ru-RU" sz="2400"/>
              <a:t>   разрушается в растворах с концентрацией выше 20%:</a:t>
            </a:r>
          </a:p>
          <a:p>
            <a:pPr algn="ctr">
              <a:tabLst>
                <a:tab pos="1838325" algn="l"/>
              </a:tabLst>
            </a:pPr>
            <a:r>
              <a:rPr lang="ru-RU" altLang="ru-RU" sz="2400" b="1"/>
              <a:t>4</a:t>
            </a:r>
            <a:r>
              <a:rPr lang="en-US" altLang="ru-RU" sz="2400" b="1"/>
              <a:t>HMnO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 = 4</a:t>
            </a:r>
            <a:r>
              <a:rPr lang="en-US" altLang="ru-RU" sz="2400" b="1"/>
              <a:t>MnO</a:t>
            </a:r>
            <a:r>
              <a:rPr lang="ru-RU" altLang="ru-RU" sz="2400" b="1" baseline="-25000"/>
              <a:t>2</a:t>
            </a:r>
            <a:r>
              <a:rPr lang="ru-RU" altLang="ru-RU" sz="2400" b="1"/>
              <a:t>  + 3</a:t>
            </a:r>
            <a:r>
              <a:rPr lang="en-US" altLang="ru-RU" sz="2400" b="1"/>
              <a:t>O</a:t>
            </a:r>
            <a:r>
              <a:rPr lang="ru-RU" altLang="ru-RU" sz="2400" b="1" baseline="-25000"/>
              <a:t>2</a:t>
            </a:r>
            <a:r>
              <a:rPr lang="ru-RU" altLang="ru-RU" sz="2400" b="1"/>
              <a:t>  +</a:t>
            </a:r>
            <a:r>
              <a:rPr lang="en-US" altLang="ru-RU" sz="2400" b="1"/>
              <a:t>  </a:t>
            </a:r>
            <a:r>
              <a:rPr lang="ru-RU" altLang="ru-RU" sz="2400" b="1"/>
              <a:t>2</a:t>
            </a:r>
            <a:r>
              <a:rPr lang="en-US" altLang="ru-RU" sz="2400" b="1"/>
              <a:t>H</a:t>
            </a:r>
            <a:r>
              <a:rPr lang="ru-RU" altLang="ru-RU" sz="2400" b="1" baseline="-25000"/>
              <a:t>2</a:t>
            </a:r>
            <a:r>
              <a:rPr lang="en-US" altLang="ru-RU" sz="2400" b="1"/>
              <a:t>O</a:t>
            </a:r>
            <a:r>
              <a:rPr lang="ru-RU" altLang="ru-RU" sz="2400"/>
              <a:t> (в тв. виде выделяется при низкой </a:t>
            </a:r>
            <a:r>
              <a:rPr lang="en-US" altLang="ru-RU" sz="2400"/>
              <a:t>t</a:t>
            </a:r>
            <a:r>
              <a:rPr lang="ru-RU" altLang="ru-RU" sz="2400"/>
              <a:t>).</a:t>
            </a:r>
            <a:endParaRPr lang="en-US" altLang="ru-RU" sz="2400"/>
          </a:p>
          <a:p>
            <a:pPr algn="just">
              <a:tabLst>
                <a:tab pos="1838325" algn="l"/>
              </a:tabLst>
            </a:pPr>
            <a:endParaRPr lang="ru-RU" altLang="ru-RU" sz="2400"/>
          </a:p>
          <a:p>
            <a:pPr algn="just">
              <a:tabLst>
                <a:tab pos="1838325" algn="l"/>
              </a:tabLst>
            </a:pPr>
            <a:r>
              <a:rPr lang="ru-RU" altLang="ru-RU" sz="2400"/>
              <a:t>Диспропорционирование манганатов происходит уже при разбавлении водой конц. щелочных растворов (гидролиз):</a:t>
            </a:r>
            <a:r>
              <a:rPr lang="en-US" altLang="ru-RU" sz="2400"/>
              <a:t>                                           </a:t>
            </a:r>
            <a:r>
              <a:rPr lang="ru-RU" altLang="ru-RU" sz="2400" b="1"/>
              <a:t>3</a:t>
            </a:r>
            <a:r>
              <a:rPr lang="en-US" altLang="ru-RU" sz="2400" b="1"/>
              <a:t>MnO</a:t>
            </a:r>
            <a:r>
              <a:rPr lang="ru-RU" altLang="ru-RU" sz="2400" b="1" baseline="-25000"/>
              <a:t>4</a:t>
            </a:r>
            <a:r>
              <a:rPr lang="en-US" altLang="ru-RU" sz="2400" b="1" baseline="30000"/>
              <a:t>2</a:t>
            </a:r>
            <a:r>
              <a:rPr lang="ru-RU" altLang="ru-RU" sz="2400" b="1" baseline="30000"/>
              <a:t>-</a:t>
            </a:r>
            <a:r>
              <a:rPr lang="ru-RU" altLang="ru-RU" sz="2400" b="1"/>
              <a:t>   +    2</a:t>
            </a:r>
            <a:r>
              <a:rPr lang="en-US" altLang="ru-RU" sz="2400" b="1"/>
              <a:t>H</a:t>
            </a:r>
            <a:r>
              <a:rPr lang="ru-RU" altLang="ru-RU" sz="2400" b="1" baseline="-25000"/>
              <a:t>2</a:t>
            </a:r>
            <a:r>
              <a:rPr lang="en-US" altLang="ru-RU" sz="2400" b="1"/>
              <a:t>O</a:t>
            </a:r>
            <a:r>
              <a:rPr lang="ru-RU" altLang="ru-RU" sz="2400" b="1"/>
              <a:t>   =   2</a:t>
            </a:r>
            <a:r>
              <a:rPr lang="en-US" altLang="ru-RU" sz="2400" b="1"/>
              <a:t>MnO</a:t>
            </a:r>
            <a:r>
              <a:rPr lang="ru-RU" altLang="ru-RU" sz="2400" b="1" baseline="-25000"/>
              <a:t>4</a:t>
            </a:r>
            <a:r>
              <a:rPr lang="ru-RU" altLang="ru-RU" sz="2400" b="1" baseline="30000"/>
              <a:t>- </a:t>
            </a:r>
            <a:r>
              <a:rPr lang="ru-RU" altLang="ru-RU" sz="2400" b="1"/>
              <a:t> +   </a:t>
            </a:r>
            <a:r>
              <a:rPr lang="en-US" altLang="ru-RU" sz="2400" b="1"/>
              <a:t>MnO</a:t>
            </a:r>
            <a:r>
              <a:rPr lang="ru-RU" altLang="ru-RU" sz="2400" b="1" baseline="-25000"/>
              <a:t>2</a:t>
            </a:r>
            <a:r>
              <a:rPr lang="ru-RU" altLang="ru-RU" sz="2400" b="1"/>
              <a:t>   +  4</a:t>
            </a:r>
            <a:r>
              <a:rPr lang="en-US" altLang="ru-RU" sz="2400" b="1"/>
              <a:t>OH</a:t>
            </a:r>
            <a:r>
              <a:rPr lang="ru-RU" altLang="ru-RU" sz="2400" b="1" baseline="30000"/>
              <a:t>-</a:t>
            </a:r>
            <a:r>
              <a:rPr lang="ru-RU" altLang="ru-RU" sz="2400" b="1"/>
              <a:t>.</a:t>
            </a:r>
          </a:p>
          <a:p>
            <a:pPr algn="ctr">
              <a:tabLst>
                <a:tab pos="1838325" algn="l"/>
              </a:tabLst>
            </a:pPr>
            <a:endParaRPr lang="en-US" altLang="ru-RU" sz="2400"/>
          </a:p>
          <a:p>
            <a:pPr algn="just">
              <a:tabLst>
                <a:tab pos="1838325" algn="l"/>
              </a:tabLst>
            </a:pPr>
            <a:r>
              <a:rPr lang="ru-RU" altLang="ru-RU" sz="2400"/>
              <a:t>Неустойчивость </a:t>
            </a:r>
            <a:r>
              <a:rPr lang="en-US" altLang="ru-RU" sz="2400" b="1"/>
              <a:t>MnO</a:t>
            </a:r>
            <a:r>
              <a:rPr lang="ru-RU" altLang="ru-RU" sz="2400" b="1" baseline="-25000"/>
              <a:t>4</a:t>
            </a:r>
            <a:r>
              <a:rPr lang="en-US" altLang="ru-RU" sz="2400" b="1" baseline="30000"/>
              <a:t>2</a:t>
            </a:r>
            <a:r>
              <a:rPr lang="ru-RU" altLang="ru-RU" sz="2400" b="1" baseline="30000"/>
              <a:t>-</a:t>
            </a:r>
            <a:r>
              <a:rPr lang="ru-RU" altLang="ru-RU" sz="2400"/>
              <a:t>  объясняет наличием электрона на  </a:t>
            </a:r>
            <a:r>
              <a:rPr lang="en-US" altLang="ru-RU" sz="2400"/>
              <a:t>           </a:t>
            </a:r>
            <a:r>
              <a:rPr lang="ru-RU" altLang="ru-RU" sz="2400">
                <a:sym typeface="Symbol" pitchFamily="18" charset="2"/>
              </a:rPr>
              <a:t></a:t>
            </a:r>
            <a:r>
              <a:rPr lang="ru-RU" altLang="ru-RU" sz="2400"/>
              <a:t>*</a:t>
            </a:r>
            <a:r>
              <a:rPr lang="ru-RU" altLang="ru-RU" sz="2400">
                <a:sym typeface="Symbol" pitchFamily="18" charset="2"/>
              </a:rPr>
              <a:t>- орбитали.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3477EC-6266-41BF-AB76-237F165DCEDF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796925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Физико-химический анализ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908050"/>
            <a:ext cx="8893175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200" b="1" smtClean="0"/>
              <a:t>Сущность ФХА состоит в изучении какого-либо физического свойства системы как функции состава или внешних условий.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b="1" smtClean="0"/>
              <a:t>Термины и понятия ФХА.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b="1" smtClean="0"/>
              <a:t>Система – это совокупность тел (или 1 тело) в ограниченном объеме.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b="1" smtClean="0"/>
              <a:t>Различают гомогенные и гетерогенные системы.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b="1" smtClean="0"/>
              <a:t>Фаза – совокупность гомогенных частей системы с одинаковым составом и свойствами, отделенных от других частей системы поверхностями раздела. Сохранить фазу можно только при определенных условиях.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b="1" smtClean="0"/>
              <a:t>Компонент – химически однородная часть системы, которая при выделении из системы может существовать самостоятельно без изменения.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b="1" smtClean="0"/>
              <a:t>Число степеней свободы – число независимых переменных, которые можно изменять без нарушения состояния равновесия (без изменения числа фаз, количество каждой фазы изменяется). Переменные: давление (Р), температура (Т), концентрация компонента (с).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0435E0-C465-4CBD-B09E-C5E9848A8F53}" type="slidenum">
              <a:rPr lang="ru-RU" altLang="ru-RU" smtClean="0"/>
              <a:pPr/>
              <a:t>60</a:t>
            </a:fld>
            <a:endParaRPr lang="ru-RU" altLang="ru-RU" smtClean="0"/>
          </a:p>
        </p:txBody>
      </p:sp>
      <p:sp>
        <p:nvSpPr>
          <p:cNvPr id="67587" name="Rectangle 4"/>
          <p:cNvSpPr>
            <a:spLocks noChangeArrowheads="1"/>
          </p:cNvSpPr>
          <p:nvPr/>
        </p:nvSpPr>
        <p:spPr bwMode="auto">
          <a:xfrm>
            <a:off x="0" y="217488"/>
            <a:ext cx="9144000" cy="642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715963" indent="-715963" algn="ctr"/>
            <a:r>
              <a:rPr lang="ru-RU" altLang="ru-RU" sz="2800" b="1" u="sng"/>
              <a:t>Интенсивную окраску </a:t>
            </a:r>
            <a:r>
              <a:rPr lang="en-US" altLang="ru-RU" sz="2800" b="1" u="sng"/>
              <a:t>MnO</a:t>
            </a:r>
            <a:r>
              <a:rPr lang="ru-RU" altLang="ru-RU" sz="2800" b="1" u="sng" baseline="-25000"/>
              <a:t>4</a:t>
            </a:r>
            <a:r>
              <a:rPr lang="ru-RU" altLang="ru-RU" sz="2800" b="1" u="sng" baseline="30000"/>
              <a:t>- </a:t>
            </a:r>
            <a:r>
              <a:rPr lang="ru-RU" altLang="ru-RU" sz="2800" b="1" u="sng"/>
              <a:t> можно объяснить следующим образом:</a:t>
            </a:r>
            <a:endParaRPr lang="en-US" altLang="ru-RU" sz="2800" b="1" u="sng"/>
          </a:p>
          <a:p>
            <a:pPr marL="715963" indent="-715963" algn="ctr"/>
            <a:endParaRPr lang="ru-RU" altLang="ru-RU" sz="2800" b="1" u="sng"/>
          </a:p>
          <a:p>
            <a:pPr marL="715963" indent="-715963" algn="just">
              <a:buFontTx/>
              <a:buAutoNum type="arabicPeriod"/>
            </a:pPr>
            <a:r>
              <a:rPr lang="ru-RU" altLang="ru-RU" sz="2400"/>
              <a:t>Это тетраэдр:  </a:t>
            </a:r>
            <a:r>
              <a:rPr lang="ru-RU" altLang="ru-RU" sz="2400">
                <a:sym typeface="Symbol" pitchFamily="18" charset="2"/>
              </a:rPr>
              <a:t></a:t>
            </a:r>
            <a:r>
              <a:rPr lang="en-US" altLang="ru-RU" sz="2400"/>
              <a:t>t</a:t>
            </a:r>
            <a:r>
              <a:rPr lang="en-US" altLang="ru-RU" sz="24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=</a:t>
            </a:r>
            <a:r>
              <a:rPr lang="en-US" altLang="ru-RU" sz="24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4/9</a:t>
            </a:r>
            <a:r>
              <a:rPr lang="en-US" altLang="ru-RU" sz="2400">
                <a:sym typeface="Symbol" pitchFamily="18" charset="2"/>
              </a:rPr>
              <a:t> </a:t>
            </a:r>
            <a:r>
              <a:rPr lang="en-US" altLang="ru-RU" sz="2400" baseline="-25000"/>
              <a:t>o</a:t>
            </a:r>
            <a:r>
              <a:rPr lang="ru-RU" altLang="ru-RU" sz="2400">
                <a:sym typeface="Symbol" pitchFamily="18" charset="2"/>
              </a:rPr>
              <a:t>.  Поэтому  </a:t>
            </a:r>
            <a:r>
              <a:rPr lang="en-US" altLang="ru-RU" sz="2400">
                <a:sym typeface="Symbol" pitchFamily="18" charset="2"/>
              </a:rPr>
              <a:t>d</a:t>
            </a:r>
            <a:r>
              <a:rPr lang="ru-RU" altLang="ru-RU" sz="2400">
                <a:sym typeface="Symbol" pitchFamily="18" charset="2"/>
              </a:rPr>
              <a:t>-</a:t>
            </a:r>
            <a:r>
              <a:rPr lang="en-US" altLang="ru-RU" sz="2400">
                <a:sym typeface="Symbol" pitchFamily="18" charset="2"/>
              </a:rPr>
              <a:t>d</a:t>
            </a:r>
            <a:r>
              <a:rPr lang="ru-RU" altLang="ru-RU" sz="2400">
                <a:sym typeface="Symbol" pitchFamily="18" charset="2"/>
              </a:rPr>
              <a:t>-переход осуществляется более легко, чем в случае </a:t>
            </a:r>
            <a:r>
              <a:rPr lang="en-US" altLang="ru-RU" sz="2400">
                <a:sym typeface="Symbol" pitchFamily="18" charset="2"/>
              </a:rPr>
              <a:t>Mn</a:t>
            </a:r>
            <a:r>
              <a:rPr lang="ru-RU" altLang="ru-RU" sz="2400">
                <a:sym typeface="Symbol" pitchFamily="18" charset="2"/>
              </a:rPr>
              <a:t>(</a:t>
            </a:r>
            <a:r>
              <a:rPr lang="en-US" altLang="ru-RU" sz="2400">
                <a:sym typeface="Symbol" pitchFamily="18" charset="2"/>
              </a:rPr>
              <a:t>II</a:t>
            </a:r>
            <a:r>
              <a:rPr lang="ru-RU" altLang="ru-RU" sz="2400">
                <a:sym typeface="Symbol" pitchFamily="18" charset="2"/>
              </a:rPr>
              <a:t>) (октаэдр).</a:t>
            </a:r>
            <a:endParaRPr lang="en-US" altLang="ru-RU" sz="2400">
              <a:sym typeface="Symbol" pitchFamily="18" charset="2"/>
            </a:endParaRPr>
          </a:p>
          <a:p>
            <a:pPr marL="715963" indent="-715963" algn="just">
              <a:buFontTx/>
              <a:buAutoNum type="arabicPeriod"/>
            </a:pPr>
            <a:endParaRPr lang="ru-RU" altLang="ru-RU" sz="2400">
              <a:sym typeface="Symbol" pitchFamily="18" charset="2"/>
            </a:endParaRPr>
          </a:p>
          <a:p>
            <a:pPr marL="715963" indent="-715963" algn="just"/>
            <a:r>
              <a:rPr lang="en-US" altLang="ru-RU" sz="2400">
                <a:sym typeface="Symbol" pitchFamily="18" charset="2"/>
              </a:rPr>
              <a:t>2.   </a:t>
            </a:r>
            <a:r>
              <a:rPr lang="ru-RU" altLang="ru-RU" sz="2400" b="1">
                <a:sym typeface="Symbol" pitchFamily="18" charset="2"/>
              </a:rPr>
              <a:t></a:t>
            </a:r>
            <a:r>
              <a:rPr lang="en-US" altLang="ru-RU" sz="2400" b="1"/>
              <a:t> </a:t>
            </a:r>
            <a:r>
              <a:rPr lang="ru-RU" altLang="ru-RU" sz="2400" b="1">
                <a:sym typeface="Symbol" pitchFamily="18" charset="2"/>
              </a:rPr>
              <a:t>(</a:t>
            </a:r>
            <a:r>
              <a:rPr lang="en-US" altLang="ru-RU" sz="2400" b="1">
                <a:sym typeface="Symbol" pitchFamily="18" charset="2"/>
              </a:rPr>
              <a:t>Mn</a:t>
            </a:r>
            <a:r>
              <a:rPr lang="ru-RU" altLang="ru-RU" sz="2400" b="1">
                <a:sym typeface="Symbol" pitchFamily="18" charset="2"/>
              </a:rPr>
              <a:t>)   &lt;  </a:t>
            </a:r>
            <a:r>
              <a:rPr lang="en-US" altLang="ru-RU" sz="2400" b="1">
                <a:sym typeface="Symbol" pitchFamily="18" charset="2"/>
              </a:rPr>
              <a:t></a:t>
            </a:r>
            <a:r>
              <a:rPr lang="ru-RU" altLang="ru-RU" sz="2400" b="1"/>
              <a:t> (</a:t>
            </a:r>
            <a:r>
              <a:rPr lang="en-US" altLang="ru-RU" sz="2400" b="1">
                <a:sym typeface="Symbol" pitchFamily="18" charset="2"/>
              </a:rPr>
              <a:t>Tc</a:t>
            </a:r>
            <a:r>
              <a:rPr lang="ru-RU" altLang="ru-RU" sz="2400" b="1">
                <a:sym typeface="Symbol" pitchFamily="18" charset="2"/>
              </a:rPr>
              <a:t>)   &lt;   </a:t>
            </a:r>
            <a:r>
              <a:rPr lang="en-US" altLang="ru-RU" sz="2400" b="1">
                <a:sym typeface="Symbol" pitchFamily="18" charset="2"/>
              </a:rPr>
              <a:t></a:t>
            </a:r>
            <a:r>
              <a:rPr lang="ru-RU" altLang="ru-RU" sz="2400" b="1"/>
              <a:t> (</a:t>
            </a:r>
            <a:r>
              <a:rPr lang="en-US" altLang="ru-RU" sz="2400" b="1">
                <a:sym typeface="Symbol" pitchFamily="18" charset="2"/>
              </a:rPr>
              <a:t>Re</a:t>
            </a:r>
            <a:r>
              <a:rPr lang="ru-RU" altLang="ru-RU" sz="2400" b="1">
                <a:sym typeface="Symbol" pitchFamily="18" charset="2"/>
              </a:rPr>
              <a:t>),</a:t>
            </a:r>
            <a:r>
              <a:rPr lang="ru-RU" altLang="ru-RU" sz="2400">
                <a:sym typeface="Symbol" pitchFamily="18" charset="2"/>
              </a:rPr>
              <a:t>  т.к. протяженность электронных облаков возрастает.</a:t>
            </a:r>
            <a:endParaRPr lang="en-US" altLang="ru-RU" sz="2400">
              <a:sym typeface="Symbol" pitchFamily="18" charset="2"/>
            </a:endParaRPr>
          </a:p>
          <a:p>
            <a:pPr marL="715963" indent="-715963" algn="just"/>
            <a:endParaRPr lang="ru-RU" altLang="ru-RU" sz="2400">
              <a:sym typeface="Symbol" pitchFamily="18" charset="2"/>
            </a:endParaRPr>
          </a:p>
          <a:p>
            <a:pPr marL="715963" indent="-715963" algn="just"/>
            <a:r>
              <a:rPr lang="ru-RU" altLang="ru-RU" sz="2400">
                <a:sym typeface="Symbol" pitchFamily="18" charset="2"/>
              </a:rPr>
              <a:t>3. </a:t>
            </a:r>
            <a:r>
              <a:rPr lang="en-US" altLang="ru-RU" sz="24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Тетраэдрическое строение снимает запрет по спину и по четности с</a:t>
            </a:r>
            <a:r>
              <a:rPr lang="en-US" altLang="ru-RU" sz="2400">
                <a:sym typeface="Symbol" pitchFamily="18" charset="2"/>
              </a:rPr>
              <a:t> d</a:t>
            </a:r>
            <a:r>
              <a:rPr lang="ru-RU" altLang="ru-RU" sz="2400">
                <a:sym typeface="Symbol" pitchFamily="18" charset="2"/>
              </a:rPr>
              <a:t>–</a:t>
            </a:r>
            <a:r>
              <a:rPr lang="en-US" altLang="ru-RU" sz="2400">
                <a:sym typeface="Symbol" pitchFamily="18" charset="2"/>
              </a:rPr>
              <a:t>d</a:t>
            </a:r>
            <a:r>
              <a:rPr lang="ru-RU" altLang="ru-RU" sz="2400">
                <a:sym typeface="Symbol" pitchFamily="18" charset="2"/>
              </a:rPr>
              <a:t> – переходов, характерного для октаэдрического строения.</a:t>
            </a:r>
            <a:endParaRPr lang="en-US" altLang="ru-RU" sz="2400">
              <a:sym typeface="Symbol" pitchFamily="18" charset="2"/>
            </a:endParaRPr>
          </a:p>
          <a:p>
            <a:pPr marL="715963" indent="-715963" algn="just"/>
            <a:endParaRPr lang="ru-RU" altLang="ru-RU" sz="2400">
              <a:sym typeface="Symbol" pitchFamily="18" charset="2"/>
            </a:endParaRPr>
          </a:p>
          <a:p>
            <a:pPr marL="715963" indent="-715963" algn="just"/>
            <a:r>
              <a:rPr lang="ru-RU" altLang="ru-RU" sz="2400">
                <a:sym typeface="Symbol" pitchFamily="18" charset="2"/>
              </a:rPr>
              <a:t>4. </a:t>
            </a:r>
            <a:r>
              <a:rPr lang="en-US" altLang="ru-RU" sz="2400">
                <a:sym typeface="Symbol" pitchFamily="18" charset="2"/>
              </a:rPr>
              <a:t>     </a:t>
            </a:r>
            <a:r>
              <a:rPr lang="ru-RU" altLang="ru-RU" sz="2400">
                <a:sym typeface="Symbol" pitchFamily="18" charset="2"/>
              </a:rPr>
              <a:t>Вносит вклад перенос заряда четырех </a:t>
            </a:r>
            <a:r>
              <a:rPr lang="ru-RU" altLang="ru-RU" sz="2400"/>
              <a:t>-электронов каждого из атомов кислорода. Перенос заряда освобождает переход электронов от запрета по спину.</a:t>
            </a:r>
            <a:r>
              <a:rPr lang="ru-RU" altLang="ru-RU" sz="2000">
                <a:sym typeface="Symbol" pitchFamily="18" charset="2"/>
              </a:rPr>
              <a:t>    </a:t>
            </a:r>
          </a:p>
          <a:p>
            <a:pPr marL="715963" indent="-715963" algn="just" eaLnBrk="0" hangingPunct="0"/>
            <a:endParaRPr lang="ru-RU" altLang="ru-RU" sz="2000"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019ABD-E6C3-47FF-BDF1-A1D4BDE624FC}" type="slidenum">
              <a:rPr lang="ru-RU" altLang="ru-RU" smtClean="0"/>
              <a:pPr/>
              <a:t>61</a:t>
            </a:fld>
            <a:endParaRPr lang="ru-RU" altLang="ru-RU" smtClean="0"/>
          </a:p>
        </p:txBody>
      </p:sp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250825" y="115888"/>
            <a:ext cx="8713788" cy="497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ru-RU" sz="2800" b="1" i="1" u="sng">
                <a:solidFill>
                  <a:srgbClr val="0000CC"/>
                </a:solidFill>
              </a:rPr>
              <a:t>VIII B</a:t>
            </a:r>
            <a:r>
              <a:rPr lang="ru-RU" altLang="ru-RU" sz="2800" b="1" i="1" u="sng">
                <a:solidFill>
                  <a:srgbClr val="0000CC"/>
                </a:solidFill>
              </a:rPr>
              <a:t>  -   подгруппа</a:t>
            </a:r>
            <a:endParaRPr lang="en-US" altLang="ru-RU" sz="2800" b="1" i="1" u="sng">
              <a:solidFill>
                <a:srgbClr val="0000CC"/>
              </a:solidFill>
            </a:endParaRPr>
          </a:p>
          <a:p>
            <a:pPr algn="ctr"/>
            <a:endParaRPr lang="ru-RU" altLang="ru-RU" sz="2800" b="1" i="1" u="sng">
              <a:solidFill>
                <a:srgbClr val="0000CC"/>
              </a:solidFill>
            </a:endParaRPr>
          </a:p>
          <a:p>
            <a:pPr algn="just"/>
            <a:r>
              <a:rPr lang="en-US" altLang="ru-RU" sz="2800"/>
              <a:t>   </a:t>
            </a:r>
            <a:r>
              <a:rPr lang="ru-RU" altLang="ru-RU" sz="2800"/>
              <a:t>Семейство </a:t>
            </a:r>
            <a:r>
              <a:rPr lang="en-US" altLang="ru-RU" sz="2800" b="1"/>
              <a:t>Fe</a:t>
            </a:r>
            <a:r>
              <a:rPr lang="ru-RU" altLang="ru-RU" sz="2800"/>
              <a:t>             (</a:t>
            </a:r>
            <a:r>
              <a:rPr lang="en-US" altLang="ru-RU" sz="2800"/>
              <a:t>Fe</a:t>
            </a:r>
            <a:r>
              <a:rPr lang="ru-RU" altLang="ru-RU" sz="2800"/>
              <a:t>, </a:t>
            </a:r>
            <a:r>
              <a:rPr lang="en-US" altLang="ru-RU" sz="2800"/>
              <a:t>Co</a:t>
            </a:r>
            <a:r>
              <a:rPr lang="ru-RU" altLang="ru-RU" sz="2800"/>
              <a:t>, </a:t>
            </a:r>
            <a:r>
              <a:rPr lang="en-US" altLang="ru-RU" sz="2800"/>
              <a:t>Ni</a:t>
            </a:r>
            <a:r>
              <a:rPr lang="ru-RU" altLang="ru-RU" sz="2800"/>
              <a:t>)</a:t>
            </a:r>
          </a:p>
          <a:p>
            <a:pPr algn="just"/>
            <a:r>
              <a:rPr lang="en-US" altLang="ru-RU" sz="2800"/>
              <a:t>   C</a:t>
            </a:r>
            <a:r>
              <a:rPr lang="ru-RU" altLang="ru-RU" sz="2800"/>
              <a:t>емейство </a:t>
            </a:r>
            <a:r>
              <a:rPr lang="en-US" altLang="ru-RU" sz="2800" b="1"/>
              <a:t>Pt</a:t>
            </a:r>
            <a:r>
              <a:rPr lang="ru-RU" altLang="ru-RU" sz="2800"/>
              <a:t>              (</a:t>
            </a:r>
            <a:r>
              <a:rPr lang="en-US" altLang="ru-RU" sz="2800"/>
              <a:t>Ru</a:t>
            </a:r>
            <a:r>
              <a:rPr lang="ru-RU" altLang="ru-RU" sz="2800"/>
              <a:t>, </a:t>
            </a:r>
            <a:r>
              <a:rPr lang="en-US" altLang="ru-RU" sz="2800"/>
              <a:t>Rh</a:t>
            </a:r>
            <a:r>
              <a:rPr lang="ru-RU" altLang="ru-RU" sz="2800"/>
              <a:t>, </a:t>
            </a:r>
            <a:r>
              <a:rPr lang="en-US" altLang="ru-RU" sz="2800"/>
              <a:t>Pd</a:t>
            </a:r>
            <a:r>
              <a:rPr lang="ru-RU" altLang="ru-RU" sz="2800"/>
              <a:t>,</a:t>
            </a:r>
          </a:p>
          <a:p>
            <a:pPr algn="just"/>
            <a:r>
              <a:rPr lang="en-US" altLang="ru-RU" sz="2800"/>
              <a:t>                                          Os, Ir,   Pt)   </a:t>
            </a:r>
          </a:p>
          <a:p>
            <a:pPr algn="just"/>
            <a:endParaRPr lang="ru-RU" altLang="ru-RU" sz="2800"/>
          </a:p>
          <a:p>
            <a:pPr algn="just"/>
            <a:r>
              <a:rPr lang="en-US" altLang="ru-RU" sz="3200" b="1">
                <a:solidFill>
                  <a:srgbClr val="A50021"/>
                </a:solidFill>
              </a:rPr>
              <a:t>Fe</a:t>
            </a:r>
            <a:r>
              <a:rPr lang="en-US" altLang="ru-RU" sz="2800"/>
              <a:t>    VI,    III,   II,   0                    Fe         Co        Ni</a:t>
            </a:r>
            <a:endParaRPr lang="ru-RU" altLang="ru-RU" sz="2800"/>
          </a:p>
          <a:p>
            <a:pPr algn="just"/>
            <a:r>
              <a:rPr lang="en-US" altLang="ru-RU" sz="2800"/>
              <a:t>                                            E</a:t>
            </a:r>
            <a:r>
              <a:rPr lang="en-US" altLang="ru-RU" sz="2800" baseline="30000"/>
              <a:t>0</a:t>
            </a:r>
            <a:r>
              <a:rPr lang="en-US" altLang="ru-RU" sz="2800"/>
              <a:t>     -0.44    -0.27     -0.23</a:t>
            </a:r>
          </a:p>
          <a:p>
            <a:pPr algn="just"/>
            <a:endParaRPr lang="ru-RU" altLang="ru-RU" sz="2800"/>
          </a:p>
          <a:p>
            <a:pPr algn="just"/>
            <a:r>
              <a:rPr lang="en-US" altLang="ru-RU" sz="3200" b="1">
                <a:solidFill>
                  <a:srgbClr val="D60093"/>
                </a:solidFill>
              </a:rPr>
              <a:t>Co</a:t>
            </a:r>
            <a:r>
              <a:rPr lang="en-US" altLang="ru-RU" sz="3200" b="1"/>
              <a:t> </a:t>
            </a:r>
            <a:r>
              <a:rPr lang="en-US" altLang="ru-RU" sz="2800"/>
              <a:t>  III,     II,     0                  </a:t>
            </a:r>
            <a:endParaRPr lang="ru-RU" altLang="ru-RU" sz="2800"/>
          </a:p>
          <a:p>
            <a:pPr algn="just"/>
            <a:r>
              <a:rPr lang="en-US" altLang="ru-RU" sz="3200" b="1">
                <a:solidFill>
                  <a:schemeClr val="hlink"/>
                </a:solidFill>
              </a:rPr>
              <a:t>Ni</a:t>
            </a:r>
            <a:r>
              <a:rPr lang="en-US" altLang="ru-RU" sz="2800"/>
              <a:t>     II,      0                              </a:t>
            </a:r>
            <a:r>
              <a:rPr lang="en-US" altLang="ru-RU" sz="2800" b="1"/>
              <a:t>3d</a:t>
            </a:r>
            <a:r>
              <a:rPr lang="en-US" altLang="ru-RU" sz="2800" b="1" baseline="30000"/>
              <a:t>6</a:t>
            </a:r>
            <a:r>
              <a:rPr lang="en-US" altLang="ru-RU" sz="2800" b="1"/>
              <a:t>4s</a:t>
            </a:r>
            <a:r>
              <a:rPr lang="en-US" altLang="ru-RU" sz="2800" b="1" baseline="30000"/>
              <a:t>2</a:t>
            </a:r>
            <a:r>
              <a:rPr lang="en-US" altLang="ru-RU" sz="2800" b="1"/>
              <a:t>      3d</a:t>
            </a:r>
            <a:r>
              <a:rPr lang="en-US" altLang="ru-RU" sz="2800" b="1" baseline="30000"/>
              <a:t>7</a:t>
            </a:r>
            <a:r>
              <a:rPr lang="en-US" altLang="ru-RU" sz="2800" b="1"/>
              <a:t>4s</a:t>
            </a:r>
            <a:r>
              <a:rPr lang="en-US" altLang="ru-RU" sz="2800" b="1" baseline="30000"/>
              <a:t>2</a:t>
            </a:r>
            <a:r>
              <a:rPr lang="en-US" altLang="ru-RU" sz="2800" b="1"/>
              <a:t>        3d</a:t>
            </a:r>
            <a:r>
              <a:rPr lang="en-US" altLang="ru-RU" sz="2800" b="1" baseline="30000"/>
              <a:t>8</a:t>
            </a:r>
            <a:r>
              <a:rPr lang="en-US" altLang="ru-RU" sz="2800" b="1"/>
              <a:t>s</a:t>
            </a:r>
            <a:r>
              <a:rPr lang="en-US" altLang="ru-RU" sz="2800" b="1" baseline="300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328645-C832-4B0B-B277-E1D753CBA44D}" type="slidenum">
              <a:rPr lang="ru-RU" altLang="ru-RU" smtClean="0"/>
              <a:pPr/>
              <a:t>62</a:t>
            </a:fld>
            <a:endParaRPr lang="ru-RU" altLang="ru-RU" smtClean="0"/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179388" y="77788"/>
            <a:ext cx="8964612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1838325" algn="l"/>
              </a:tabLst>
            </a:pPr>
            <a:r>
              <a:rPr lang="ru-RU" altLang="ru-RU" sz="2800" b="1" i="1" u="sng">
                <a:solidFill>
                  <a:srgbClr val="0000CC"/>
                </a:solidFill>
              </a:rPr>
              <a:t>Растворение металлов</a:t>
            </a:r>
            <a:endParaRPr lang="en-US" altLang="ru-RU" sz="2800" b="1" i="1" u="sng">
              <a:solidFill>
                <a:srgbClr val="0000CC"/>
              </a:solidFill>
            </a:endParaRPr>
          </a:p>
          <a:p>
            <a:pPr algn="ctr">
              <a:tabLst>
                <a:tab pos="1838325" algn="l"/>
              </a:tabLst>
            </a:pPr>
            <a:endParaRPr lang="en-US" altLang="ru-RU" sz="2800" b="1" i="1" u="sng">
              <a:solidFill>
                <a:srgbClr val="0000CC"/>
              </a:solidFill>
            </a:endParaRPr>
          </a:p>
          <a:p>
            <a:pPr algn="ctr">
              <a:tabLst>
                <a:tab pos="1838325" algn="l"/>
              </a:tabLst>
            </a:pPr>
            <a:r>
              <a:rPr lang="en-US" altLang="ru-RU" sz="2800" b="1"/>
              <a:t>Fe</a:t>
            </a:r>
            <a:r>
              <a:rPr lang="en-US" altLang="ru-RU" sz="2800" b="1" baseline="30000"/>
              <a:t>0</a:t>
            </a:r>
            <a:r>
              <a:rPr lang="en-US" altLang="ru-RU" sz="2800" b="1"/>
              <a:t>     +     H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SO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 </a:t>
            </a:r>
            <a:r>
              <a:rPr lang="ru-RU" altLang="ru-RU" sz="2800" b="1"/>
              <a:t>разб</a:t>
            </a:r>
            <a:r>
              <a:rPr lang="en-US" altLang="ru-RU" sz="2800" b="1"/>
              <a:t>      =       FeSO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     +      H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</a:t>
            </a:r>
            <a:endParaRPr lang="ru-RU" altLang="ru-RU" sz="2800" b="1"/>
          </a:p>
          <a:p>
            <a:pPr algn="just">
              <a:tabLst>
                <a:tab pos="1838325" algn="l"/>
              </a:tabLst>
            </a:pPr>
            <a:r>
              <a:rPr lang="en-US" altLang="ru-RU" sz="2800" b="1"/>
              <a:t>2Fe   +    6H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SO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 </a:t>
            </a:r>
            <a:r>
              <a:rPr lang="ru-RU" altLang="ru-RU" sz="2800" b="1"/>
              <a:t>конц</a:t>
            </a:r>
            <a:r>
              <a:rPr lang="en-US" altLang="ru-RU" sz="2800" b="1"/>
              <a:t>   =   Fe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(SO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)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   +  3SO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  +   6H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O</a:t>
            </a:r>
          </a:p>
          <a:p>
            <a:pPr algn="just">
              <a:tabLst>
                <a:tab pos="1838325" algn="l"/>
              </a:tabLst>
            </a:pPr>
            <a:endParaRPr lang="en-US" altLang="ru-RU" sz="2800" b="1"/>
          </a:p>
          <a:p>
            <a:pPr algn="just">
              <a:tabLst>
                <a:tab pos="1838325" algn="l"/>
              </a:tabLst>
            </a:pPr>
            <a:endParaRPr lang="ru-RU" altLang="ru-RU" sz="2800" b="1"/>
          </a:p>
          <a:p>
            <a:pPr algn="just">
              <a:tabLst>
                <a:tab pos="1838325" algn="l"/>
              </a:tabLst>
            </a:pPr>
            <a:r>
              <a:rPr lang="ru-RU" altLang="ru-RU" sz="2400"/>
              <a:t>С конц. </a:t>
            </a:r>
            <a:r>
              <a:rPr lang="en-US" altLang="ru-RU" sz="2400"/>
              <a:t>HNO</a:t>
            </a:r>
            <a:r>
              <a:rPr lang="ru-RU" altLang="ru-RU" sz="2400" baseline="-25000"/>
              <a:t>3</a:t>
            </a:r>
            <a:r>
              <a:rPr lang="ru-RU" altLang="ru-RU" sz="2400"/>
              <a:t>  и  100% </a:t>
            </a:r>
            <a:r>
              <a:rPr lang="en-US" altLang="ru-RU" sz="2400"/>
              <a:t>H</a:t>
            </a:r>
            <a:r>
              <a:rPr lang="ru-RU" altLang="ru-RU" sz="2400" baseline="-25000"/>
              <a:t>2</a:t>
            </a:r>
            <a:r>
              <a:rPr lang="en-US" altLang="ru-RU" sz="2400"/>
              <a:t>SO</a:t>
            </a:r>
            <a:r>
              <a:rPr lang="ru-RU" altLang="ru-RU" sz="2400" baseline="-25000"/>
              <a:t>4</a:t>
            </a:r>
            <a:r>
              <a:rPr lang="ru-RU" altLang="ru-RU" sz="2400"/>
              <a:t>  на холоду  </a:t>
            </a:r>
            <a:r>
              <a:rPr lang="en-US" altLang="ru-RU" sz="2400"/>
              <a:t>Fe</a:t>
            </a:r>
            <a:r>
              <a:rPr lang="ru-RU" altLang="ru-RU" sz="2400"/>
              <a:t>  пассивируется.  С разб. </a:t>
            </a:r>
            <a:r>
              <a:rPr lang="en-US" altLang="ru-RU" sz="2400"/>
              <a:t>HNO</a:t>
            </a:r>
            <a:r>
              <a:rPr lang="ru-RU" altLang="ru-RU" sz="2400" baseline="-25000"/>
              <a:t>3 </a:t>
            </a:r>
            <a:r>
              <a:rPr lang="ru-RU" altLang="ru-RU" sz="2400"/>
              <a:t> реагирует:</a:t>
            </a:r>
          </a:p>
          <a:p>
            <a:pPr algn="just">
              <a:tabLst>
                <a:tab pos="1838325" algn="l"/>
              </a:tabLst>
            </a:pPr>
            <a:r>
              <a:rPr lang="en-US" altLang="ru-RU" sz="2800" b="1"/>
              <a:t>Fe</a:t>
            </a:r>
            <a:r>
              <a:rPr lang="en-US" altLang="ru-RU" sz="2800" b="1" baseline="30000"/>
              <a:t>0</a:t>
            </a:r>
            <a:r>
              <a:rPr lang="en-US" altLang="ru-RU" sz="2800" b="1"/>
              <a:t>     +    4HNO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   =    Fe(NO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)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   +   NO    +    2H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O.</a:t>
            </a:r>
          </a:p>
          <a:p>
            <a:pPr algn="just">
              <a:tabLst>
                <a:tab pos="1838325" algn="l"/>
              </a:tabLst>
            </a:pPr>
            <a:endParaRPr lang="en-US" altLang="ru-RU" sz="2800"/>
          </a:p>
          <a:p>
            <a:pPr algn="just">
              <a:tabLst>
                <a:tab pos="1838325" algn="l"/>
              </a:tabLst>
            </a:pPr>
            <a:endParaRPr lang="ru-RU" altLang="ru-RU" sz="2400"/>
          </a:p>
          <a:p>
            <a:pPr algn="just">
              <a:tabLst>
                <a:tab pos="1838325" algn="l"/>
              </a:tabLst>
            </a:pPr>
            <a:r>
              <a:rPr lang="ru-RU" altLang="ru-RU" sz="2400"/>
              <a:t>В обычных условиях не взаимодействует со щелочами.  С гор. конц. </a:t>
            </a:r>
            <a:r>
              <a:rPr lang="en-US" altLang="ru-RU" sz="2400"/>
              <a:t>NaOH  </a:t>
            </a:r>
            <a:r>
              <a:rPr lang="en-US" altLang="ru-RU" sz="2400">
                <a:sym typeface="Wingdings" pitchFamily="2" charset="2"/>
              </a:rPr>
              <a:t></a:t>
            </a:r>
            <a:r>
              <a:rPr lang="en-US" altLang="ru-RU" sz="2400"/>
              <a:t>   </a:t>
            </a:r>
            <a:r>
              <a:rPr lang="en-US" altLang="ru-RU" sz="2400" b="1">
                <a:sym typeface="Wingdings" pitchFamily="2" charset="2"/>
              </a:rPr>
              <a:t>Na</a:t>
            </a:r>
            <a:r>
              <a:rPr lang="en-US" altLang="ru-RU" sz="2400" b="1" baseline="-25000">
                <a:sym typeface="Wingdings" pitchFamily="2" charset="2"/>
              </a:rPr>
              <a:t>2</a:t>
            </a:r>
            <a:r>
              <a:rPr lang="en-US" altLang="ru-RU" sz="2400" b="1">
                <a:sym typeface="Wingdings" pitchFamily="2" charset="2"/>
              </a:rPr>
              <a:t>[Fe(OH)</a:t>
            </a:r>
            <a:r>
              <a:rPr lang="en-US" altLang="ru-RU" sz="2400" b="1" baseline="-25000">
                <a:sym typeface="Wingdings" pitchFamily="2" charset="2"/>
              </a:rPr>
              <a:t>4</a:t>
            </a:r>
            <a:r>
              <a:rPr lang="en-US" altLang="ru-RU" sz="2400" b="1">
                <a:sym typeface="Wingdings" pitchFamily="2" charset="2"/>
              </a:rPr>
              <a:t>]    +  H</a:t>
            </a:r>
            <a:r>
              <a:rPr lang="en-US" altLang="ru-RU" sz="2400" b="1" baseline="-25000">
                <a:sym typeface="Wingdings" pitchFamily="2" charset="2"/>
              </a:rPr>
              <a:t>2</a:t>
            </a:r>
            <a:r>
              <a:rPr lang="en-US" altLang="ru-RU" sz="2400" b="1">
                <a:sym typeface="Wingdings" pitchFamily="2" charset="2"/>
              </a:rPr>
              <a:t>.</a:t>
            </a:r>
            <a:endParaRPr lang="ru-RU" altLang="ru-RU" sz="2400" b="1">
              <a:sym typeface="Wingdings" pitchFamily="2" charset="2"/>
            </a:endParaRPr>
          </a:p>
          <a:p>
            <a:pPr algn="just" eaLnBrk="0" hangingPunct="0">
              <a:tabLst>
                <a:tab pos="1838325" algn="l"/>
              </a:tabLst>
            </a:pPr>
            <a:endParaRPr lang="ru-RU" altLang="ru-RU" sz="2400" b="1"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B33E53-3BE1-4DB2-A697-F48F742BE1A8}" type="slidenum">
              <a:rPr lang="ru-RU" altLang="ru-RU" smtClean="0"/>
              <a:pPr/>
              <a:t>63</a:t>
            </a:fld>
            <a:endParaRPr lang="ru-RU" altLang="ru-RU" smtClean="0"/>
          </a:p>
        </p:txBody>
      </p:sp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0" y="217488"/>
            <a:ext cx="9144000" cy="642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1838325" algn="l"/>
              </a:tabLst>
            </a:pPr>
            <a:r>
              <a:rPr lang="ru-RU" altLang="ru-RU" sz="2400"/>
              <a:t>Соединения  </a:t>
            </a:r>
            <a:r>
              <a:rPr lang="en-US" altLang="ru-RU" sz="2400" b="1">
                <a:solidFill>
                  <a:srgbClr val="A50021"/>
                </a:solidFill>
              </a:rPr>
              <a:t>Fe</a:t>
            </a:r>
            <a:r>
              <a:rPr lang="ru-RU" altLang="ru-RU" sz="2400" b="1">
                <a:solidFill>
                  <a:srgbClr val="A50021"/>
                </a:solidFill>
              </a:rPr>
              <a:t>(</a:t>
            </a:r>
            <a:r>
              <a:rPr lang="en-US" altLang="ru-RU" sz="2400" b="1">
                <a:solidFill>
                  <a:srgbClr val="A50021"/>
                </a:solidFill>
              </a:rPr>
              <a:t>II</a:t>
            </a:r>
            <a:r>
              <a:rPr lang="ru-RU" altLang="ru-RU" sz="2400" b="1">
                <a:solidFill>
                  <a:srgbClr val="A50021"/>
                </a:solidFill>
              </a:rPr>
              <a:t>):</a:t>
            </a:r>
            <a:r>
              <a:rPr lang="ru-RU" altLang="ru-RU" sz="2400"/>
              <a:t>    Соли растворимы в воде, кроме  </a:t>
            </a:r>
            <a:r>
              <a:rPr lang="en-US" altLang="ru-RU" sz="2400"/>
              <a:t>Fe</a:t>
            </a:r>
            <a:r>
              <a:rPr lang="ru-RU" altLang="ru-RU" sz="2400" baseline="-25000"/>
              <a:t>3</a:t>
            </a:r>
            <a:r>
              <a:rPr lang="ru-RU" altLang="ru-RU" sz="2400"/>
              <a:t>(</a:t>
            </a:r>
            <a:r>
              <a:rPr lang="en-US" altLang="ru-RU" sz="2400"/>
              <a:t>PO</a:t>
            </a:r>
            <a:r>
              <a:rPr lang="ru-RU" altLang="ru-RU" sz="2400" baseline="-25000"/>
              <a:t>4</a:t>
            </a:r>
            <a:r>
              <a:rPr lang="ru-RU" altLang="ru-RU" sz="2400"/>
              <a:t>)</a:t>
            </a:r>
            <a:r>
              <a:rPr lang="ru-RU" altLang="ru-RU" sz="2400" baseline="-25000"/>
              <a:t>2</a:t>
            </a:r>
            <a:r>
              <a:rPr lang="ru-RU" altLang="ru-RU" sz="2400"/>
              <a:t>,  </a:t>
            </a:r>
            <a:r>
              <a:rPr lang="en-US" altLang="ru-RU" sz="2400"/>
              <a:t>FeS</a:t>
            </a:r>
            <a:r>
              <a:rPr lang="ru-RU" altLang="ru-RU" sz="2400"/>
              <a:t>,  </a:t>
            </a:r>
            <a:r>
              <a:rPr lang="en-US" altLang="ru-RU" sz="2400"/>
              <a:t>FeCO</a:t>
            </a:r>
            <a:r>
              <a:rPr lang="ru-RU" altLang="ru-RU" sz="2400" baseline="-25000"/>
              <a:t>3</a:t>
            </a:r>
            <a:r>
              <a:rPr lang="ru-RU" altLang="ru-RU" sz="2400"/>
              <a:t>.</a:t>
            </a:r>
            <a:endParaRPr lang="en-US" altLang="ru-RU" sz="2400"/>
          </a:p>
          <a:p>
            <a:pPr algn="just">
              <a:tabLst>
                <a:tab pos="1838325" algn="l"/>
              </a:tabLst>
            </a:pPr>
            <a:endParaRPr lang="ru-RU" altLang="ru-RU" sz="2400"/>
          </a:p>
          <a:p>
            <a:pPr algn="just">
              <a:tabLst>
                <a:tab pos="1838325" algn="l"/>
              </a:tabLst>
            </a:pPr>
            <a:r>
              <a:rPr lang="ru-RU" altLang="ru-RU" sz="2400"/>
              <a:t>На воздухе </a:t>
            </a:r>
            <a:r>
              <a:rPr lang="en-US" altLang="ru-RU" sz="2400"/>
              <a:t>Fe</a:t>
            </a:r>
            <a:r>
              <a:rPr lang="ru-RU" altLang="ru-RU" sz="2400"/>
              <a:t>(</a:t>
            </a:r>
            <a:r>
              <a:rPr lang="en-US" altLang="ru-RU" sz="2400"/>
              <a:t>II</a:t>
            </a:r>
            <a:r>
              <a:rPr lang="ru-RU" altLang="ru-RU" sz="2400"/>
              <a:t>) устойчиво в составе соли Мора:  </a:t>
            </a:r>
            <a:endParaRPr lang="en-US" altLang="ru-RU" sz="2400"/>
          </a:p>
          <a:p>
            <a:pPr algn="just">
              <a:tabLst>
                <a:tab pos="1838325" algn="l"/>
              </a:tabLst>
            </a:pPr>
            <a:r>
              <a:rPr lang="ru-RU" altLang="ru-RU" sz="2400"/>
              <a:t>(</a:t>
            </a:r>
            <a:r>
              <a:rPr lang="en-US" altLang="ru-RU" sz="2400"/>
              <a:t>NH</a:t>
            </a:r>
            <a:r>
              <a:rPr lang="ru-RU" altLang="ru-RU" sz="2400" baseline="-25000"/>
              <a:t>4</a:t>
            </a:r>
            <a:r>
              <a:rPr lang="ru-RU" altLang="ru-RU" sz="2400"/>
              <a:t>)</a:t>
            </a:r>
            <a:r>
              <a:rPr lang="ru-RU" altLang="ru-RU" sz="2400" baseline="-25000"/>
              <a:t>2</a:t>
            </a:r>
            <a:r>
              <a:rPr lang="ru-RU" altLang="ru-RU" sz="2400"/>
              <a:t>[</a:t>
            </a:r>
            <a:r>
              <a:rPr lang="en-US" altLang="ru-RU" sz="2400"/>
              <a:t>Fe</a:t>
            </a:r>
            <a:r>
              <a:rPr lang="ru-RU" altLang="ru-RU" sz="2400"/>
              <a:t>(</a:t>
            </a:r>
            <a:r>
              <a:rPr lang="en-US" altLang="ru-RU" sz="2400"/>
              <a:t>SO</a:t>
            </a:r>
            <a:r>
              <a:rPr lang="ru-RU" altLang="ru-RU" sz="2400" baseline="-25000"/>
              <a:t>4</a:t>
            </a:r>
            <a:r>
              <a:rPr lang="ru-RU" altLang="ru-RU" sz="2400"/>
              <a:t>)</a:t>
            </a:r>
            <a:r>
              <a:rPr lang="ru-RU" altLang="ru-RU" sz="2400" baseline="-25000"/>
              <a:t>2</a:t>
            </a:r>
            <a:r>
              <a:rPr lang="ru-RU" altLang="ru-RU" sz="2400"/>
              <a:t>]  и   </a:t>
            </a:r>
            <a:r>
              <a:rPr lang="en-US" altLang="ru-RU" sz="2400"/>
              <a:t>K</a:t>
            </a:r>
            <a:r>
              <a:rPr lang="ru-RU" altLang="ru-RU" sz="2400" baseline="-25000"/>
              <a:t>4</a:t>
            </a:r>
            <a:r>
              <a:rPr lang="ru-RU" altLang="ru-RU" sz="2400"/>
              <a:t>[</a:t>
            </a:r>
            <a:r>
              <a:rPr lang="en-US" altLang="ru-RU" sz="2400"/>
              <a:t>Fe</a:t>
            </a:r>
            <a:r>
              <a:rPr lang="ru-RU" altLang="ru-RU" sz="2400"/>
              <a:t>(</a:t>
            </a:r>
            <a:r>
              <a:rPr lang="en-US" altLang="ru-RU" sz="2400"/>
              <a:t>CN</a:t>
            </a:r>
            <a:r>
              <a:rPr lang="ru-RU" altLang="ru-RU" sz="2400"/>
              <a:t>)</a:t>
            </a:r>
            <a:r>
              <a:rPr lang="ru-RU" altLang="ru-RU" sz="2400" baseline="-25000"/>
              <a:t>6</a:t>
            </a:r>
            <a:r>
              <a:rPr lang="ru-RU" altLang="ru-RU" sz="2400"/>
              <a:t>].</a:t>
            </a:r>
            <a:endParaRPr lang="en-US" altLang="ru-RU" sz="2400"/>
          </a:p>
          <a:p>
            <a:pPr algn="just">
              <a:tabLst>
                <a:tab pos="1838325" algn="l"/>
              </a:tabLst>
            </a:pPr>
            <a:endParaRPr lang="ru-RU" altLang="ru-RU" sz="2400"/>
          </a:p>
          <a:p>
            <a:pPr algn="just">
              <a:tabLst>
                <a:tab pos="1838325" algn="l"/>
              </a:tabLst>
            </a:pPr>
            <a:r>
              <a:rPr lang="ru-RU" altLang="ru-RU" sz="2400"/>
              <a:t>Другие соли окисляются кислородом воздуха. Гидроксид тоже окисляется:</a:t>
            </a:r>
          </a:p>
          <a:p>
            <a:pPr algn="just">
              <a:tabLst>
                <a:tab pos="1838325" algn="l"/>
              </a:tabLst>
            </a:pPr>
            <a:r>
              <a:rPr lang="en-US" altLang="ru-RU" sz="2400" b="1"/>
              <a:t>2Fe(OH)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  +    ½ 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     +   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      =      2Fe(OH)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</a:t>
            </a:r>
            <a:r>
              <a:rPr lang="en-US" altLang="ru-RU" sz="2400" b="1">
                <a:sym typeface="Symbol" pitchFamily="18" charset="2"/>
              </a:rPr>
              <a:t></a:t>
            </a:r>
            <a:r>
              <a:rPr lang="en-US" altLang="ru-RU" sz="2400" b="1"/>
              <a:t>     </a:t>
            </a:r>
            <a:endParaRPr lang="ru-RU" altLang="ru-RU" sz="2400" b="1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en-US" altLang="ru-RU" sz="2400" b="1">
                <a:sym typeface="Symbol" pitchFamily="18" charset="2"/>
              </a:rPr>
              <a:t>Fe(OH)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       +    4NaOH      =       Na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[Fe(OH)</a:t>
            </a:r>
            <a:r>
              <a:rPr lang="en-US" altLang="ru-RU" sz="2400" b="1" baseline="-25000">
                <a:sym typeface="Symbol" pitchFamily="18" charset="2"/>
              </a:rPr>
              <a:t>6</a:t>
            </a:r>
            <a:r>
              <a:rPr lang="en-US" altLang="ru-RU" sz="2400" b="1">
                <a:sym typeface="Symbol" pitchFamily="18" charset="2"/>
              </a:rPr>
              <a:t>]</a:t>
            </a:r>
          </a:p>
          <a:p>
            <a:pPr algn="just">
              <a:tabLst>
                <a:tab pos="1838325" algn="l"/>
              </a:tabLst>
            </a:pPr>
            <a:endParaRPr lang="ru-RU" altLang="ru-RU" sz="2400" b="1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>
                <a:sym typeface="Symbol" pitchFamily="18" charset="2"/>
              </a:rPr>
              <a:t>Катионные разрушаются в воде:</a:t>
            </a:r>
          </a:p>
          <a:p>
            <a:pPr algn="just">
              <a:tabLst>
                <a:tab pos="1838325" algn="l"/>
              </a:tabLst>
            </a:pPr>
            <a:r>
              <a:rPr lang="en-US" altLang="ru-RU" sz="2400" b="1">
                <a:sym typeface="Symbol" pitchFamily="18" charset="2"/>
              </a:rPr>
              <a:t>[Fe(NH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)</a:t>
            </a:r>
            <a:r>
              <a:rPr lang="en-US" altLang="ru-RU" sz="2400" b="1" baseline="-25000">
                <a:sym typeface="Symbol" pitchFamily="18" charset="2"/>
              </a:rPr>
              <a:t>6</a:t>
            </a:r>
            <a:r>
              <a:rPr lang="en-US" altLang="ru-RU" sz="2400" b="1">
                <a:sym typeface="Symbol" pitchFamily="18" charset="2"/>
              </a:rPr>
              <a:t>]Cl</a:t>
            </a:r>
            <a:r>
              <a:rPr lang="en-US" altLang="ru-RU" sz="2400" b="1" baseline="-25000">
                <a:sym typeface="Symbol" pitchFamily="18" charset="2"/>
              </a:rPr>
              <a:t>2 </a:t>
            </a:r>
            <a:r>
              <a:rPr lang="en-US" altLang="ru-RU" sz="2400" b="1">
                <a:sym typeface="Symbol" pitchFamily="18" charset="2"/>
              </a:rPr>
              <a:t>  +  2H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  =  Fe(OH)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</a:t>
            </a:r>
            <a:r>
              <a:rPr lang="en-US" altLang="ru-RU" sz="2400" b="1"/>
              <a:t>    </a:t>
            </a:r>
            <a:r>
              <a:rPr lang="en-US" altLang="ru-RU" sz="2400" b="1">
                <a:sym typeface="Symbol" pitchFamily="18" charset="2"/>
              </a:rPr>
              <a:t>+  2NH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Cl   +   4NH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</a:p>
          <a:p>
            <a:pPr algn="just">
              <a:tabLst>
                <a:tab pos="1838325" algn="l"/>
              </a:tabLst>
            </a:pPr>
            <a:endParaRPr lang="ru-RU" altLang="ru-RU" sz="2400" b="1" baseline="-25000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>
                <a:sym typeface="Symbol" pitchFamily="18" charset="2"/>
              </a:rPr>
              <a:t>Анионные КС более устойчивы, чем катионные:</a:t>
            </a:r>
          </a:p>
          <a:p>
            <a:pPr algn="just">
              <a:tabLst>
                <a:tab pos="1838325" algn="l"/>
              </a:tabLst>
            </a:pPr>
            <a:r>
              <a:rPr lang="ru-RU" altLang="ru-RU" sz="2400" b="1">
                <a:sym typeface="Symbol" pitchFamily="18" charset="2"/>
              </a:rPr>
              <a:t>[</a:t>
            </a:r>
            <a:r>
              <a:rPr lang="en-US" altLang="ru-RU" sz="2400" b="1">
                <a:sym typeface="Symbol" pitchFamily="18" charset="2"/>
              </a:rPr>
              <a:t>Fe</a:t>
            </a:r>
            <a:r>
              <a:rPr lang="ru-RU" altLang="ru-RU" sz="2400" b="1">
                <a:sym typeface="Symbol" pitchFamily="18" charset="2"/>
              </a:rPr>
              <a:t>(</a:t>
            </a:r>
            <a:r>
              <a:rPr lang="en-US" altLang="ru-RU" sz="2400" b="1">
                <a:sym typeface="Symbol" pitchFamily="18" charset="2"/>
              </a:rPr>
              <a:t>CN</a:t>
            </a:r>
            <a:r>
              <a:rPr lang="ru-RU" altLang="ru-RU" sz="2400" b="1">
                <a:sym typeface="Symbol" pitchFamily="18" charset="2"/>
              </a:rPr>
              <a:t>)</a:t>
            </a:r>
            <a:r>
              <a:rPr lang="ru-RU" altLang="ru-RU" sz="2400" b="1" baseline="-25000">
                <a:sym typeface="Symbol" pitchFamily="18" charset="2"/>
              </a:rPr>
              <a:t>6</a:t>
            </a:r>
            <a:r>
              <a:rPr lang="ru-RU" altLang="ru-RU" sz="2400" b="1">
                <a:sym typeface="Symbol" pitchFamily="18" charset="2"/>
              </a:rPr>
              <a:t>]</a:t>
            </a:r>
            <a:r>
              <a:rPr lang="ru-RU" altLang="ru-RU" sz="2400" b="1" baseline="30000">
                <a:sym typeface="Symbol" pitchFamily="18" charset="2"/>
              </a:rPr>
              <a:t>4-</a:t>
            </a:r>
            <a:r>
              <a:rPr lang="ru-RU" altLang="ru-RU" sz="2400">
                <a:sym typeface="Symbol" pitchFamily="18" charset="2"/>
              </a:rPr>
              <a:t> - желтая кровяная соль (наиболее устойчива), реактив на </a:t>
            </a:r>
            <a:r>
              <a:rPr lang="en-US" altLang="ru-RU" sz="2400" b="1">
                <a:sym typeface="Symbol" pitchFamily="18" charset="2"/>
              </a:rPr>
              <a:t>Fe</a:t>
            </a:r>
            <a:r>
              <a:rPr lang="ru-RU" altLang="ru-RU" sz="2400" b="1">
                <a:sym typeface="Symbol" pitchFamily="18" charset="2"/>
              </a:rPr>
              <a:t>(</a:t>
            </a:r>
            <a:r>
              <a:rPr lang="en-US" altLang="ru-RU" sz="2400" b="1">
                <a:sym typeface="Symbol" pitchFamily="18" charset="2"/>
              </a:rPr>
              <a:t>III</a:t>
            </a:r>
            <a:r>
              <a:rPr lang="ru-RU" altLang="ru-RU" sz="2400" b="1">
                <a:sym typeface="Symbol" pitchFamily="18" charset="2"/>
              </a:rPr>
              <a:t>).</a:t>
            </a:r>
          </a:p>
          <a:p>
            <a:pPr algn="ctr" eaLnBrk="0" hangingPunct="0">
              <a:tabLst>
                <a:tab pos="1838325" algn="l"/>
              </a:tabLst>
            </a:pPr>
            <a:endParaRPr lang="ru-RU" altLang="ru-RU" sz="2400" baseline="-30000"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7BA13B-8B89-4DAD-B411-FDC7DCA45DDF}" type="slidenum">
              <a:rPr lang="ru-RU" altLang="ru-RU" smtClean="0"/>
              <a:pPr/>
              <a:t>64</a:t>
            </a:fld>
            <a:endParaRPr lang="ru-RU" altLang="ru-RU" smtClean="0"/>
          </a:p>
        </p:txBody>
      </p:sp>
      <p:sp>
        <p:nvSpPr>
          <p:cNvPr id="71683" name="Rectangle 4"/>
          <p:cNvSpPr>
            <a:spLocks noChangeArrowheads="1"/>
          </p:cNvSpPr>
          <p:nvPr/>
        </p:nvSpPr>
        <p:spPr bwMode="auto">
          <a:xfrm>
            <a:off x="179388" y="703263"/>
            <a:ext cx="8785225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1838325" algn="l"/>
              </a:tabLst>
            </a:pPr>
            <a:r>
              <a:rPr lang="ru-RU" altLang="ru-RU" sz="2800"/>
              <a:t>ТКП прогнозирует, что КС  </a:t>
            </a:r>
            <a:r>
              <a:rPr lang="en-US" altLang="ru-RU" sz="2800"/>
              <a:t>Fe</a:t>
            </a:r>
            <a:r>
              <a:rPr lang="ru-RU" altLang="ru-RU" sz="2800"/>
              <a:t>(</a:t>
            </a:r>
            <a:r>
              <a:rPr lang="en-US" altLang="ru-RU" sz="2800"/>
              <a:t>II</a:t>
            </a:r>
            <a:r>
              <a:rPr lang="ru-RU" altLang="ru-RU" sz="2800"/>
              <a:t>)   с   </a:t>
            </a:r>
            <a:r>
              <a:rPr lang="en-US" altLang="ru-RU" sz="2800"/>
              <a:t>L</a:t>
            </a:r>
            <a:r>
              <a:rPr lang="ru-RU" altLang="ru-RU" sz="2800"/>
              <a:t>   слабого поля должны значительно различаться по т/д устойчивости.</a:t>
            </a:r>
            <a:endParaRPr lang="en-US" altLang="ru-RU" sz="2800"/>
          </a:p>
          <a:p>
            <a:pPr algn="just">
              <a:tabLst>
                <a:tab pos="1838325" algn="l"/>
              </a:tabLst>
            </a:pPr>
            <a:endParaRPr lang="ru-RU" altLang="ru-RU" sz="2800"/>
          </a:p>
          <a:p>
            <a:pPr algn="just">
              <a:tabLst>
                <a:tab pos="1838325" algn="l"/>
              </a:tabLst>
            </a:pPr>
            <a:r>
              <a:rPr lang="ru-RU" altLang="ru-RU" sz="2800"/>
              <a:t>В сильном поле </a:t>
            </a:r>
            <a:r>
              <a:rPr lang="ru-RU" altLang="ru-RU" sz="2800" b="1"/>
              <a:t>(</a:t>
            </a:r>
            <a:r>
              <a:rPr lang="en-US" altLang="ru-RU" sz="2800" b="1"/>
              <a:t>CN</a:t>
            </a:r>
            <a:r>
              <a:rPr lang="ru-RU" altLang="ru-RU" sz="2800" b="1" baseline="30000"/>
              <a:t>-</a:t>
            </a:r>
            <a:r>
              <a:rPr lang="ru-RU" altLang="ru-RU" sz="2800" b="1"/>
              <a:t>)   </a:t>
            </a:r>
            <a:r>
              <a:rPr lang="en-US" altLang="ru-RU" sz="2800" b="1"/>
              <a:t>Fe</a:t>
            </a:r>
            <a:r>
              <a:rPr lang="ru-RU" altLang="ru-RU" sz="2800" b="1"/>
              <a:t>(</a:t>
            </a:r>
            <a:r>
              <a:rPr lang="en-US" altLang="ru-RU" sz="2800" b="1"/>
              <a:t>II</a:t>
            </a:r>
            <a:r>
              <a:rPr lang="ru-RU" altLang="ru-RU" sz="2800" b="1"/>
              <a:t>)</a:t>
            </a:r>
            <a:r>
              <a:rPr lang="ru-RU" altLang="ru-RU" sz="2800"/>
              <a:t>              </a:t>
            </a:r>
            <a:r>
              <a:rPr lang="en-US" altLang="ru-RU" sz="2800" b="1"/>
              <a:t>t</a:t>
            </a:r>
            <a:r>
              <a:rPr lang="ru-RU" altLang="ru-RU" sz="2800" b="1" baseline="-25000"/>
              <a:t>2</a:t>
            </a:r>
            <a:r>
              <a:rPr lang="en-US" altLang="ru-RU" sz="2800" b="1" baseline="-25000"/>
              <a:t>g</a:t>
            </a:r>
            <a:r>
              <a:rPr lang="ru-RU" altLang="ru-RU" sz="2800" b="1" baseline="30000"/>
              <a:t>6</a:t>
            </a:r>
            <a:r>
              <a:rPr lang="en-US" altLang="ru-RU" sz="2800" b="1"/>
              <a:t>e</a:t>
            </a:r>
            <a:r>
              <a:rPr lang="en-US" altLang="ru-RU" sz="2800" b="1" baseline="-25000"/>
              <a:t>g</a:t>
            </a:r>
            <a:r>
              <a:rPr lang="ru-RU" altLang="ru-RU" sz="2800" b="1" baseline="30000"/>
              <a:t>0</a:t>
            </a:r>
            <a:r>
              <a:rPr lang="ru-RU" altLang="ru-RU" sz="2800" baseline="30000"/>
              <a:t> </a:t>
            </a:r>
            <a:r>
              <a:rPr lang="ru-RU" altLang="ru-RU" sz="2800"/>
              <a:t>     (н/с),</a:t>
            </a:r>
            <a:endParaRPr lang="en-US" altLang="ru-RU" sz="2800"/>
          </a:p>
          <a:p>
            <a:pPr algn="just">
              <a:tabLst>
                <a:tab pos="1838325" algn="l"/>
              </a:tabLst>
            </a:pPr>
            <a:endParaRPr lang="ru-RU" altLang="ru-RU" sz="2800"/>
          </a:p>
          <a:p>
            <a:pPr algn="just">
              <a:tabLst>
                <a:tab pos="1838325" algn="l"/>
              </a:tabLst>
            </a:pPr>
            <a:r>
              <a:rPr lang="ru-RU" altLang="ru-RU" sz="2800"/>
              <a:t>В слабом поле    </a:t>
            </a:r>
            <a:r>
              <a:rPr lang="ru-RU" altLang="ru-RU" sz="2800" b="1"/>
              <a:t>(</a:t>
            </a:r>
            <a:r>
              <a:rPr lang="en-US" altLang="ru-RU" sz="2800" b="1"/>
              <a:t>SCN</a:t>
            </a:r>
            <a:r>
              <a:rPr lang="ru-RU" altLang="ru-RU" sz="2800" b="1" baseline="30000"/>
              <a:t>-</a:t>
            </a:r>
            <a:r>
              <a:rPr lang="ru-RU" altLang="ru-RU" sz="2800" b="1"/>
              <a:t>) </a:t>
            </a:r>
            <a:r>
              <a:rPr lang="en-US" altLang="ru-RU" sz="2800" b="1"/>
              <a:t>Fe</a:t>
            </a:r>
            <a:r>
              <a:rPr lang="ru-RU" altLang="ru-RU" sz="2800" b="1"/>
              <a:t>(</a:t>
            </a:r>
            <a:r>
              <a:rPr lang="en-US" altLang="ru-RU" sz="2800" b="1"/>
              <a:t>II</a:t>
            </a:r>
            <a:r>
              <a:rPr lang="ru-RU" altLang="ru-RU" sz="2800" b="1"/>
              <a:t>)</a:t>
            </a:r>
            <a:r>
              <a:rPr lang="ru-RU" altLang="ru-RU" sz="2800"/>
              <a:t>             </a:t>
            </a:r>
            <a:r>
              <a:rPr lang="en-US" altLang="ru-RU" sz="2800" b="1"/>
              <a:t>t</a:t>
            </a:r>
            <a:r>
              <a:rPr lang="ru-RU" altLang="ru-RU" sz="2800" b="1" baseline="-25000"/>
              <a:t>2</a:t>
            </a:r>
            <a:r>
              <a:rPr lang="en-US" altLang="ru-RU" sz="2800" b="1" baseline="-25000"/>
              <a:t>g</a:t>
            </a:r>
            <a:r>
              <a:rPr lang="ru-RU" altLang="ru-RU" sz="2800" b="1" baseline="30000"/>
              <a:t>4</a:t>
            </a:r>
            <a:r>
              <a:rPr lang="en-US" altLang="ru-RU" sz="2800" b="1"/>
              <a:t>e</a:t>
            </a:r>
            <a:r>
              <a:rPr lang="en-US" altLang="ru-RU" sz="2800" b="1" baseline="-25000"/>
              <a:t>g</a:t>
            </a:r>
            <a:r>
              <a:rPr lang="ru-RU" altLang="ru-RU" sz="2800" b="1" baseline="30000"/>
              <a:t>2</a:t>
            </a:r>
            <a:r>
              <a:rPr lang="ru-RU" altLang="ru-RU" sz="2800"/>
              <a:t>      (в/с).</a:t>
            </a:r>
            <a:endParaRPr lang="en-US" altLang="ru-RU" sz="2800"/>
          </a:p>
          <a:p>
            <a:pPr algn="just">
              <a:tabLst>
                <a:tab pos="1838325" algn="l"/>
              </a:tabLst>
            </a:pPr>
            <a:endParaRPr lang="ru-RU" altLang="ru-RU" sz="2800"/>
          </a:p>
          <a:p>
            <a:pPr algn="just">
              <a:tabLst>
                <a:tab pos="1838325" algn="l"/>
              </a:tabLst>
            </a:pPr>
            <a:r>
              <a:rPr lang="ru-RU" altLang="ru-RU" sz="2800"/>
              <a:t>Для</a:t>
            </a:r>
            <a:r>
              <a:rPr lang="en-US" altLang="ru-RU" sz="2800"/>
              <a:t> </a:t>
            </a:r>
            <a:r>
              <a:rPr lang="ru-RU" altLang="ru-RU" sz="2800"/>
              <a:t>  </a:t>
            </a:r>
            <a:r>
              <a:rPr lang="ru-RU" altLang="ru-RU" sz="2800" b="1"/>
              <a:t>[</a:t>
            </a:r>
            <a:r>
              <a:rPr lang="en-US" altLang="ru-RU" sz="2800" b="1"/>
              <a:t>Fe</a:t>
            </a:r>
            <a:r>
              <a:rPr lang="ru-RU" altLang="ru-RU" sz="2800" b="1"/>
              <a:t>(</a:t>
            </a:r>
            <a:r>
              <a:rPr lang="en-US" altLang="ru-RU" sz="2800" b="1"/>
              <a:t>CN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6</a:t>
            </a:r>
            <a:r>
              <a:rPr lang="ru-RU" altLang="ru-RU" sz="2800" b="1"/>
              <a:t>]</a:t>
            </a:r>
            <a:r>
              <a:rPr lang="ru-RU" altLang="ru-RU" sz="2800" b="1" baseline="30000"/>
              <a:t>4-</a:t>
            </a:r>
            <a:r>
              <a:rPr lang="ru-RU" altLang="ru-RU" sz="2800"/>
              <a:t>   </a:t>
            </a:r>
            <a:r>
              <a:rPr lang="en-US" altLang="ru-RU" sz="2800"/>
              <a:t>   </a:t>
            </a:r>
            <a:r>
              <a:rPr lang="ru-RU" altLang="ru-RU" sz="2800"/>
              <a:t>ЭСКП      =     2.4 </a:t>
            </a:r>
            <a:r>
              <a:rPr lang="ru-RU" altLang="ru-RU" sz="2800">
                <a:sym typeface="Symbol" pitchFamily="18" charset="2"/>
              </a:rPr>
              <a:t></a:t>
            </a:r>
            <a:r>
              <a:rPr lang="ru-RU" altLang="ru-RU" sz="2800" baseline="-25000"/>
              <a:t>0</a:t>
            </a:r>
            <a:r>
              <a:rPr lang="ru-RU" altLang="ru-RU" sz="2800">
                <a:sym typeface="Symbol" pitchFamily="18" charset="2"/>
              </a:rPr>
              <a:t>,    </a:t>
            </a:r>
            <a:r>
              <a:rPr lang="en-US" altLang="ru-RU" sz="2800">
                <a:sym typeface="Symbol" pitchFamily="18" charset="2"/>
              </a:rPr>
              <a:t>lg</a:t>
            </a:r>
            <a:r>
              <a:rPr lang="ru-RU" altLang="ru-RU" sz="2800" baseline="-25000"/>
              <a:t>6</a:t>
            </a:r>
            <a:r>
              <a:rPr lang="ru-RU" altLang="ru-RU" sz="2800">
                <a:sym typeface="Symbol" pitchFamily="18" charset="2"/>
              </a:rPr>
              <a:t>   =    37</a:t>
            </a:r>
          </a:p>
          <a:p>
            <a:pPr algn="just">
              <a:tabLst>
                <a:tab pos="1838325" algn="l"/>
              </a:tabLst>
            </a:pPr>
            <a:r>
              <a:rPr lang="en-US" altLang="ru-RU" sz="2800">
                <a:sym typeface="Symbol" pitchFamily="18" charset="2"/>
              </a:rPr>
              <a:t>         </a:t>
            </a:r>
            <a:r>
              <a:rPr lang="en-US" altLang="ru-RU" sz="2800" b="1">
                <a:sym typeface="Symbol" pitchFamily="18" charset="2"/>
              </a:rPr>
              <a:t>[Fe(SCN)</a:t>
            </a:r>
            <a:r>
              <a:rPr lang="en-US" altLang="ru-RU" sz="2800" b="1" baseline="-25000">
                <a:sym typeface="Symbol" pitchFamily="18" charset="2"/>
              </a:rPr>
              <a:t>6</a:t>
            </a:r>
            <a:r>
              <a:rPr lang="en-US" altLang="ru-RU" sz="2800" b="1">
                <a:sym typeface="Symbol" pitchFamily="18" charset="2"/>
              </a:rPr>
              <a:t>]</a:t>
            </a:r>
            <a:r>
              <a:rPr lang="en-US" altLang="ru-RU" sz="2800" b="1" baseline="30000">
                <a:sym typeface="Symbol" pitchFamily="18" charset="2"/>
              </a:rPr>
              <a:t>4-</a:t>
            </a:r>
            <a:r>
              <a:rPr lang="en-US" altLang="ru-RU" sz="2800">
                <a:sym typeface="Symbol" pitchFamily="18" charset="2"/>
              </a:rPr>
              <a:t>    </a:t>
            </a:r>
            <a:r>
              <a:rPr lang="ru-RU" altLang="ru-RU" sz="2800">
                <a:sym typeface="Symbol" pitchFamily="18" charset="2"/>
              </a:rPr>
              <a:t>ЭСКП</a:t>
            </a:r>
            <a:r>
              <a:rPr lang="en-US" altLang="ru-RU" sz="2800">
                <a:sym typeface="Symbol" pitchFamily="18" charset="2"/>
              </a:rPr>
              <a:t>       =     0.4 </a:t>
            </a:r>
            <a:r>
              <a:rPr lang="en-US" altLang="ru-RU" sz="2800" baseline="-25000"/>
              <a:t>0</a:t>
            </a:r>
            <a:r>
              <a:rPr lang="en-US" altLang="ru-RU" sz="2800">
                <a:sym typeface="Symbol" pitchFamily="18" charset="2"/>
              </a:rPr>
              <a:t>,     lg</a:t>
            </a:r>
            <a:r>
              <a:rPr lang="en-US" altLang="ru-RU" sz="2800" baseline="-25000"/>
              <a:t>6</a:t>
            </a:r>
            <a:r>
              <a:rPr lang="en-US" altLang="ru-RU" sz="2800" baseline="-25000">
                <a:sym typeface="Symbol" pitchFamily="18" charset="2"/>
              </a:rPr>
              <a:t> </a:t>
            </a:r>
            <a:r>
              <a:rPr lang="en-US" altLang="ru-RU" sz="2800">
                <a:sym typeface="Symbol" pitchFamily="18" charset="2"/>
              </a:rPr>
              <a:t>   =   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5D977B-8D0D-430B-91DD-5EBC04F8EA1F}" type="slidenum">
              <a:rPr lang="ru-RU" altLang="ru-RU" smtClean="0"/>
              <a:pPr/>
              <a:t>65</a:t>
            </a:fld>
            <a:endParaRPr lang="ru-RU" altLang="ru-RU" smtClean="0"/>
          </a:p>
        </p:txBody>
      </p:sp>
      <p:sp>
        <p:nvSpPr>
          <p:cNvPr id="72707" name="Rectangle 4"/>
          <p:cNvSpPr>
            <a:spLocks noChangeArrowheads="1"/>
          </p:cNvSpPr>
          <p:nvPr/>
        </p:nvSpPr>
        <p:spPr bwMode="auto">
          <a:xfrm>
            <a:off x="304800" y="44450"/>
            <a:ext cx="8515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1838325" algn="l"/>
              </a:tabLst>
            </a:pPr>
            <a:r>
              <a:rPr lang="en-US" altLang="ru-RU" sz="2800" b="1">
                <a:solidFill>
                  <a:srgbClr val="0000CC"/>
                </a:solidFill>
              </a:rPr>
              <a:t>             </a:t>
            </a:r>
            <a:r>
              <a:rPr lang="ru-RU" altLang="ru-RU" sz="2800" b="1" u="sng">
                <a:solidFill>
                  <a:srgbClr val="0000CC"/>
                </a:solidFill>
              </a:rPr>
              <a:t>Энергетическая диаграмма  [</a:t>
            </a:r>
            <a:r>
              <a:rPr lang="en-US" altLang="ru-RU" sz="2800" b="1" u="sng">
                <a:solidFill>
                  <a:srgbClr val="0000CC"/>
                </a:solidFill>
              </a:rPr>
              <a:t>Fe</a:t>
            </a:r>
            <a:r>
              <a:rPr lang="ru-RU" altLang="ru-RU" sz="2800" b="1" u="sng">
                <a:solidFill>
                  <a:srgbClr val="0000CC"/>
                </a:solidFill>
              </a:rPr>
              <a:t>(</a:t>
            </a:r>
            <a:r>
              <a:rPr lang="en-US" altLang="ru-RU" sz="2800" b="1" u="sng">
                <a:solidFill>
                  <a:srgbClr val="0000CC"/>
                </a:solidFill>
              </a:rPr>
              <a:t>CN</a:t>
            </a:r>
            <a:r>
              <a:rPr lang="ru-RU" altLang="ru-RU" sz="2800" b="1" u="sng">
                <a:solidFill>
                  <a:srgbClr val="0000CC"/>
                </a:solidFill>
              </a:rPr>
              <a:t>)</a:t>
            </a:r>
            <a:r>
              <a:rPr lang="ru-RU" altLang="ru-RU" sz="2800" b="1" u="sng" baseline="-25000">
                <a:solidFill>
                  <a:srgbClr val="0000CC"/>
                </a:solidFill>
              </a:rPr>
              <a:t>6</a:t>
            </a:r>
            <a:r>
              <a:rPr lang="ru-RU" altLang="ru-RU" sz="2800" b="1" u="sng">
                <a:solidFill>
                  <a:srgbClr val="0000CC"/>
                </a:solidFill>
              </a:rPr>
              <a:t>]</a:t>
            </a:r>
            <a:r>
              <a:rPr lang="ru-RU" altLang="ru-RU" sz="2800" b="1" u="sng" baseline="30000">
                <a:solidFill>
                  <a:srgbClr val="0000CC"/>
                </a:solidFill>
              </a:rPr>
              <a:t>4-</a:t>
            </a:r>
            <a:endParaRPr lang="ru-RU" altLang="ru-RU" sz="3200" b="1">
              <a:sym typeface="Symbol" pitchFamily="18" charset="2"/>
            </a:endParaRPr>
          </a:p>
        </p:txBody>
      </p:sp>
      <p:grpSp>
        <p:nvGrpSpPr>
          <p:cNvPr id="72708" name="Group 125"/>
          <p:cNvGrpSpPr>
            <a:grpSpLocks/>
          </p:cNvGrpSpPr>
          <p:nvPr/>
        </p:nvGrpSpPr>
        <p:grpSpPr bwMode="auto">
          <a:xfrm>
            <a:off x="827088" y="1268413"/>
            <a:ext cx="7778750" cy="3600450"/>
            <a:chOff x="521" y="799"/>
            <a:chExt cx="4900" cy="2268"/>
          </a:xfrm>
        </p:grpSpPr>
        <p:sp>
          <p:nvSpPr>
            <p:cNvPr id="72709" name="Line 51"/>
            <p:cNvSpPr>
              <a:spLocks noChangeShapeType="1"/>
            </p:cNvSpPr>
            <p:nvPr/>
          </p:nvSpPr>
          <p:spPr bwMode="auto">
            <a:xfrm>
              <a:off x="2789" y="3022"/>
              <a:ext cx="181" cy="0"/>
            </a:xfrm>
            <a:prstGeom prst="line">
              <a:avLst/>
            </a:prstGeom>
            <a:noFill/>
            <a:ln w="603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2710" name="Group 75"/>
            <p:cNvGrpSpPr>
              <a:grpSpLocks/>
            </p:cNvGrpSpPr>
            <p:nvPr/>
          </p:nvGrpSpPr>
          <p:grpSpPr bwMode="auto">
            <a:xfrm>
              <a:off x="521" y="799"/>
              <a:ext cx="4900" cy="2223"/>
              <a:chOff x="521" y="799"/>
              <a:chExt cx="4900" cy="2223"/>
            </a:xfrm>
          </p:grpSpPr>
          <p:grpSp>
            <p:nvGrpSpPr>
              <p:cNvPr id="72763" name="Group 18"/>
              <p:cNvGrpSpPr>
                <a:grpSpLocks/>
              </p:cNvGrpSpPr>
              <p:nvPr/>
            </p:nvGrpSpPr>
            <p:grpSpPr bwMode="auto">
              <a:xfrm>
                <a:off x="567" y="1026"/>
                <a:ext cx="726" cy="0"/>
                <a:chOff x="567" y="1434"/>
                <a:chExt cx="726" cy="0"/>
              </a:xfrm>
            </p:grpSpPr>
            <p:sp>
              <p:nvSpPr>
                <p:cNvPr id="72820" name="Line 5"/>
                <p:cNvSpPr>
                  <a:spLocks noChangeShapeType="1"/>
                </p:cNvSpPr>
                <p:nvPr/>
              </p:nvSpPr>
              <p:spPr bwMode="auto">
                <a:xfrm>
                  <a:off x="567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21" name="Line 6"/>
                <p:cNvSpPr>
                  <a:spLocks noChangeShapeType="1"/>
                </p:cNvSpPr>
                <p:nvPr/>
              </p:nvSpPr>
              <p:spPr bwMode="auto">
                <a:xfrm>
                  <a:off x="839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22" name="Line 7"/>
                <p:cNvSpPr>
                  <a:spLocks noChangeShapeType="1"/>
                </p:cNvSpPr>
                <p:nvPr/>
              </p:nvSpPr>
              <p:spPr bwMode="auto">
                <a:xfrm>
                  <a:off x="1111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2764" name="Line 8"/>
              <p:cNvSpPr>
                <a:spLocks noChangeShapeType="1"/>
              </p:cNvSpPr>
              <p:nvPr/>
            </p:nvSpPr>
            <p:spPr bwMode="auto">
              <a:xfrm>
                <a:off x="567" y="1434"/>
                <a:ext cx="182" cy="0"/>
              </a:xfrm>
              <a:prstGeom prst="line">
                <a:avLst/>
              </a:prstGeom>
              <a:noFill/>
              <a:ln w="603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2765" name="Group 23"/>
              <p:cNvGrpSpPr>
                <a:grpSpLocks/>
              </p:cNvGrpSpPr>
              <p:nvPr/>
            </p:nvGrpSpPr>
            <p:grpSpPr bwMode="auto">
              <a:xfrm>
                <a:off x="567" y="1842"/>
                <a:ext cx="1270" cy="0"/>
                <a:chOff x="567" y="1842"/>
                <a:chExt cx="1270" cy="0"/>
              </a:xfrm>
            </p:grpSpPr>
            <p:sp>
              <p:nvSpPr>
                <p:cNvPr id="72815" name="Line 9"/>
                <p:cNvSpPr>
                  <a:spLocks noChangeShapeType="1"/>
                </p:cNvSpPr>
                <p:nvPr/>
              </p:nvSpPr>
              <p:spPr bwMode="auto">
                <a:xfrm>
                  <a:off x="567" y="1842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16" name="Line 10"/>
                <p:cNvSpPr>
                  <a:spLocks noChangeShapeType="1"/>
                </p:cNvSpPr>
                <p:nvPr/>
              </p:nvSpPr>
              <p:spPr bwMode="auto">
                <a:xfrm>
                  <a:off x="839" y="1842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17" name="Line 11"/>
                <p:cNvSpPr>
                  <a:spLocks noChangeShapeType="1"/>
                </p:cNvSpPr>
                <p:nvPr/>
              </p:nvSpPr>
              <p:spPr bwMode="auto">
                <a:xfrm>
                  <a:off x="1111" y="1842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18" name="Line 12"/>
                <p:cNvSpPr>
                  <a:spLocks noChangeShapeType="1"/>
                </p:cNvSpPr>
                <p:nvPr/>
              </p:nvSpPr>
              <p:spPr bwMode="auto">
                <a:xfrm>
                  <a:off x="1383" y="1842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19" name="Line 13"/>
                <p:cNvSpPr>
                  <a:spLocks noChangeShapeType="1"/>
                </p:cNvSpPr>
                <p:nvPr/>
              </p:nvSpPr>
              <p:spPr bwMode="auto">
                <a:xfrm>
                  <a:off x="1655" y="1842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2766" name="Line 14"/>
              <p:cNvSpPr>
                <a:spLocks noChangeShapeType="1"/>
              </p:cNvSpPr>
              <p:nvPr/>
            </p:nvSpPr>
            <p:spPr bwMode="auto">
              <a:xfrm>
                <a:off x="2744" y="1253"/>
                <a:ext cx="182" cy="0"/>
              </a:xfrm>
              <a:prstGeom prst="line">
                <a:avLst/>
              </a:prstGeom>
              <a:noFill/>
              <a:ln w="603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2767" name="Group 28"/>
              <p:cNvGrpSpPr>
                <a:grpSpLocks/>
              </p:cNvGrpSpPr>
              <p:nvPr/>
            </p:nvGrpSpPr>
            <p:grpSpPr bwMode="auto">
              <a:xfrm>
                <a:off x="2606" y="1616"/>
                <a:ext cx="455" cy="0"/>
                <a:chOff x="2562" y="1661"/>
                <a:chExt cx="455" cy="0"/>
              </a:xfrm>
            </p:grpSpPr>
            <p:sp>
              <p:nvSpPr>
                <p:cNvPr id="72813" name="Line 15"/>
                <p:cNvSpPr>
                  <a:spLocks noChangeShapeType="1"/>
                </p:cNvSpPr>
                <p:nvPr/>
              </p:nvSpPr>
              <p:spPr bwMode="auto">
                <a:xfrm>
                  <a:off x="2562" y="1661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14" name="Line 16"/>
                <p:cNvSpPr>
                  <a:spLocks noChangeShapeType="1"/>
                </p:cNvSpPr>
                <p:nvPr/>
              </p:nvSpPr>
              <p:spPr bwMode="auto">
                <a:xfrm>
                  <a:off x="2835" y="1661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2768" name="Group 19"/>
              <p:cNvGrpSpPr>
                <a:grpSpLocks/>
              </p:cNvGrpSpPr>
              <p:nvPr/>
            </p:nvGrpSpPr>
            <p:grpSpPr bwMode="auto">
              <a:xfrm>
                <a:off x="2472" y="799"/>
                <a:ext cx="726" cy="0"/>
                <a:chOff x="567" y="1434"/>
                <a:chExt cx="726" cy="0"/>
              </a:xfrm>
            </p:grpSpPr>
            <p:sp>
              <p:nvSpPr>
                <p:cNvPr id="72810" name="Line 20"/>
                <p:cNvSpPr>
                  <a:spLocks noChangeShapeType="1"/>
                </p:cNvSpPr>
                <p:nvPr/>
              </p:nvSpPr>
              <p:spPr bwMode="auto">
                <a:xfrm>
                  <a:off x="567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11" name="Line 21"/>
                <p:cNvSpPr>
                  <a:spLocks noChangeShapeType="1"/>
                </p:cNvSpPr>
                <p:nvPr/>
              </p:nvSpPr>
              <p:spPr bwMode="auto">
                <a:xfrm>
                  <a:off x="839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12" name="Line 22"/>
                <p:cNvSpPr>
                  <a:spLocks noChangeShapeType="1"/>
                </p:cNvSpPr>
                <p:nvPr/>
              </p:nvSpPr>
              <p:spPr bwMode="auto">
                <a:xfrm>
                  <a:off x="1111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2769" name="Group 29"/>
              <p:cNvGrpSpPr>
                <a:grpSpLocks/>
              </p:cNvGrpSpPr>
              <p:nvPr/>
            </p:nvGrpSpPr>
            <p:grpSpPr bwMode="auto">
              <a:xfrm>
                <a:off x="2472" y="1842"/>
                <a:ext cx="726" cy="0"/>
                <a:chOff x="567" y="1434"/>
                <a:chExt cx="726" cy="0"/>
              </a:xfrm>
            </p:grpSpPr>
            <p:sp>
              <p:nvSpPr>
                <p:cNvPr id="72807" name="Line 30"/>
                <p:cNvSpPr>
                  <a:spLocks noChangeShapeType="1"/>
                </p:cNvSpPr>
                <p:nvPr/>
              </p:nvSpPr>
              <p:spPr bwMode="auto">
                <a:xfrm>
                  <a:off x="567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08" name="Line 31"/>
                <p:cNvSpPr>
                  <a:spLocks noChangeShapeType="1"/>
                </p:cNvSpPr>
                <p:nvPr/>
              </p:nvSpPr>
              <p:spPr bwMode="auto">
                <a:xfrm>
                  <a:off x="839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09" name="Line 32"/>
                <p:cNvSpPr>
                  <a:spLocks noChangeShapeType="1"/>
                </p:cNvSpPr>
                <p:nvPr/>
              </p:nvSpPr>
              <p:spPr bwMode="auto">
                <a:xfrm>
                  <a:off x="1111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2770" name="Group 33"/>
              <p:cNvGrpSpPr>
                <a:grpSpLocks/>
              </p:cNvGrpSpPr>
              <p:nvPr/>
            </p:nvGrpSpPr>
            <p:grpSpPr bwMode="auto">
              <a:xfrm>
                <a:off x="2472" y="2069"/>
                <a:ext cx="726" cy="0"/>
                <a:chOff x="567" y="1434"/>
                <a:chExt cx="726" cy="0"/>
              </a:xfrm>
            </p:grpSpPr>
            <p:sp>
              <p:nvSpPr>
                <p:cNvPr id="72804" name="Line 34"/>
                <p:cNvSpPr>
                  <a:spLocks noChangeShapeType="1"/>
                </p:cNvSpPr>
                <p:nvPr/>
              </p:nvSpPr>
              <p:spPr bwMode="auto">
                <a:xfrm>
                  <a:off x="567" y="1434"/>
                  <a:ext cx="182" cy="0"/>
                </a:xfrm>
                <a:prstGeom prst="line">
                  <a:avLst/>
                </a:prstGeom>
                <a:noFill/>
                <a:ln w="34925">
                  <a:solidFill>
                    <a:srgbClr val="0033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05" name="Line 35"/>
                <p:cNvSpPr>
                  <a:spLocks noChangeShapeType="1"/>
                </p:cNvSpPr>
                <p:nvPr/>
              </p:nvSpPr>
              <p:spPr bwMode="auto">
                <a:xfrm>
                  <a:off x="839" y="1434"/>
                  <a:ext cx="182" cy="0"/>
                </a:xfrm>
                <a:prstGeom prst="line">
                  <a:avLst/>
                </a:prstGeom>
                <a:noFill/>
                <a:ln w="34925">
                  <a:solidFill>
                    <a:srgbClr val="0033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806" name="Line 36"/>
                <p:cNvSpPr>
                  <a:spLocks noChangeShapeType="1"/>
                </p:cNvSpPr>
                <p:nvPr/>
              </p:nvSpPr>
              <p:spPr bwMode="auto">
                <a:xfrm>
                  <a:off x="1111" y="1434"/>
                  <a:ext cx="182" cy="0"/>
                </a:xfrm>
                <a:prstGeom prst="line">
                  <a:avLst/>
                </a:prstGeom>
                <a:noFill/>
                <a:ln w="34925">
                  <a:solidFill>
                    <a:srgbClr val="0033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2771" name="Group 43"/>
              <p:cNvGrpSpPr>
                <a:grpSpLocks/>
              </p:cNvGrpSpPr>
              <p:nvPr/>
            </p:nvGrpSpPr>
            <p:grpSpPr bwMode="auto">
              <a:xfrm>
                <a:off x="3878" y="1933"/>
                <a:ext cx="1543" cy="0"/>
                <a:chOff x="3878" y="1933"/>
                <a:chExt cx="1543" cy="0"/>
              </a:xfrm>
            </p:grpSpPr>
            <p:sp>
              <p:nvSpPr>
                <p:cNvPr id="72797" name="Line 17"/>
                <p:cNvSpPr>
                  <a:spLocks noChangeShapeType="1"/>
                </p:cNvSpPr>
                <p:nvPr/>
              </p:nvSpPr>
              <p:spPr bwMode="auto">
                <a:xfrm>
                  <a:off x="5239" y="1933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72798" name="Group 37"/>
                <p:cNvGrpSpPr>
                  <a:grpSpLocks/>
                </p:cNvGrpSpPr>
                <p:nvPr/>
              </p:nvGrpSpPr>
              <p:grpSpPr bwMode="auto">
                <a:xfrm>
                  <a:off x="3878" y="1933"/>
                  <a:ext cx="1270" cy="0"/>
                  <a:chOff x="567" y="1842"/>
                  <a:chExt cx="1270" cy="0"/>
                </a:xfrm>
              </p:grpSpPr>
              <p:sp>
                <p:nvSpPr>
                  <p:cNvPr id="72799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567" y="1842"/>
                    <a:ext cx="182" cy="0"/>
                  </a:xfrm>
                  <a:prstGeom prst="line">
                    <a:avLst/>
                  </a:prstGeom>
                  <a:noFill/>
                  <a:ln w="603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72800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839" y="1842"/>
                    <a:ext cx="182" cy="0"/>
                  </a:xfrm>
                  <a:prstGeom prst="line">
                    <a:avLst/>
                  </a:prstGeom>
                  <a:noFill/>
                  <a:ln w="603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72801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111" y="1842"/>
                    <a:ext cx="182" cy="0"/>
                  </a:xfrm>
                  <a:prstGeom prst="line">
                    <a:avLst/>
                  </a:prstGeom>
                  <a:noFill/>
                  <a:ln w="603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72802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383" y="1842"/>
                    <a:ext cx="182" cy="0"/>
                  </a:xfrm>
                  <a:prstGeom prst="line">
                    <a:avLst/>
                  </a:prstGeom>
                  <a:noFill/>
                  <a:ln w="603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72803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1655" y="1842"/>
                    <a:ext cx="182" cy="0"/>
                  </a:xfrm>
                  <a:prstGeom prst="line">
                    <a:avLst/>
                  </a:prstGeom>
                  <a:noFill/>
                  <a:ln w="603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72772" name="Group 44"/>
              <p:cNvGrpSpPr>
                <a:grpSpLocks/>
              </p:cNvGrpSpPr>
              <p:nvPr/>
            </p:nvGrpSpPr>
            <p:grpSpPr bwMode="auto">
              <a:xfrm>
                <a:off x="2608" y="2296"/>
                <a:ext cx="455" cy="0"/>
                <a:chOff x="2562" y="1661"/>
                <a:chExt cx="455" cy="0"/>
              </a:xfrm>
            </p:grpSpPr>
            <p:sp>
              <p:nvSpPr>
                <p:cNvPr id="72795" name="Line 45"/>
                <p:cNvSpPr>
                  <a:spLocks noChangeShapeType="1"/>
                </p:cNvSpPr>
                <p:nvPr/>
              </p:nvSpPr>
              <p:spPr bwMode="auto">
                <a:xfrm>
                  <a:off x="2562" y="1661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96" name="Line 46"/>
                <p:cNvSpPr>
                  <a:spLocks noChangeShapeType="1"/>
                </p:cNvSpPr>
                <p:nvPr/>
              </p:nvSpPr>
              <p:spPr bwMode="auto">
                <a:xfrm>
                  <a:off x="2835" y="1661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2773" name="Group 47"/>
              <p:cNvGrpSpPr>
                <a:grpSpLocks/>
              </p:cNvGrpSpPr>
              <p:nvPr/>
            </p:nvGrpSpPr>
            <p:grpSpPr bwMode="auto">
              <a:xfrm>
                <a:off x="2472" y="2659"/>
                <a:ext cx="726" cy="0"/>
                <a:chOff x="567" y="1434"/>
                <a:chExt cx="726" cy="0"/>
              </a:xfrm>
            </p:grpSpPr>
            <p:sp>
              <p:nvSpPr>
                <p:cNvPr id="72792" name="Line 48"/>
                <p:cNvSpPr>
                  <a:spLocks noChangeShapeType="1"/>
                </p:cNvSpPr>
                <p:nvPr/>
              </p:nvSpPr>
              <p:spPr bwMode="auto">
                <a:xfrm>
                  <a:off x="567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93" name="Line 49"/>
                <p:cNvSpPr>
                  <a:spLocks noChangeShapeType="1"/>
                </p:cNvSpPr>
                <p:nvPr/>
              </p:nvSpPr>
              <p:spPr bwMode="auto">
                <a:xfrm>
                  <a:off x="839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794" name="Line 50"/>
                <p:cNvSpPr>
                  <a:spLocks noChangeShapeType="1"/>
                </p:cNvSpPr>
                <p:nvPr/>
              </p:nvSpPr>
              <p:spPr bwMode="auto">
                <a:xfrm>
                  <a:off x="1111" y="1434"/>
                  <a:ext cx="182" cy="0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2774" name="Line 52"/>
              <p:cNvSpPr>
                <a:spLocks noChangeShapeType="1"/>
              </p:cNvSpPr>
              <p:nvPr/>
            </p:nvSpPr>
            <p:spPr bwMode="auto">
              <a:xfrm flipV="1">
                <a:off x="1383" y="799"/>
                <a:ext cx="953" cy="18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75" name="Line 53"/>
              <p:cNvSpPr>
                <a:spLocks noChangeShapeType="1"/>
              </p:cNvSpPr>
              <p:nvPr/>
            </p:nvSpPr>
            <p:spPr bwMode="auto">
              <a:xfrm flipV="1">
                <a:off x="793" y="1253"/>
                <a:ext cx="186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76" name="Line 54"/>
              <p:cNvSpPr>
                <a:spLocks noChangeShapeType="1"/>
              </p:cNvSpPr>
              <p:nvPr/>
            </p:nvSpPr>
            <p:spPr bwMode="auto">
              <a:xfrm>
                <a:off x="2971" y="1253"/>
                <a:ext cx="862" cy="63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77" name="Line 55"/>
              <p:cNvSpPr>
                <a:spLocks noChangeShapeType="1"/>
              </p:cNvSpPr>
              <p:nvPr/>
            </p:nvSpPr>
            <p:spPr bwMode="auto">
              <a:xfrm>
                <a:off x="3243" y="799"/>
                <a:ext cx="590" cy="10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78" name="Line 56"/>
              <p:cNvSpPr>
                <a:spLocks noChangeShapeType="1"/>
              </p:cNvSpPr>
              <p:nvPr/>
            </p:nvSpPr>
            <p:spPr bwMode="auto">
              <a:xfrm flipV="1">
                <a:off x="1882" y="1616"/>
                <a:ext cx="68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79" name="Line 57"/>
              <p:cNvSpPr>
                <a:spLocks noChangeShapeType="1"/>
              </p:cNvSpPr>
              <p:nvPr/>
            </p:nvSpPr>
            <p:spPr bwMode="auto">
              <a:xfrm>
                <a:off x="1882" y="1842"/>
                <a:ext cx="680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80" name="Line 58"/>
              <p:cNvSpPr>
                <a:spLocks noChangeShapeType="1"/>
              </p:cNvSpPr>
              <p:nvPr/>
            </p:nvSpPr>
            <p:spPr bwMode="auto">
              <a:xfrm flipV="1">
                <a:off x="3107" y="1933"/>
                <a:ext cx="726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81" name="Line 59"/>
              <p:cNvSpPr>
                <a:spLocks noChangeShapeType="1"/>
              </p:cNvSpPr>
              <p:nvPr/>
            </p:nvSpPr>
            <p:spPr bwMode="auto">
              <a:xfrm>
                <a:off x="3107" y="1616"/>
                <a:ext cx="680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82" name="Line 60"/>
              <p:cNvSpPr>
                <a:spLocks noChangeShapeType="1"/>
              </p:cNvSpPr>
              <p:nvPr/>
            </p:nvSpPr>
            <p:spPr bwMode="auto">
              <a:xfrm>
                <a:off x="1927" y="1842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83" name="Line 61"/>
              <p:cNvSpPr>
                <a:spLocks noChangeShapeType="1"/>
              </p:cNvSpPr>
              <p:nvPr/>
            </p:nvSpPr>
            <p:spPr bwMode="auto">
              <a:xfrm>
                <a:off x="1292" y="981"/>
                <a:ext cx="1180" cy="16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84" name="Line 62"/>
              <p:cNvSpPr>
                <a:spLocks noChangeShapeType="1"/>
              </p:cNvSpPr>
              <p:nvPr/>
            </p:nvSpPr>
            <p:spPr bwMode="auto">
              <a:xfrm flipH="1">
                <a:off x="3198" y="1933"/>
                <a:ext cx="635" cy="7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85" name="Line 63"/>
              <p:cNvSpPr>
                <a:spLocks noChangeShapeType="1"/>
              </p:cNvSpPr>
              <p:nvPr/>
            </p:nvSpPr>
            <p:spPr bwMode="auto">
              <a:xfrm flipH="1">
                <a:off x="3016" y="1933"/>
                <a:ext cx="817" cy="10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86" name="Line 64"/>
              <p:cNvSpPr>
                <a:spLocks noChangeShapeType="1"/>
              </p:cNvSpPr>
              <p:nvPr/>
            </p:nvSpPr>
            <p:spPr bwMode="auto">
              <a:xfrm>
                <a:off x="793" y="1434"/>
                <a:ext cx="1951" cy="15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87" name="Text Box 65"/>
              <p:cNvSpPr txBox="1">
                <a:spLocks noChangeArrowheads="1"/>
              </p:cNvSpPr>
              <p:nvPr/>
            </p:nvSpPr>
            <p:spPr bwMode="auto">
              <a:xfrm>
                <a:off x="521" y="1003"/>
                <a:ext cx="59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 sz="2000" b="1"/>
                  <a:t>4 p</a:t>
                </a:r>
                <a:endParaRPr lang="ru-RU" altLang="ru-RU" sz="2000" b="1"/>
              </a:p>
            </p:txBody>
          </p:sp>
          <p:sp>
            <p:nvSpPr>
              <p:cNvPr id="72788" name="Text Box 66"/>
              <p:cNvSpPr txBox="1">
                <a:spLocks noChangeArrowheads="1"/>
              </p:cNvSpPr>
              <p:nvPr/>
            </p:nvSpPr>
            <p:spPr bwMode="auto">
              <a:xfrm>
                <a:off x="521" y="1434"/>
                <a:ext cx="59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 sz="2000" b="1"/>
                  <a:t>4 s</a:t>
                </a:r>
                <a:endParaRPr lang="ru-RU" altLang="ru-RU" sz="2000" b="1"/>
              </a:p>
            </p:txBody>
          </p:sp>
          <p:sp>
            <p:nvSpPr>
              <p:cNvPr id="72789" name="Text Box 67"/>
              <p:cNvSpPr txBox="1">
                <a:spLocks noChangeArrowheads="1"/>
              </p:cNvSpPr>
              <p:nvPr/>
            </p:nvSpPr>
            <p:spPr bwMode="auto">
              <a:xfrm>
                <a:off x="521" y="1865"/>
                <a:ext cx="59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 sz="2000" b="1"/>
                  <a:t>3 d</a:t>
                </a:r>
                <a:endParaRPr lang="ru-RU" altLang="ru-RU" sz="2000" b="1"/>
              </a:p>
            </p:txBody>
          </p:sp>
          <p:sp>
            <p:nvSpPr>
              <p:cNvPr id="72790" name="Text Box 68"/>
              <p:cNvSpPr txBox="1">
                <a:spLocks noChangeArrowheads="1"/>
              </p:cNvSpPr>
              <p:nvPr/>
            </p:nvSpPr>
            <p:spPr bwMode="auto">
              <a:xfrm>
                <a:off x="567" y="2296"/>
                <a:ext cx="59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 sz="2400" b="1">
                    <a:solidFill>
                      <a:srgbClr val="D60093"/>
                    </a:solidFill>
                  </a:rPr>
                  <a:t>Fe</a:t>
                </a:r>
                <a:r>
                  <a:rPr lang="en-US" altLang="ru-RU" sz="2400" b="1" baseline="30000">
                    <a:solidFill>
                      <a:srgbClr val="D60093"/>
                    </a:solidFill>
                  </a:rPr>
                  <a:t>2+</a:t>
                </a:r>
                <a:endParaRPr lang="ru-RU" altLang="ru-RU" sz="2400" b="1">
                  <a:solidFill>
                    <a:srgbClr val="D60093"/>
                  </a:solidFill>
                </a:endParaRPr>
              </a:p>
            </p:txBody>
          </p:sp>
          <p:sp>
            <p:nvSpPr>
              <p:cNvPr id="72791" name="Text Box 69"/>
              <p:cNvSpPr txBox="1">
                <a:spLocks noChangeArrowheads="1"/>
              </p:cNvSpPr>
              <p:nvPr/>
            </p:nvSpPr>
            <p:spPr bwMode="auto">
              <a:xfrm>
                <a:off x="4649" y="2326"/>
                <a:ext cx="59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ru-RU" sz="2400" b="1">
                    <a:solidFill>
                      <a:srgbClr val="D60093"/>
                    </a:solidFill>
                  </a:rPr>
                  <a:t>6CN</a:t>
                </a:r>
                <a:r>
                  <a:rPr lang="en-US" altLang="ru-RU" sz="2400" b="1" baseline="30000">
                    <a:solidFill>
                      <a:srgbClr val="D60093"/>
                    </a:solidFill>
                  </a:rPr>
                  <a:t>-</a:t>
                </a:r>
                <a:endParaRPr lang="ru-RU" altLang="ru-RU" sz="2400" b="1">
                  <a:solidFill>
                    <a:srgbClr val="D60093"/>
                  </a:solidFill>
                </a:endParaRPr>
              </a:p>
            </p:txBody>
          </p:sp>
        </p:grpSp>
        <p:grpSp>
          <p:nvGrpSpPr>
            <p:cNvPr id="72711" name="Group 73"/>
            <p:cNvGrpSpPr>
              <a:grpSpLocks/>
            </p:cNvGrpSpPr>
            <p:nvPr/>
          </p:nvGrpSpPr>
          <p:grpSpPr bwMode="auto">
            <a:xfrm>
              <a:off x="612" y="1752"/>
              <a:ext cx="45" cy="136"/>
              <a:chOff x="1111" y="3158"/>
              <a:chExt cx="45" cy="91"/>
            </a:xfrm>
          </p:grpSpPr>
          <p:sp>
            <p:nvSpPr>
              <p:cNvPr id="72761" name="Line 71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62" name="Line 72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12" name="Group 76"/>
            <p:cNvGrpSpPr>
              <a:grpSpLocks/>
            </p:cNvGrpSpPr>
            <p:nvPr/>
          </p:nvGrpSpPr>
          <p:grpSpPr bwMode="auto">
            <a:xfrm>
              <a:off x="2517" y="1752"/>
              <a:ext cx="45" cy="136"/>
              <a:chOff x="1111" y="3158"/>
              <a:chExt cx="45" cy="91"/>
            </a:xfrm>
          </p:grpSpPr>
          <p:sp>
            <p:nvSpPr>
              <p:cNvPr id="72759" name="Line 77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60" name="Line 78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13" name="Group 79"/>
            <p:cNvGrpSpPr>
              <a:grpSpLocks/>
            </p:cNvGrpSpPr>
            <p:nvPr/>
          </p:nvGrpSpPr>
          <p:grpSpPr bwMode="auto">
            <a:xfrm>
              <a:off x="2789" y="1752"/>
              <a:ext cx="45" cy="136"/>
              <a:chOff x="1111" y="3158"/>
              <a:chExt cx="45" cy="91"/>
            </a:xfrm>
          </p:grpSpPr>
          <p:sp>
            <p:nvSpPr>
              <p:cNvPr id="72757" name="Line 80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58" name="Line 81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2714" name="Line 82"/>
            <p:cNvSpPr>
              <a:spLocks noChangeShapeType="1"/>
            </p:cNvSpPr>
            <p:nvPr/>
          </p:nvSpPr>
          <p:spPr bwMode="auto">
            <a:xfrm>
              <a:off x="930" y="1752"/>
              <a:ext cx="0" cy="13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15" name="Line 83"/>
            <p:cNvSpPr>
              <a:spLocks noChangeShapeType="1"/>
            </p:cNvSpPr>
            <p:nvPr/>
          </p:nvSpPr>
          <p:spPr bwMode="auto">
            <a:xfrm>
              <a:off x="1202" y="1752"/>
              <a:ext cx="0" cy="13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16" name="Line 84"/>
            <p:cNvSpPr>
              <a:spLocks noChangeShapeType="1"/>
            </p:cNvSpPr>
            <p:nvPr/>
          </p:nvSpPr>
          <p:spPr bwMode="auto">
            <a:xfrm>
              <a:off x="1474" y="1752"/>
              <a:ext cx="0" cy="13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17" name="Line 85"/>
            <p:cNvSpPr>
              <a:spLocks noChangeShapeType="1"/>
            </p:cNvSpPr>
            <p:nvPr/>
          </p:nvSpPr>
          <p:spPr bwMode="auto">
            <a:xfrm>
              <a:off x="1746" y="1752"/>
              <a:ext cx="0" cy="13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2718" name="Group 86"/>
            <p:cNvGrpSpPr>
              <a:grpSpLocks/>
            </p:cNvGrpSpPr>
            <p:nvPr/>
          </p:nvGrpSpPr>
          <p:grpSpPr bwMode="auto">
            <a:xfrm>
              <a:off x="3062" y="1752"/>
              <a:ext cx="45" cy="136"/>
              <a:chOff x="1111" y="3158"/>
              <a:chExt cx="45" cy="91"/>
            </a:xfrm>
          </p:grpSpPr>
          <p:sp>
            <p:nvSpPr>
              <p:cNvPr id="72755" name="Line 87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56" name="Line 88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19" name="Group 89"/>
            <p:cNvGrpSpPr>
              <a:grpSpLocks/>
            </p:cNvGrpSpPr>
            <p:nvPr/>
          </p:nvGrpSpPr>
          <p:grpSpPr bwMode="auto">
            <a:xfrm>
              <a:off x="3969" y="1842"/>
              <a:ext cx="45" cy="136"/>
              <a:chOff x="1111" y="3158"/>
              <a:chExt cx="45" cy="91"/>
            </a:xfrm>
          </p:grpSpPr>
          <p:sp>
            <p:nvSpPr>
              <p:cNvPr id="72753" name="Line 90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54" name="Line 91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20" name="Group 92"/>
            <p:cNvGrpSpPr>
              <a:grpSpLocks/>
            </p:cNvGrpSpPr>
            <p:nvPr/>
          </p:nvGrpSpPr>
          <p:grpSpPr bwMode="auto">
            <a:xfrm>
              <a:off x="4241" y="1842"/>
              <a:ext cx="45" cy="136"/>
              <a:chOff x="1111" y="3158"/>
              <a:chExt cx="45" cy="91"/>
            </a:xfrm>
          </p:grpSpPr>
          <p:sp>
            <p:nvSpPr>
              <p:cNvPr id="72751" name="Line 93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52" name="Line 94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21" name="Group 95"/>
            <p:cNvGrpSpPr>
              <a:grpSpLocks/>
            </p:cNvGrpSpPr>
            <p:nvPr/>
          </p:nvGrpSpPr>
          <p:grpSpPr bwMode="auto">
            <a:xfrm>
              <a:off x="4513" y="1842"/>
              <a:ext cx="45" cy="136"/>
              <a:chOff x="1111" y="3158"/>
              <a:chExt cx="45" cy="91"/>
            </a:xfrm>
          </p:grpSpPr>
          <p:sp>
            <p:nvSpPr>
              <p:cNvPr id="72749" name="Line 96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50" name="Line 97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22" name="Group 98"/>
            <p:cNvGrpSpPr>
              <a:grpSpLocks/>
            </p:cNvGrpSpPr>
            <p:nvPr/>
          </p:nvGrpSpPr>
          <p:grpSpPr bwMode="auto">
            <a:xfrm>
              <a:off x="4785" y="1842"/>
              <a:ext cx="45" cy="136"/>
              <a:chOff x="1111" y="3158"/>
              <a:chExt cx="45" cy="91"/>
            </a:xfrm>
          </p:grpSpPr>
          <p:sp>
            <p:nvSpPr>
              <p:cNvPr id="72747" name="Line 99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48" name="Line 100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23" name="Group 101"/>
            <p:cNvGrpSpPr>
              <a:grpSpLocks/>
            </p:cNvGrpSpPr>
            <p:nvPr/>
          </p:nvGrpSpPr>
          <p:grpSpPr bwMode="auto">
            <a:xfrm>
              <a:off x="5058" y="1842"/>
              <a:ext cx="45" cy="136"/>
              <a:chOff x="1111" y="3158"/>
              <a:chExt cx="45" cy="91"/>
            </a:xfrm>
          </p:grpSpPr>
          <p:sp>
            <p:nvSpPr>
              <p:cNvPr id="72745" name="Line 102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46" name="Line 103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24" name="Group 104"/>
            <p:cNvGrpSpPr>
              <a:grpSpLocks/>
            </p:cNvGrpSpPr>
            <p:nvPr/>
          </p:nvGrpSpPr>
          <p:grpSpPr bwMode="auto">
            <a:xfrm>
              <a:off x="5330" y="1842"/>
              <a:ext cx="45" cy="136"/>
              <a:chOff x="1111" y="3158"/>
              <a:chExt cx="45" cy="91"/>
            </a:xfrm>
          </p:grpSpPr>
          <p:sp>
            <p:nvSpPr>
              <p:cNvPr id="72743" name="Line 105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44" name="Line 106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25" name="Group 107"/>
            <p:cNvGrpSpPr>
              <a:grpSpLocks/>
            </p:cNvGrpSpPr>
            <p:nvPr/>
          </p:nvGrpSpPr>
          <p:grpSpPr bwMode="auto">
            <a:xfrm>
              <a:off x="2653" y="2205"/>
              <a:ext cx="45" cy="136"/>
              <a:chOff x="1111" y="3158"/>
              <a:chExt cx="45" cy="91"/>
            </a:xfrm>
          </p:grpSpPr>
          <p:sp>
            <p:nvSpPr>
              <p:cNvPr id="72741" name="Line 108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42" name="Line 109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26" name="Group 110"/>
            <p:cNvGrpSpPr>
              <a:grpSpLocks/>
            </p:cNvGrpSpPr>
            <p:nvPr/>
          </p:nvGrpSpPr>
          <p:grpSpPr bwMode="auto">
            <a:xfrm>
              <a:off x="2925" y="2205"/>
              <a:ext cx="45" cy="136"/>
              <a:chOff x="1111" y="3158"/>
              <a:chExt cx="45" cy="91"/>
            </a:xfrm>
          </p:grpSpPr>
          <p:sp>
            <p:nvSpPr>
              <p:cNvPr id="72739" name="Line 111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40" name="Line 112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27" name="Group 113"/>
            <p:cNvGrpSpPr>
              <a:grpSpLocks/>
            </p:cNvGrpSpPr>
            <p:nvPr/>
          </p:nvGrpSpPr>
          <p:grpSpPr bwMode="auto">
            <a:xfrm>
              <a:off x="2517" y="2568"/>
              <a:ext cx="45" cy="136"/>
              <a:chOff x="1111" y="3158"/>
              <a:chExt cx="45" cy="91"/>
            </a:xfrm>
          </p:grpSpPr>
          <p:sp>
            <p:nvSpPr>
              <p:cNvPr id="72737" name="Line 114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38" name="Line 115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28" name="Group 116"/>
            <p:cNvGrpSpPr>
              <a:grpSpLocks/>
            </p:cNvGrpSpPr>
            <p:nvPr/>
          </p:nvGrpSpPr>
          <p:grpSpPr bwMode="auto">
            <a:xfrm>
              <a:off x="2789" y="2568"/>
              <a:ext cx="45" cy="136"/>
              <a:chOff x="1111" y="3158"/>
              <a:chExt cx="45" cy="91"/>
            </a:xfrm>
          </p:grpSpPr>
          <p:sp>
            <p:nvSpPr>
              <p:cNvPr id="72735" name="Line 117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36" name="Line 118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29" name="Group 119"/>
            <p:cNvGrpSpPr>
              <a:grpSpLocks/>
            </p:cNvGrpSpPr>
            <p:nvPr/>
          </p:nvGrpSpPr>
          <p:grpSpPr bwMode="auto">
            <a:xfrm>
              <a:off x="3061" y="2568"/>
              <a:ext cx="45" cy="136"/>
              <a:chOff x="1111" y="3158"/>
              <a:chExt cx="45" cy="91"/>
            </a:xfrm>
          </p:grpSpPr>
          <p:sp>
            <p:nvSpPr>
              <p:cNvPr id="72733" name="Line 120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34" name="Line 121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730" name="Group 122"/>
            <p:cNvGrpSpPr>
              <a:grpSpLocks/>
            </p:cNvGrpSpPr>
            <p:nvPr/>
          </p:nvGrpSpPr>
          <p:grpSpPr bwMode="auto">
            <a:xfrm>
              <a:off x="2835" y="2931"/>
              <a:ext cx="45" cy="136"/>
              <a:chOff x="1111" y="3158"/>
              <a:chExt cx="45" cy="91"/>
            </a:xfrm>
          </p:grpSpPr>
          <p:sp>
            <p:nvSpPr>
              <p:cNvPr id="72731" name="Line 123"/>
              <p:cNvSpPr>
                <a:spLocks noChangeShapeType="1"/>
              </p:cNvSpPr>
              <p:nvPr/>
            </p:nvSpPr>
            <p:spPr bwMode="auto">
              <a:xfrm>
                <a:off x="1111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32" name="Line 124"/>
              <p:cNvSpPr>
                <a:spLocks noChangeShapeType="1"/>
              </p:cNvSpPr>
              <p:nvPr/>
            </p:nvSpPr>
            <p:spPr bwMode="auto">
              <a:xfrm>
                <a:off x="1156" y="3158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4916A9-0AE9-42C2-AD89-CB6324CA541D}" type="slidenum">
              <a:rPr lang="ru-RU" altLang="ru-RU" smtClean="0"/>
              <a:pPr/>
              <a:t>66</a:t>
            </a:fld>
            <a:endParaRPr lang="ru-RU" altLang="ru-RU" smtClean="0"/>
          </a:p>
        </p:txBody>
      </p:sp>
      <p:sp>
        <p:nvSpPr>
          <p:cNvPr id="73731" name="Rectangle 4"/>
          <p:cNvSpPr>
            <a:spLocks noChangeArrowheads="1"/>
          </p:cNvSpPr>
          <p:nvPr/>
        </p:nvSpPr>
        <p:spPr bwMode="auto">
          <a:xfrm>
            <a:off x="179388" y="44450"/>
            <a:ext cx="8785225" cy="606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1838325" algn="l"/>
              </a:tabLst>
            </a:pPr>
            <a:r>
              <a:rPr lang="ru-RU" altLang="ru-RU" sz="2800" b="1" u="sng">
                <a:solidFill>
                  <a:srgbClr val="0000CC"/>
                </a:solidFill>
              </a:rPr>
              <a:t>Соединения   </a:t>
            </a:r>
            <a:r>
              <a:rPr lang="en-US" altLang="ru-RU" sz="2800" b="1" u="sng">
                <a:solidFill>
                  <a:srgbClr val="0000CC"/>
                </a:solidFill>
              </a:rPr>
              <a:t>Fe</a:t>
            </a:r>
            <a:r>
              <a:rPr lang="ru-RU" altLang="ru-RU" sz="2800" b="1" u="sng">
                <a:solidFill>
                  <a:srgbClr val="0000CC"/>
                </a:solidFill>
              </a:rPr>
              <a:t>(</a:t>
            </a:r>
            <a:r>
              <a:rPr lang="en-US" altLang="ru-RU" sz="2800" b="1" u="sng">
                <a:solidFill>
                  <a:srgbClr val="0000CC"/>
                </a:solidFill>
              </a:rPr>
              <a:t>III</a:t>
            </a:r>
            <a:r>
              <a:rPr lang="ru-RU" altLang="ru-RU" sz="2800" b="1" u="sng">
                <a:solidFill>
                  <a:srgbClr val="0000CC"/>
                </a:solidFill>
              </a:rPr>
              <a:t>)</a:t>
            </a:r>
            <a:r>
              <a:rPr lang="en-US" altLang="ru-RU" sz="2800" b="1" u="sng">
                <a:solidFill>
                  <a:srgbClr val="0000CC"/>
                </a:solidFill>
              </a:rPr>
              <a:t>.</a:t>
            </a:r>
            <a:r>
              <a:rPr lang="ru-RU" altLang="ru-RU" sz="2800" b="1" u="sng">
                <a:solidFill>
                  <a:srgbClr val="0000CC"/>
                </a:solidFill>
              </a:rPr>
              <a:t>   </a:t>
            </a:r>
            <a:r>
              <a:rPr lang="ru-RU" altLang="ru-RU" sz="2400" b="1" u="sng">
                <a:solidFill>
                  <a:srgbClr val="0000CC"/>
                </a:solidFill>
              </a:rPr>
              <a:t>[</a:t>
            </a:r>
            <a:r>
              <a:rPr lang="en-US" altLang="ru-RU" sz="2400" b="1" u="sng">
                <a:solidFill>
                  <a:srgbClr val="0000CC"/>
                </a:solidFill>
              </a:rPr>
              <a:t>Fe</a:t>
            </a:r>
            <a:r>
              <a:rPr lang="ru-RU" altLang="ru-RU" sz="2400" b="1" u="sng">
                <a:solidFill>
                  <a:srgbClr val="0000CC"/>
                </a:solidFill>
              </a:rPr>
              <a:t>(</a:t>
            </a:r>
            <a:r>
              <a:rPr lang="en-US" altLang="ru-RU" sz="2400" b="1" u="sng">
                <a:solidFill>
                  <a:srgbClr val="0000CC"/>
                </a:solidFill>
              </a:rPr>
              <a:t>H</a:t>
            </a:r>
            <a:r>
              <a:rPr lang="ru-RU" altLang="ru-RU" sz="2400" b="1" u="sng" baseline="-25000">
                <a:solidFill>
                  <a:srgbClr val="0000CC"/>
                </a:solidFill>
              </a:rPr>
              <a:t>2</a:t>
            </a:r>
            <a:r>
              <a:rPr lang="en-US" altLang="ru-RU" sz="2400" b="1" u="sng">
                <a:solidFill>
                  <a:srgbClr val="0000CC"/>
                </a:solidFill>
              </a:rPr>
              <a:t>O</a:t>
            </a:r>
            <a:r>
              <a:rPr lang="ru-RU" altLang="ru-RU" sz="2400" b="1" u="sng">
                <a:solidFill>
                  <a:srgbClr val="0000CC"/>
                </a:solidFill>
              </a:rPr>
              <a:t>)</a:t>
            </a:r>
            <a:r>
              <a:rPr lang="ru-RU" altLang="ru-RU" sz="2400" b="1" u="sng" baseline="-25000">
                <a:solidFill>
                  <a:srgbClr val="0000CC"/>
                </a:solidFill>
              </a:rPr>
              <a:t>6</a:t>
            </a:r>
            <a:r>
              <a:rPr lang="ru-RU" altLang="ru-RU" sz="2400" b="1" u="sng">
                <a:solidFill>
                  <a:srgbClr val="0000CC"/>
                </a:solidFill>
              </a:rPr>
              <a:t>]</a:t>
            </a:r>
            <a:r>
              <a:rPr lang="ru-RU" altLang="ru-RU" sz="2400" b="1" u="sng" baseline="30000">
                <a:solidFill>
                  <a:srgbClr val="0000CC"/>
                </a:solidFill>
              </a:rPr>
              <a:t>3+</a:t>
            </a:r>
            <a:r>
              <a:rPr lang="ru-RU" altLang="ru-RU" sz="2400" b="1" u="sng">
                <a:solidFill>
                  <a:srgbClr val="0000CC"/>
                </a:solidFill>
              </a:rPr>
              <a:t>  в Н</a:t>
            </a:r>
            <a:r>
              <a:rPr lang="ru-RU" altLang="ru-RU" sz="2400" b="1" u="sng" baseline="-25000">
                <a:solidFill>
                  <a:srgbClr val="0000CC"/>
                </a:solidFill>
              </a:rPr>
              <a:t>2</a:t>
            </a:r>
            <a:r>
              <a:rPr lang="ru-RU" altLang="ru-RU" sz="2400" b="1" u="sng">
                <a:solidFill>
                  <a:srgbClr val="0000CC"/>
                </a:solidFill>
              </a:rPr>
              <a:t>О</a:t>
            </a:r>
            <a:endParaRPr lang="en-US" altLang="ru-RU" sz="2400" b="1" u="sng">
              <a:solidFill>
                <a:srgbClr val="0000CC"/>
              </a:solidFill>
            </a:endParaRPr>
          </a:p>
          <a:p>
            <a:pPr algn="ctr">
              <a:tabLst>
                <a:tab pos="1838325" algn="l"/>
              </a:tabLst>
            </a:pPr>
            <a:endParaRPr lang="ru-RU" altLang="ru-RU" sz="2400" b="1" u="sng">
              <a:solidFill>
                <a:srgbClr val="0000CC"/>
              </a:solidFill>
            </a:endParaRPr>
          </a:p>
          <a:p>
            <a:pPr algn="just">
              <a:tabLst>
                <a:tab pos="1838325" algn="l"/>
              </a:tabLst>
            </a:pPr>
            <a:r>
              <a:rPr lang="en-US" altLang="ru-RU" sz="2800"/>
              <a:t>Fe</a:t>
            </a:r>
            <a:r>
              <a:rPr lang="ru-RU" altLang="ru-RU" sz="2800"/>
              <a:t>(</a:t>
            </a:r>
            <a:r>
              <a:rPr lang="en-US" altLang="ru-RU" sz="2800"/>
              <a:t>OH</a:t>
            </a:r>
            <a:r>
              <a:rPr lang="ru-RU" altLang="ru-RU" sz="2800"/>
              <a:t>)</a:t>
            </a:r>
            <a:r>
              <a:rPr lang="ru-RU" altLang="ru-RU" sz="2800" baseline="-25000"/>
              <a:t>3</a:t>
            </a:r>
            <a:r>
              <a:rPr lang="ru-RU" altLang="ru-RU" sz="2800"/>
              <a:t>  имеет переменный состав:  </a:t>
            </a:r>
            <a:r>
              <a:rPr lang="en-US" altLang="ru-RU" sz="2800" b="1"/>
              <a:t>Fe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 baseline="-25000"/>
              <a:t>3</a:t>
            </a:r>
            <a:r>
              <a:rPr lang="en-US" altLang="ru-RU" sz="2800" b="1">
                <a:sym typeface="Symbol" pitchFamily="18" charset="2"/>
              </a:rPr>
              <a:t></a:t>
            </a:r>
            <a:r>
              <a:rPr lang="en-US" altLang="ru-RU" sz="2800" b="1"/>
              <a:t>nH</a:t>
            </a:r>
            <a:r>
              <a:rPr lang="ru-RU" altLang="ru-RU" sz="2800" b="1" baseline="-25000">
                <a:sym typeface="Symbol" pitchFamily="18" charset="2"/>
              </a:rPr>
              <a:t>2</a:t>
            </a:r>
            <a:r>
              <a:rPr lang="en-US" altLang="ru-RU" sz="2800" b="1">
                <a:sym typeface="Symbol" pitchFamily="18" charset="2"/>
              </a:rPr>
              <a:t>O</a:t>
            </a:r>
            <a:r>
              <a:rPr lang="ru-RU" altLang="ru-RU" sz="2800" b="1" baseline="-25000">
                <a:sym typeface="Symbol" pitchFamily="18" charset="2"/>
              </a:rPr>
              <a:t>3</a:t>
            </a:r>
            <a:r>
              <a:rPr lang="ru-RU" altLang="ru-RU" sz="2800" b="1">
                <a:sym typeface="Symbol" pitchFamily="18" charset="2"/>
              </a:rPr>
              <a:t>.</a:t>
            </a:r>
            <a:endParaRPr lang="en-US" altLang="ru-RU" sz="2800" b="1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endParaRPr lang="ru-RU" altLang="ru-RU" sz="2800" b="1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800" u="sng">
                <a:sym typeface="Symbol" pitchFamily="18" charset="2"/>
              </a:rPr>
              <a:t>Галогениды</a:t>
            </a:r>
            <a:r>
              <a:rPr lang="en-US" altLang="ru-RU" sz="2800" u="sng">
                <a:sym typeface="Symbol" pitchFamily="18" charset="2"/>
              </a:rPr>
              <a:t>:</a:t>
            </a:r>
            <a:r>
              <a:rPr lang="en-US" altLang="ru-RU" sz="2800">
                <a:sym typeface="Symbol" pitchFamily="18" charset="2"/>
              </a:rPr>
              <a:t> </a:t>
            </a:r>
            <a:r>
              <a:rPr lang="en-US" altLang="ru-RU" sz="2800" b="1">
                <a:sym typeface="Symbol" pitchFamily="18" charset="2"/>
              </a:rPr>
              <a:t>FeCl</a:t>
            </a:r>
            <a:r>
              <a:rPr lang="en-US" altLang="ru-RU" sz="2800" b="1" baseline="-25000">
                <a:sym typeface="Symbol" pitchFamily="18" charset="2"/>
              </a:rPr>
              <a:t>3</a:t>
            </a:r>
            <a:r>
              <a:rPr lang="en-US" altLang="ru-RU" sz="2800" b="1">
                <a:sym typeface="Symbol" pitchFamily="18" charset="2"/>
              </a:rPr>
              <a:t>, FeF</a:t>
            </a:r>
            <a:r>
              <a:rPr lang="en-US" altLang="ru-RU" sz="2800" b="1" baseline="-25000">
                <a:sym typeface="Symbol" pitchFamily="18" charset="2"/>
              </a:rPr>
              <a:t>3</a:t>
            </a:r>
            <a:r>
              <a:rPr lang="en-US" altLang="ru-RU" sz="2800" b="1">
                <a:sym typeface="Symbol" pitchFamily="18" charset="2"/>
              </a:rPr>
              <a:t>, FeBr</a:t>
            </a:r>
            <a:r>
              <a:rPr lang="en-US" altLang="ru-RU" sz="2800" b="1" baseline="-25000">
                <a:sym typeface="Symbol" pitchFamily="18" charset="2"/>
              </a:rPr>
              <a:t>3</a:t>
            </a:r>
            <a:r>
              <a:rPr lang="en-US" altLang="ru-RU" sz="2800">
                <a:sym typeface="Symbol" pitchFamily="18" charset="2"/>
              </a:rPr>
              <a:t>  (Fe</a:t>
            </a:r>
            <a:r>
              <a:rPr lang="en-US" altLang="ru-RU" sz="2800" baseline="30000">
                <a:sym typeface="Symbol" pitchFamily="18" charset="2"/>
              </a:rPr>
              <a:t>3+</a:t>
            </a:r>
            <a:r>
              <a:rPr lang="en-US" altLang="ru-RU" sz="2800">
                <a:sym typeface="Symbol" pitchFamily="18" charset="2"/>
              </a:rPr>
              <a:t> + 2I</a:t>
            </a:r>
            <a:r>
              <a:rPr lang="en-US" altLang="ru-RU" sz="2800" baseline="30000">
                <a:sym typeface="Symbol" pitchFamily="18" charset="2"/>
              </a:rPr>
              <a:t>-</a:t>
            </a:r>
            <a:r>
              <a:rPr lang="en-US" altLang="ru-RU" sz="2800">
                <a:sym typeface="Symbol" pitchFamily="18" charset="2"/>
              </a:rPr>
              <a:t> = Fe</a:t>
            </a:r>
            <a:r>
              <a:rPr lang="en-US" altLang="ru-RU" sz="2800" baseline="30000">
                <a:sym typeface="Symbol" pitchFamily="18" charset="2"/>
              </a:rPr>
              <a:t>2+</a:t>
            </a:r>
            <a:r>
              <a:rPr lang="en-US" altLang="ru-RU" sz="2800">
                <a:sym typeface="Symbol" pitchFamily="18" charset="2"/>
              </a:rPr>
              <a:t>  +  I</a:t>
            </a:r>
            <a:r>
              <a:rPr lang="en-US" altLang="ru-RU" sz="2800" baseline="-25000">
                <a:sym typeface="Symbol" pitchFamily="18" charset="2"/>
              </a:rPr>
              <a:t>2</a:t>
            </a:r>
            <a:r>
              <a:rPr lang="en-US" altLang="ru-RU" sz="2800">
                <a:sym typeface="Symbol" pitchFamily="18" charset="2"/>
              </a:rPr>
              <a:t>).</a:t>
            </a:r>
          </a:p>
          <a:p>
            <a:pPr algn="just">
              <a:tabLst>
                <a:tab pos="1838325" algn="l"/>
              </a:tabLst>
            </a:pPr>
            <a:endParaRPr lang="ru-RU" altLang="ru-RU" sz="2800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>
                <a:sym typeface="Symbol" pitchFamily="18" charset="2"/>
              </a:rPr>
              <a:t>Соли слабых кислот гидролизуются.  Из-за гидролиза растворы солей железа(Ш) имеют кислую реакцию </a:t>
            </a:r>
            <a:r>
              <a:rPr lang="en-US" altLang="ru-RU" sz="2400">
                <a:sym typeface="Symbol" pitchFamily="18" charset="2"/>
              </a:rPr>
              <a:t>      (</a:t>
            </a:r>
            <a:r>
              <a:rPr lang="ru-RU" altLang="ru-RU" sz="2400">
                <a:sym typeface="Symbol" pitchFamily="18" charset="2"/>
              </a:rPr>
              <a:t>рН</a:t>
            </a:r>
            <a:r>
              <a:rPr lang="en-US" altLang="ru-RU" sz="2400">
                <a:sym typeface="Symbol" pitchFamily="18" charset="2"/>
              </a:rPr>
              <a:t>  =    2-3):</a:t>
            </a:r>
            <a:endParaRPr lang="ru-RU" altLang="ru-RU" sz="2400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en-US" altLang="ru-RU" sz="2800" b="1">
                <a:sym typeface="Symbol" pitchFamily="18" charset="2"/>
              </a:rPr>
              <a:t>[Fe(H</a:t>
            </a:r>
            <a:r>
              <a:rPr lang="en-US" altLang="ru-RU" sz="2800" b="1" baseline="-25000">
                <a:sym typeface="Symbol" pitchFamily="18" charset="2"/>
              </a:rPr>
              <a:t>2</a:t>
            </a:r>
            <a:r>
              <a:rPr lang="en-US" altLang="ru-RU" sz="2800" b="1">
                <a:sym typeface="Symbol" pitchFamily="18" charset="2"/>
              </a:rPr>
              <a:t>O)</a:t>
            </a:r>
            <a:r>
              <a:rPr lang="en-US" altLang="ru-RU" sz="2800" b="1" baseline="-25000">
                <a:sym typeface="Symbol" pitchFamily="18" charset="2"/>
              </a:rPr>
              <a:t>6</a:t>
            </a:r>
            <a:r>
              <a:rPr lang="en-US" altLang="ru-RU" sz="2800" b="1">
                <a:sym typeface="Symbol" pitchFamily="18" charset="2"/>
              </a:rPr>
              <a:t>]</a:t>
            </a:r>
            <a:r>
              <a:rPr lang="en-US" altLang="ru-RU" sz="2800" b="1" baseline="30000">
                <a:sym typeface="Symbol" pitchFamily="18" charset="2"/>
              </a:rPr>
              <a:t>3+</a:t>
            </a:r>
            <a:r>
              <a:rPr lang="en-US" altLang="ru-RU" sz="2800" b="1">
                <a:sym typeface="Symbol" pitchFamily="18" charset="2"/>
              </a:rPr>
              <a:t>       =         [Fe(H</a:t>
            </a:r>
            <a:r>
              <a:rPr lang="en-US" altLang="ru-RU" sz="2800" b="1" baseline="-25000">
                <a:sym typeface="Symbol" pitchFamily="18" charset="2"/>
              </a:rPr>
              <a:t>2</a:t>
            </a:r>
            <a:r>
              <a:rPr lang="en-US" altLang="ru-RU" sz="2800" b="1">
                <a:sym typeface="Symbol" pitchFamily="18" charset="2"/>
              </a:rPr>
              <a:t>O)</a:t>
            </a:r>
            <a:r>
              <a:rPr lang="en-US" altLang="ru-RU" sz="2800" b="1" baseline="-25000">
                <a:sym typeface="Symbol" pitchFamily="18" charset="2"/>
              </a:rPr>
              <a:t>5</a:t>
            </a:r>
            <a:r>
              <a:rPr lang="en-US" altLang="ru-RU" sz="2800" b="1">
                <a:sym typeface="Symbol" pitchFamily="18" charset="2"/>
              </a:rPr>
              <a:t>)OH]</a:t>
            </a:r>
            <a:r>
              <a:rPr lang="en-US" altLang="ru-RU" sz="2800" b="1" baseline="30000">
                <a:sym typeface="Symbol" pitchFamily="18" charset="2"/>
              </a:rPr>
              <a:t>2+</a:t>
            </a:r>
            <a:r>
              <a:rPr lang="en-US" altLang="ru-RU" sz="2800" b="1">
                <a:sym typeface="Symbol" pitchFamily="18" charset="2"/>
              </a:rPr>
              <a:t>      +       H</a:t>
            </a:r>
            <a:r>
              <a:rPr lang="en-US" altLang="ru-RU" sz="2800" b="1" baseline="30000">
                <a:sym typeface="Symbol" pitchFamily="18" charset="2"/>
              </a:rPr>
              <a:t>+</a:t>
            </a:r>
            <a:endParaRPr lang="ru-RU" altLang="ru-RU" sz="2800" b="1" baseline="30000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en-US" altLang="ru-RU" sz="2800" b="1">
                <a:sym typeface="Symbol" pitchFamily="18" charset="2"/>
              </a:rPr>
              <a:t>[Fe(H</a:t>
            </a:r>
            <a:r>
              <a:rPr lang="en-US" altLang="ru-RU" sz="2800" b="1" baseline="-25000">
                <a:sym typeface="Symbol" pitchFamily="18" charset="2"/>
              </a:rPr>
              <a:t>2</a:t>
            </a:r>
            <a:r>
              <a:rPr lang="en-US" altLang="ru-RU" sz="2800" b="1">
                <a:sym typeface="Symbol" pitchFamily="18" charset="2"/>
              </a:rPr>
              <a:t>O)</a:t>
            </a:r>
            <a:r>
              <a:rPr lang="en-US" altLang="ru-RU" sz="2800" b="1" baseline="-25000">
                <a:sym typeface="Symbol" pitchFamily="18" charset="2"/>
              </a:rPr>
              <a:t>5</a:t>
            </a:r>
            <a:r>
              <a:rPr lang="en-US" altLang="ru-RU" sz="2800" b="1">
                <a:sym typeface="Symbol" pitchFamily="18" charset="2"/>
              </a:rPr>
              <a:t>OH]</a:t>
            </a:r>
            <a:r>
              <a:rPr lang="en-US" altLang="ru-RU" sz="2800" b="1" baseline="30000">
                <a:sym typeface="Symbol" pitchFamily="18" charset="2"/>
              </a:rPr>
              <a:t>2+</a:t>
            </a:r>
            <a:r>
              <a:rPr lang="en-US" altLang="ru-RU" sz="2800" b="1">
                <a:sym typeface="Symbol" pitchFamily="18" charset="2"/>
              </a:rPr>
              <a:t> =         [Fe(H</a:t>
            </a:r>
            <a:r>
              <a:rPr lang="en-US" altLang="ru-RU" sz="2800" b="1" baseline="-25000">
                <a:sym typeface="Symbol" pitchFamily="18" charset="2"/>
              </a:rPr>
              <a:t>2</a:t>
            </a:r>
            <a:r>
              <a:rPr lang="en-US" altLang="ru-RU" sz="2800" b="1">
                <a:sym typeface="Symbol" pitchFamily="18" charset="2"/>
              </a:rPr>
              <a:t>O)</a:t>
            </a:r>
            <a:r>
              <a:rPr lang="en-US" altLang="ru-RU" sz="2800" b="1" baseline="-25000">
                <a:sym typeface="Symbol" pitchFamily="18" charset="2"/>
              </a:rPr>
              <a:t>4</a:t>
            </a:r>
            <a:r>
              <a:rPr lang="en-US" altLang="ru-RU" sz="2800" b="1">
                <a:sym typeface="Symbol" pitchFamily="18" charset="2"/>
              </a:rPr>
              <a:t>(OH)</a:t>
            </a:r>
            <a:r>
              <a:rPr lang="en-US" altLang="ru-RU" sz="2800" b="1" baseline="-25000">
                <a:sym typeface="Symbol" pitchFamily="18" charset="2"/>
              </a:rPr>
              <a:t>2</a:t>
            </a:r>
            <a:r>
              <a:rPr lang="en-US" altLang="ru-RU" sz="2800" b="1">
                <a:sym typeface="Symbol" pitchFamily="18" charset="2"/>
              </a:rPr>
              <a:t>]</a:t>
            </a:r>
            <a:r>
              <a:rPr lang="en-US" altLang="ru-RU" sz="2800" b="1" baseline="30000">
                <a:sym typeface="Symbol" pitchFamily="18" charset="2"/>
              </a:rPr>
              <a:t>+</a:t>
            </a:r>
            <a:r>
              <a:rPr lang="en-US" altLang="ru-RU" sz="2800" b="1">
                <a:sym typeface="Symbol" pitchFamily="18" charset="2"/>
              </a:rPr>
              <a:t>     +       H</a:t>
            </a:r>
            <a:r>
              <a:rPr lang="en-US" altLang="ru-RU" sz="2800" b="1" baseline="30000">
                <a:sym typeface="Symbol" pitchFamily="18" charset="2"/>
              </a:rPr>
              <a:t>+</a:t>
            </a:r>
            <a:r>
              <a:rPr lang="en-US" altLang="ru-RU" sz="2800" b="1">
                <a:sym typeface="Symbol" pitchFamily="18" charset="2"/>
              </a:rPr>
              <a:t>.</a:t>
            </a:r>
          </a:p>
          <a:p>
            <a:pPr algn="just">
              <a:tabLst>
                <a:tab pos="1838325" algn="l"/>
              </a:tabLst>
            </a:pPr>
            <a:endParaRPr lang="ru-RU" altLang="ru-RU" sz="2800" b="1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>
                <a:sym typeface="Symbol" pitchFamily="18" charset="2"/>
              </a:rPr>
              <a:t>Добавление сильных кислот (до рН &lt; 1) подавляет гидролиз. В щелочной среде гидролиз усиливается. По способности гидролизоваться  соли </a:t>
            </a:r>
            <a:r>
              <a:rPr lang="en-US" altLang="ru-RU" sz="2400">
                <a:sym typeface="Symbol" pitchFamily="18" charset="2"/>
              </a:rPr>
              <a:t>Fe</a:t>
            </a:r>
            <a:r>
              <a:rPr lang="ru-RU" altLang="ru-RU" sz="2400">
                <a:sym typeface="Symbol" pitchFamily="18" charset="2"/>
              </a:rPr>
              <a:t>(</a:t>
            </a:r>
            <a:r>
              <a:rPr lang="en-US" altLang="ru-RU" sz="2400">
                <a:sym typeface="Symbol" pitchFamily="18" charset="2"/>
              </a:rPr>
              <a:t>III</a:t>
            </a:r>
            <a:r>
              <a:rPr lang="ru-RU" altLang="ru-RU" sz="2400">
                <a:sym typeface="Symbol" pitchFamily="18" charset="2"/>
              </a:rPr>
              <a:t>)  сходны с солями </a:t>
            </a:r>
            <a:r>
              <a:rPr lang="en-US" altLang="ru-RU" sz="2400">
                <a:sym typeface="Symbol" pitchFamily="18" charset="2"/>
              </a:rPr>
              <a:t>Cr</a:t>
            </a:r>
            <a:r>
              <a:rPr lang="ru-RU" altLang="ru-RU" sz="2400">
                <a:sym typeface="Symbol" pitchFamily="18" charset="2"/>
              </a:rPr>
              <a:t>(</a:t>
            </a:r>
            <a:r>
              <a:rPr lang="en-US" altLang="ru-RU" sz="2400">
                <a:sym typeface="Symbol" pitchFamily="18" charset="2"/>
              </a:rPr>
              <a:t>III</a:t>
            </a:r>
            <a:r>
              <a:rPr lang="ru-RU" altLang="ru-RU" sz="2400">
                <a:sym typeface="Symbol" pitchFamily="18" charset="2"/>
              </a:rPr>
              <a:t>), </a:t>
            </a:r>
            <a:r>
              <a:rPr lang="en-US" altLang="ru-RU" sz="2400">
                <a:sym typeface="Symbol" pitchFamily="18" charset="2"/>
              </a:rPr>
              <a:t>Al</a:t>
            </a:r>
            <a:r>
              <a:rPr lang="ru-RU" altLang="ru-RU" sz="2400">
                <a:sym typeface="Symbol" pitchFamily="18" charset="2"/>
              </a:rPr>
              <a:t>(</a:t>
            </a:r>
            <a:r>
              <a:rPr lang="en-US" altLang="ru-RU" sz="2400">
                <a:sym typeface="Symbol" pitchFamily="18" charset="2"/>
              </a:rPr>
              <a:t>III</a:t>
            </a:r>
            <a:r>
              <a:rPr lang="ru-RU" altLang="ru-RU" sz="2400">
                <a:sym typeface="Symbol" pitchFamily="18" charset="2"/>
              </a:rPr>
              <a:t>),  </a:t>
            </a:r>
            <a:r>
              <a:rPr lang="en-US" altLang="ru-RU" sz="2400">
                <a:sym typeface="Symbol" pitchFamily="18" charset="2"/>
              </a:rPr>
              <a:t>Fe</a:t>
            </a:r>
            <a:r>
              <a:rPr lang="ru-RU" altLang="ru-RU" sz="2400">
                <a:sym typeface="Symbol" pitchFamily="18" charset="2"/>
              </a:rPr>
              <a:t>(</a:t>
            </a:r>
            <a:r>
              <a:rPr lang="en-US" altLang="ru-RU" sz="2400">
                <a:sym typeface="Symbol" pitchFamily="18" charset="2"/>
              </a:rPr>
              <a:t>II</a:t>
            </a:r>
            <a:r>
              <a:rPr lang="ru-RU" altLang="ru-RU" sz="2400">
                <a:sym typeface="Symbol" pitchFamily="18" charset="2"/>
              </a:rPr>
              <a:t>) </a:t>
            </a:r>
            <a:r>
              <a:rPr lang="en-US" altLang="ru-RU" sz="2400">
                <a:sym typeface="Symbol" pitchFamily="18" charset="2"/>
              </a:rPr>
              <a:t>c Mg</a:t>
            </a:r>
            <a:r>
              <a:rPr lang="ru-RU" altLang="ru-RU" sz="2400">
                <a:sym typeface="Symbol" pitchFamily="18" charset="2"/>
              </a:rPr>
              <a:t>(</a:t>
            </a:r>
            <a:r>
              <a:rPr lang="en-US" altLang="ru-RU" sz="2400">
                <a:sym typeface="Symbol" pitchFamily="18" charset="2"/>
              </a:rPr>
              <a:t>II</a:t>
            </a:r>
            <a:r>
              <a:rPr lang="ru-RU" altLang="ru-RU" sz="2400">
                <a:sym typeface="Symbol" pitchFamily="18" charset="2"/>
              </a:rPr>
              <a:t>).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EC2CB-1A32-445B-9ED3-E048D9957192}" type="slidenum">
              <a:rPr lang="ru-RU" altLang="ru-RU" smtClean="0"/>
              <a:pPr/>
              <a:t>67</a:t>
            </a:fld>
            <a:endParaRPr lang="ru-RU" altLang="ru-RU" smtClean="0"/>
          </a:p>
        </p:txBody>
      </p:sp>
      <p:sp>
        <p:nvSpPr>
          <p:cNvPr id="74755" name="Rectangle 4"/>
          <p:cNvSpPr>
            <a:spLocks noChangeArrowheads="1"/>
          </p:cNvSpPr>
          <p:nvPr/>
        </p:nvSpPr>
        <p:spPr bwMode="auto">
          <a:xfrm>
            <a:off x="250825" y="220663"/>
            <a:ext cx="8642350" cy="642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1838325" algn="l"/>
              </a:tabLst>
            </a:pPr>
            <a:r>
              <a:rPr lang="ru-RU" altLang="ru-RU" sz="2800" b="1" u="sng">
                <a:solidFill>
                  <a:srgbClr val="0000CC"/>
                </a:solidFill>
              </a:rPr>
              <a:t>Координационные соединения  </a:t>
            </a:r>
            <a:r>
              <a:rPr lang="en-US" altLang="ru-RU" sz="2800" b="1" u="sng">
                <a:solidFill>
                  <a:srgbClr val="0000CC"/>
                </a:solidFill>
              </a:rPr>
              <a:t>Fe</a:t>
            </a:r>
            <a:r>
              <a:rPr lang="ru-RU" altLang="ru-RU" sz="2800" b="1" u="sng">
                <a:solidFill>
                  <a:srgbClr val="0000CC"/>
                </a:solidFill>
              </a:rPr>
              <a:t>(</a:t>
            </a:r>
            <a:r>
              <a:rPr lang="en-US" altLang="ru-RU" sz="2800" b="1" u="sng">
                <a:solidFill>
                  <a:srgbClr val="0000CC"/>
                </a:solidFill>
              </a:rPr>
              <a:t>III</a:t>
            </a:r>
            <a:r>
              <a:rPr lang="ru-RU" altLang="ru-RU" sz="2800" b="1" u="sng">
                <a:solidFill>
                  <a:srgbClr val="0000CC"/>
                </a:solidFill>
              </a:rPr>
              <a:t>)</a:t>
            </a:r>
            <a:endParaRPr lang="en-US" altLang="ru-RU" sz="2800" b="1" u="sng">
              <a:solidFill>
                <a:srgbClr val="0000CC"/>
              </a:solidFill>
            </a:endParaRPr>
          </a:p>
          <a:p>
            <a:pPr algn="ctr">
              <a:tabLst>
                <a:tab pos="1838325" algn="l"/>
              </a:tabLst>
            </a:pPr>
            <a:endParaRPr lang="ru-RU" altLang="ru-RU" sz="2800" b="1" u="sng">
              <a:solidFill>
                <a:srgbClr val="0000CC"/>
              </a:solidFill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 b="1" i="1">
                <a:solidFill>
                  <a:srgbClr val="D60093"/>
                </a:solidFill>
              </a:rPr>
              <a:t>Катионные КС</a:t>
            </a:r>
            <a:r>
              <a:rPr lang="ru-RU" altLang="ru-RU" sz="2400"/>
              <a:t> малоустойчивы, например, </a:t>
            </a:r>
            <a:r>
              <a:rPr lang="ru-RU" altLang="ru-RU" sz="2400" b="1"/>
              <a:t>[</a:t>
            </a:r>
            <a:r>
              <a:rPr lang="en-US" altLang="ru-RU" sz="2400" b="1"/>
              <a:t>Fe</a:t>
            </a:r>
            <a:r>
              <a:rPr lang="ru-RU" altLang="ru-RU" sz="2400" b="1"/>
              <a:t>(</a:t>
            </a:r>
            <a:r>
              <a:rPr lang="en-US" altLang="ru-RU" sz="2400" b="1"/>
              <a:t>NH</a:t>
            </a:r>
            <a:r>
              <a:rPr lang="ru-RU" altLang="ru-RU" sz="2400" b="1" baseline="-25000"/>
              <a:t>3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6</a:t>
            </a:r>
            <a:r>
              <a:rPr lang="ru-RU" altLang="ru-RU" sz="2400" b="1"/>
              <a:t>]</a:t>
            </a:r>
            <a:r>
              <a:rPr lang="en-US" altLang="ru-RU" sz="2400" b="1"/>
              <a:t>Cl</a:t>
            </a:r>
            <a:r>
              <a:rPr lang="ru-RU" altLang="ru-RU" sz="2400" b="1" baseline="-25000"/>
              <a:t>3</a:t>
            </a:r>
            <a:r>
              <a:rPr lang="ru-RU" altLang="ru-RU" sz="2400" b="1"/>
              <a:t>.</a:t>
            </a:r>
            <a:endParaRPr lang="en-US" altLang="ru-RU" sz="2400" b="1"/>
          </a:p>
          <a:p>
            <a:pPr algn="just">
              <a:tabLst>
                <a:tab pos="1838325" algn="l"/>
              </a:tabLst>
            </a:pPr>
            <a:r>
              <a:rPr lang="ru-RU" altLang="ru-RU" sz="2400" b="1" i="1">
                <a:solidFill>
                  <a:srgbClr val="D60093"/>
                </a:solidFill>
              </a:rPr>
              <a:t>Анионные КС</a:t>
            </a:r>
            <a:r>
              <a:rPr lang="ru-RU" altLang="ru-RU" sz="2400"/>
              <a:t> более устойчивы, чем у  </a:t>
            </a:r>
            <a:r>
              <a:rPr lang="en-US" altLang="ru-RU" sz="2400"/>
              <a:t>Fe</a:t>
            </a:r>
            <a:r>
              <a:rPr lang="ru-RU" altLang="ru-RU" sz="2400"/>
              <a:t>(</a:t>
            </a:r>
            <a:r>
              <a:rPr lang="en-US" altLang="ru-RU" sz="2400"/>
              <a:t>II</a:t>
            </a:r>
            <a:r>
              <a:rPr lang="ru-RU" altLang="ru-RU" sz="2400"/>
              <a:t>):  </a:t>
            </a:r>
            <a:endParaRPr lang="en-US" altLang="ru-RU" sz="2400"/>
          </a:p>
          <a:p>
            <a:pPr algn="just">
              <a:tabLst>
                <a:tab pos="1838325" algn="l"/>
              </a:tabLst>
            </a:pPr>
            <a:r>
              <a:rPr lang="en-US" altLang="ru-RU" sz="2400" b="1"/>
              <a:t>K</a:t>
            </a:r>
            <a:r>
              <a:rPr lang="ru-RU" altLang="ru-RU" sz="2400" b="1" baseline="-25000"/>
              <a:t>3</a:t>
            </a:r>
            <a:r>
              <a:rPr lang="ru-RU" altLang="ru-RU" sz="2400" b="1"/>
              <a:t>[</a:t>
            </a:r>
            <a:r>
              <a:rPr lang="en-US" altLang="ru-RU" sz="2400" b="1"/>
              <a:t>Fe</a:t>
            </a:r>
            <a:r>
              <a:rPr lang="ru-RU" altLang="ru-RU" sz="2400" b="1"/>
              <a:t>(</a:t>
            </a:r>
            <a:r>
              <a:rPr lang="en-US" altLang="ru-RU" sz="2400" b="1"/>
              <a:t>OH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6</a:t>
            </a:r>
            <a:r>
              <a:rPr lang="ru-RU" altLang="ru-RU" sz="2400" b="1"/>
              <a:t>],  </a:t>
            </a:r>
            <a:r>
              <a:rPr lang="en-US" altLang="ru-RU" sz="2400" b="1"/>
              <a:t>K</a:t>
            </a:r>
            <a:r>
              <a:rPr lang="ru-RU" altLang="ru-RU" sz="2400" b="1" baseline="-25000"/>
              <a:t>3</a:t>
            </a:r>
            <a:r>
              <a:rPr lang="ru-RU" altLang="ru-RU" sz="2400" b="1"/>
              <a:t>[</a:t>
            </a:r>
            <a:r>
              <a:rPr lang="en-US" altLang="ru-RU" sz="2400" b="1"/>
              <a:t>Fe</a:t>
            </a:r>
            <a:r>
              <a:rPr lang="ru-RU" altLang="ru-RU" sz="2400" b="1"/>
              <a:t>(</a:t>
            </a:r>
            <a:r>
              <a:rPr lang="en-US" altLang="ru-RU" sz="2400" b="1"/>
              <a:t>CN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6</a:t>
            </a:r>
            <a:r>
              <a:rPr lang="ru-RU" altLang="ru-RU" sz="2400" b="1"/>
              <a:t>],  </a:t>
            </a:r>
            <a:r>
              <a:rPr lang="en-US" altLang="ru-RU" sz="2400" b="1"/>
              <a:t>K</a:t>
            </a:r>
            <a:r>
              <a:rPr lang="ru-RU" altLang="ru-RU" sz="2400" b="1" baseline="-25000"/>
              <a:t>3</a:t>
            </a:r>
            <a:r>
              <a:rPr lang="ru-RU" altLang="ru-RU" sz="2400" b="1"/>
              <a:t>[</a:t>
            </a:r>
            <a:r>
              <a:rPr lang="en-US" altLang="ru-RU" sz="2400" b="1"/>
              <a:t>FeF</a:t>
            </a:r>
            <a:r>
              <a:rPr lang="ru-RU" altLang="ru-RU" sz="2400" b="1" baseline="-25000"/>
              <a:t>6</a:t>
            </a:r>
            <a:r>
              <a:rPr lang="ru-RU" altLang="ru-RU" sz="2400" b="1"/>
              <a:t>]</a:t>
            </a:r>
            <a:endParaRPr lang="en-US" altLang="ru-RU" sz="2400" b="1"/>
          </a:p>
          <a:p>
            <a:pPr algn="just">
              <a:tabLst>
                <a:tab pos="1838325" algn="l"/>
              </a:tabLst>
            </a:pPr>
            <a:endParaRPr lang="ru-RU" altLang="ru-RU" sz="2400" b="1"/>
          </a:p>
          <a:p>
            <a:pPr algn="just">
              <a:tabLst>
                <a:tab pos="1838325" algn="l"/>
              </a:tabLst>
            </a:pPr>
            <a:r>
              <a:rPr lang="en-US" altLang="ru-RU" sz="2400" b="1"/>
              <a:t>Na</a:t>
            </a:r>
            <a:r>
              <a:rPr lang="ru-RU" altLang="ru-RU" sz="2400" b="1" baseline="-25000"/>
              <a:t>2</a:t>
            </a:r>
            <a:r>
              <a:rPr lang="ru-RU" altLang="ru-RU" sz="2400" b="1"/>
              <a:t>[</a:t>
            </a:r>
            <a:r>
              <a:rPr lang="en-US" altLang="ru-RU" sz="2400" b="1"/>
              <a:t>Fe</a:t>
            </a:r>
            <a:r>
              <a:rPr lang="ru-RU" altLang="ru-RU" sz="2400" b="1"/>
              <a:t>(</a:t>
            </a:r>
            <a:r>
              <a:rPr lang="en-US" altLang="ru-RU" sz="2400" b="1"/>
              <a:t>NO</a:t>
            </a:r>
            <a:r>
              <a:rPr lang="ru-RU" altLang="ru-RU" sz="2400" b="1"/>
              <a:t>)(</a:t>
            </a:r>
            <a:r>
              <a:rPr lang="en-US" altLang="ru-RU" sz="2400" b="1"/>
              <a:t>CN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5</a:t>
            </a:r>
            <a:r>
              <a:rPr lang="ru-RU" altLang="ru-RU" sz="2400" b="1"/>
              <a:t>]</a:t>
            </a:r>
            <a:r>
              <a:rPr lang="en-US" altLang="ru-RU" sz="2400" b="1">
                <a:sym typeface="Symbol" pitchFamily="18" charset="2"/>
              </a:rPr>
              <a:t></a:t>
            </a:r>
            <a:r>
              <a:rPr lang="ru-RU" altLang="ru-RU" sz="2400" b="1"/>
              <a:t>2</a:t>
            </a:r>
            <a:r>
              <a:rPr lang="en-US" altLang="ru-RU" sz="2400" b="1">
                <a:sym typeface="Symbol" pitchFamily="18" charset="2"/>
              </a:rPr>
              <a:t>H</a:t>
            </a:r>
            <a:r>
              <a:rPr lang="ru-RU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en-US" altLang="ru-RU" sz="24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-</a:t>
            </a:r>
            <a:r>
              <a:rPr lang="en-US" altLang="ru-RU" sz="24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нитропруссид натрия </a:t>
            </a:r>
            <a:r>
              <a:rPr lang="en-US" altLang="ru-RU" sz="2400">
                <a:sym typeface="Symbol" pitchFamily="18" charset="2"/>
              </a:rPr>
              <a:t> </a:t>
            </a:r>
            <a:r>
              <a:rPr lang="ru-RU" altLang="ru-RU" sz="2400">
                <a:sym typeface="Symbol" pitchFamily="18" charset="2"/>
              </a:rPr>
              <a:t>(для разделения РЗЭ).</a:t>
            </a:r>
            <a:endParaRPr lang="en-US" altLang="ru-RU" sz="2400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endParaRPr lang="ru-RU" altLang="ru-RU" sz="2400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>
                <a:sym typeface="Symbol" pitchFamily="18" charset="2"/>
              </a:rPr>
              <a:t>Известны ферриты, которые получают сплавлением:</a:t>
            </a:r>
          </a:p>
          <a:p>
            <a:pPr algn="just">
              <a:tabLst>
                <a:tab pos="1838325" algn="l"/>
              </a:tabLst>
            </a:pPr>
            <a:r>
              <a:rPr lang="en-US" altLang="ru-RU" sz="2400" b="1">
                <a:sym typeface="Symbol" pitchFamily="18" charset="2"/>
              </a:rPr>
              <a:t>Fe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  +       Na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CO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   =       2NaFeO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      +       CO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.</a:t>
            </a:r>
          </a:p>
          <a:p>
            <a:pPr algn="just">
              <a:tabLst>
                <a:tab pos="1838325" algn="l"/>
              </a:tabLst>
            </a:pPr>
            <a:endParaRPr lang="ru-RU" altLang="ru-RU" sz="2400" b="1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ru-RU" altLang="ru-RU" sz="2400" u="sng">
                <a:sym typeface="Symbol" pitchFamily="18" charset="2"/>
              </a:rPr>
              <a:t>Соединения </a:t>
            </a:r>
            <a:r>
              <a:rPr lang="en-US" altLang="ru-RU" sz="2400" u="sng">
                <a:sym typeface="Symbol" pitchFamily="18" charset="2"/>
              </a:rPr>
              <a:t>Fe</a:t>
            </a:r>
            <a:r>
              <a:rPr lang="ru-RU" altLang="ru-RU" sz="2400" u="sng">
                <a:sym typeface="Symbol" pitchFamily="18" charset="2"/>
              </a:rPr>
              <a:t>(</a:t>
            </a:r>
            <a:r>
              <a:rPr lang="en-US" altLang="ru-RU" sz="2400" u="sng">
                <a:sym typeface="Symbol" pitchFamily="18" charset="2"/>
              </a:rPr>
              <a:t>VI</a:t>
            </a:r>
            <a:r>
              <a:rPr lang="ru-RU" altLang="ru-RU" sz="2400" u="sng">
                <a:sym typeface="Symbol" pitchFamily="18" charset="2"/>
              </a:rPr>
              <a:t>):   </a:t>
            </a:r>
            <a:endParaRPr lang="en-US" altLang="ru-RU" sz="2400" u="sng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en-US" altLang="ru-RU" sz="2400">
                <a:sym typeface="Symbol" pitchFamily="18" charset="2"/>
              </a:rPr>
              <a:t>                           </a:t>
            </a:r>
            <a:r>
              <a:rPr lang="ru-RU" altLang="ru-RU" sz="2400">
                <a:sym typeface="Symbol" pitchFamily="18" charset="2"/>
              </a:rPr>
              <a:t>                    </a:t>
            </a:r>
            <a:r>
              <a:rPr lang="en-US" altLang="ru-RU" sz="2400">
                <a:sym typeface="Symbol" pitchFamily="18" charset="2"/>
              </a:rPr>
              <a:t>   </a:t>
            </a:r>
            <a:r>
              <a:rPr lang="ru-RU" altLang="ru-RU" sz="2400">
                <a:sym typeface="Symbol" pitchFamily="18" charset="2"/>
              </a:rPr>
              <a:t> </a:t>
            </a:r>
            <a:r>
              <a:rPr lang="ru-RU" altLang="ru-RU" sz="2000">
                <a:sym typeface="Symbol" pitchFamily="18" charset="2"/>
              </a:rPr>
              <a:t>спл.</a:t>
            </a:r>
          </a:p>
          <a:p>
            <a:pPr algn="just">
              <a:tabLst>
                <a:tab pos="1838325" algn="l"/>
              </a:tabLst>
            </a:pPr>
            <a:r>
              <a:rPr lang="en-US" altLang="ru-RU" sz="2400" b="1">
                <a:sym typeface="Symbol" pitchFamily="18" charset="2"/>
              </a:rPr>
              <a:t>Fe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+   3KNO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+   4KOH  </a:t>
            </a:r>
            <a:r>
              <a:rPr lang="en-US" altLang="ru-RU" sz="2400" b="1"/>
              <a:t>  </a:t>
            </a:r>
            <a:r>
              <a:rPr lang="en-US" altLang="ru-RU" sz="2400" b="1">
                <a:sym typeface="Symbol" pitchFamily="18" charset="2"/>
              </a:rPr>
              <a:t>2K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FeO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  +  3KNO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   +  2H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  </a:t>
            </a:r>
            <a:endParaRPr lang="ru-RU" altLang="ru-RU" sz="2400" b="1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en-US" altLang="ru-RU" sz="2400" b="1">
                <a:sym typeface="Symbol" pitchFamily="18" charset="2"/>
              </a:rPr>
              <a:t>                                       </a:t>
            </a:r>
            <a:r>
              <a:rPr lang="en-US" altLang="ru-RU" sz="2000" b="1">
                <a:sym typeface="Symbol" pitchFamily="18" charset="2"/>
              </a:rPr>
              <a:t> t</a:t>
            </a:r>
            <a:endParaRPr lang="ru-RU" altLang="ru-RU" sz="2000" b="1">
              <a:sym typeface="Symbol" pitchFamily="18" charset="2"/>
            </a:endParaRPr>
          </a:p>
          <a:p>
            <a:pPr algn="just">
              <a:tabLst>
                <a:tab pos="1838325" algn="l"/>
              </a:tabLst>
            </a:pPr>
            <a:r>
              <a:rPr lang="en-US" altLang="ru-RU" sz="2400" b="1">
                <a:sym typeface="Symbol" pitchFamily="18" charset="2"/>
              </a:rPr>
              <a:t> 4K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FeO</a:t>
            </a:r>
            <a:r>
              <a:rPr lang="en-US" altLang="ru-RU" sz="2400" b="1" baseline="-25000">
                <a:sym typeface="Symbol" pitchFamily="18" charset="2"/>
              </a:rPr>
              <a:t>4</a:t>
            </a:r>
            <a:r>
              <a:rPr lang="en-US" altLang="ru-RU" sz="2400" b="1">
                <a:sym typeface="Symbol" pitchFamily="18" charset="2"/>
              </a:rPr>
              <a:t>    +  10H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O   </a:t>
            </a:r>
            <a:r>
              <a:rPr lang="en-US" altLang="ru-RU" sz="2400" b="1"/>
              <a:t>   </a:t>
            </a:r>
            <a:r>
              <a:rPr lang="en-US" altLang="ru-RU" sz="2400" b="1">
                <a:sym typeface="Symbol" pitchFamily="18" charset="2"/>
              </a:rPr>
              <a:t>4Fe(OH)</a:t>
            </a:r>
            <a:r>
              <a:rPr lang="en-US" altLang="ru-RU" sz="2400" b="1" baseline="-25000">
                <a:sym typeface="Symbol" pitchFamily="18" charset="2"/>
              </a:rPr>
              <a:t>3</a:t>
            </a:r>
            <a:r>
              <a:rPr lang="en-US" altLang="ru-RU" sz="2400" b="1">
                <a:sym typeface="Symbol" pitchFamily="18" charset="2"/>
              </a:rPr>
              <a:t>   +  3O</a:t>
            </a:r>
            <a:r>
              <a:rPr lang="en-US" altLang="ru-RU" sz="2400" b="1" baseline="-25000">
                <a:sym typeface="Symbol" pitchFamily="18" charset="2"/>
              </a:rPr>
              <a:t>2</a:t>
            </a:r>
            <a:r>
              <a:rPr lang="en-US" altLang="ru-RU" sz="2400" b="1">
                <a:sym typeface="Symbol" pitchFamily="18" charset="2"/>
              </a:rPr>
              <a:t>   +  8KOH</a:t>
            </a:r>
            <a:endParaRPr lang="ru-RU" altLang="ru-RU" sz="2400" b="1"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573F44-A286-4DFE-A7F4-5036151ADAFF}" type="slidenum">
              <a:rPr lang="ru-RU" altLang="ru-RU" smtClean="0"/>
              <a:pPr/>
              <a:t>68</a:t>
            </a:fld>
            <a:endParaRPr lang="ru-RU" altLang="ru-RU" smtClean="0"/>
          </a:p>
        </p:txBody>
      </p:sp>
      <p:sp>
        <p:nvSpPr>
          <p:cNvPr id="75779" name="Rectangle 4"/>
          <p:cNvSpPr>
            <a:spLocks noChangeArrowheads="1"/>
          </p:cNvSpPr>
          <p:nvPr/>
        </p:nvSpPr>
        <p:spPr bwMode="auto">
          <a:xfrm>
            <a:off x="179388" y="57150"/>
            <a:ext cx="8785225" cy="673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altLang="ru-RU" sz="2800" b="1" i="1" u="sng">
                <a:solidFill>
                  <a:srgbClr val="003399"/>
                </a:solidFill>
              </a:rPr>
              <a:t>Соединения </a:t>
            </a:r>
            <a:r>
              <a:rPr lang="en-US" altLang="ru-RU" sz="2800" b="1" i="1" u="sng">
                <a:solidFill>
                  <a:srgbClr val="003399"/>
                </a:solidFill>
              </a:rPr>
              <a:t>Co</a:t>
            </a:r>
            <a:r>
              <a:rPr lang="ru-RU" altLang="ru-RU" sz="2800" b="1" i="1" u="sng">
                <a:solidFill>
                  <a:srgbClr val="003399"/>
                </a:solidFill>
              </a:rPr>
              <a:t> (</a:t>
            </a:r>
            <a:r>
              <a:rPr lang="en-US" altLang="ru-RU" sz="2800" b="1" i="1" u="sng">
                <a:solidFill>
                  <a:srgbClr val="003399"/>
                </a:solidFill>
              </a:rPr>
              <a:t>II</a:t>
            </a:r>
            <a:r>
              <a:rPr lang="ru-RU" altLang="ru-RU" sz="2800" b="1" i="1" u="sng">
                <a:solidFill>
                  <a:srgbClr val="003399"/>
                </a:solidFill>
              </a:rPr>
              <a:t>,</a:t>
            </a:r>
            <a:r>
              <a:rPr lang="en-US" altLang="ru-RU" sz="2800" b="1" i="1" u="sng">
                <a:solidFill>
                  <a:srgbClr val="003399"/>
                </a:solidFill>
              </a:rPr>
              <a:t>III</a:t>
            </a:r>
            <a:r>
              <a:rPr lang="ru-RU" altLang="ru-RU" sz="2800" b="1" i="1" u="sng">
                <a:solidFill>
                  <a:srgbClr val="003399"/>
                </a:solidFill>
              </a:rPr>
              <a:t>),  </a:t>
            </a:r>
            <a:r>
              <a:rPr lang="en-US" altLang="ru-RU" sz="2800" b="1" i="1" u="sng">
                <a:solidFill>
                  <a:srgbClr val="003399"/>
                </a:solidFill>
              </a:rPr>
              <a:t>Ni</a:t>
            </a:r>
            <a:r>
              <a:rPr lang="ru-RU" altLang="ru-RU" sz="2800" b="1" i="1" u="sng">
                <a:solidFill>
                  <a:srgbClr val="003399"/>
                </a:solidFill>
              </a:rPr>
              <a:t>(</a:t>
            </a:r>
            <a:r>
              <a:rPr lang="en-US" altLang="ru-RU" sz="2800" b="1" i="1" u="sng">
                <a:solidFill>
                  <a:srgbClr val="003399"/>
                </a:solidFill>
              </a:rPr>
              <a:t>II</a:t>
            </a:r>
            <a:r>
              <a:rPr lang="ru-RU" altLang="ru-RU" sz="2800" b="1" i="1" u="sng">
                <a:solidFill>
                  <a:srgbClr val="003399"/>
                </a:solidFill>
              </a:rPr>
              <a:t>).</a:t>
            </a:r>
          </a:p>
          <a:p>
            <a:pPr algn="just"/>
            <a:r>
              <a:rPr lang="ru-RU" altLang="ru-RU" sz="2400"/>
              <a:t>Металлы растворяются в разбавленных кислотах. В щелочах устойчивы.</a:t>
            </a:r>
          </a:p>
          <a:p>
            <a:pPr algn="just"/>
            <a:r>
              <a:rPr lang="ru-RU" altLang="ru-RU" sz="2000"/>
              <a:t>                       300</a:t>
            </a:r>
            <a:r>
              <a:rPr lang="ru-RU" altLang="ru-RU" sz="2000" baseline="30000"/>
              <a:t>0</a:t>
            </a:r>
            <a:r>
              <a:rPr lang="ru-RU" altLang="ru-RU" sz="2000"/>
              <a:t>  </a:t>
            </a:r>
            <a:r>
              <a:rPr lang="en-US" altLang="ru-RU" sz="2000"/>
              <a:t> </a:t>
            </a:r>
            <a:endParaRPr lang="ru-RU" altLang="ru-RU" sz="2000"/>
          </a:p>
          <a:p>
            <a:pPr algn="just"/>
            <a:r>
              <a:rPr lang="en-US" altLang="ru-RU" sz="2000"/>
              <a:t>    </a:t>
            </a:r>
            <a:r>
              <a:rPr lang="ru-RU" altLang="ru-RU" sz="2000" b="1"/>
              <a:t>2 Со  +  О</a:t>
            </a:r>
            <a:r>
              <a:rPr lang="ru-RU" altLang="ru-RU" sz="2000" b="1" baseline="-25000"/>
              <a:t>2</a:t>
            </a:r>
            <a:r>
              <a:rPr lang="en-US" altLang="ru-RU" sz="2000" b="1" baseline="-25000"/>
              <a:t> </a:t>
            </a:r>
            <a:r>
              <a:rPr lang="ru-RU" altLang="ru-RU" sz="2000" b="1"/>
              <a:t> </a:t>
            </a:r>
            <a:r>
              <a:rPr lang="ru-RU" altLang="ru-RU" sz="2000" b="1">
                <a:sym typeface="Symbol" pitchFamily="18" charset="2"/>
              </a:rPr>
              <a:t></a:t>
            </a:r>
            <a:r>
              <a:rPr lang="ru-RU" altLang="ru-RU" sz="2000" b="1"/>
              <a:t>    </a:t>
            </a:r>
            <a:r>
              <a:rPr lang="ru-RU" altLang="ru-RU" sz="2000" b="1">
                <a:sym typeface="Symbol" pitchFamily="18" charset="2"/>
              </a:rPr>
              <a:t>2СоО</a:t>
            </a:r>
            <a:r>
              <a:rPr lang="ru-RU" altLang="ru-RU" sz="2000">
                <a:sym typeface="Symbol" pitchFamily="18" charset="2"/>
              </a:rPr>
              <a:t>           </a:t>
            </a:r>
            <a:r>
              <a:rPr lang="en-US" altLang="ru-RU" sz="2000">
                <a:sym typeface="Symbol" pitchFamily="18" charset="2"/>
              </a:rPr>
              <a:t>     </a:t>
            </a:r>
            <a:r>
              <a:rPr lang="ru-RU" altLang="ru-RU" sz="2000">
                <a:sym typeface="Symbol" pitchFamily="18" charset="2"/>
              </a:rPr>
              <a:t>Нерастворимы в щелочах, но растворимы в</a:t>
            </a:r>
          </a:p>
          <a:p>
            <a:pPr algn="just"/>
            <a:r>
              <a:rPr lang="ru-RU" altLang="ru-RU" sz="2000">
                <a:sym typeface="Symbol" pitchFamily="18" charset="2"/>
              </a:rPr>
              <a:t>                                                </a:t>
            </a:r>
            <a:r>
              <a:rPr lang="en-US" altLang="ru-RU" sz="2000">
                <a:sym typeface="Symbol" pitchFamily="18" charset="2"/>
              </a:rPr>
              <a:t>    </a:t>
            </a:r>
            <a:r>
              <a:rPr lang="ru-RU" altLang="ru-RU" sz="2000">
                <a:sym typeface="Symbol" pitchFamily="18" charset="2"/>
              </a:rPr>
              <a:t> </a:t>
            </a:r>
            <a:r>
              <a:rPr lang="en-US" altLang="ru-RU" sz="2000">
                <a:sym typeface="Symbol" pitchFamily="18" charset="2"/>
              </a:rPr>
              <a:t>     </a:t>
            </a:r>
            <a:r>
              <a:rPr lang="ru-RU" altLang="ru-RU" sz="2000">
                <a:sym typeface="Symbol" pitchFamily="18" charset="2"/>
              </a:rPr>
              <a:t>кислотах </a:t>
            </a:r>
            <a:endParaRPr lang="en-US" altLang="ru-RU" sz="2000">
              <a:sym typeface="Symbol" pitchFamily="18" charset="2"/>
            </a:endParaRPr>
          </a:p>
          <a:p>
            <a:pPr algn="just"/>
            <a:endParaRPr lang="ru-RU" altLang="ru-RU" sz="2000">
              <a:sym typeface="Symbol" pitchFamily="18" charset="2"/>
            </a:endParaRPr>
          </a:p>
          <a:p>
            <a:r>
              <a:rPr lang="ru-RU" altLang="ru-RU" sz="2000">
                <a:sym typeface="Symbol" pitchFamily="18" charset="2"/>
              </a:rPr>
              <a:t>                            500</a:t>
            </a:r>
            <a:r>
              <a:rPr lang="ru-RU" altLang="ru-RU" sz="2000" baseline="30000">
                <a:sym typeface="Symbol" pitchFamily="18" charset="2"/>
              </a:rPr>
              <a:t>0</a:t>
            </a:r>
            <a:r>
              <a:rPr lang="ru-RU" altLang="ru-RU" sz="2000">
                <a:sym typeface="Symbol" pitchFamily="18" charset="2"/>
              </a:rPr>
              <a:t>               </a:t>
            </a:r>
            <a:r>
              <a:rPr lang="en-US" altLang="ru-RU" sz="2000">
                <a:sym typeface="Symbol" pitchFamily="18" charset="2"/>
              </a:rPr>
              <a:t>      </a:t>
            </a:r>
            <a:r>
              <a:rPr lang="ru-RU" altLang="ru-RU" sz="2000">
                <a:sym typeface="Symbol" pitchFamily="18" charset="2"/>
              </a:rPr>
              <a:t> Оксиды образуются также при термическом</a:t>
            </a:r>
          </a:p>
          <a:p>
            <a:pPr algn="just"/>
            <a:r>
              <a:rPr lang="en-US" altLang="ru-RU" sz="2000">
                <a:sym typeface="Symbol" pitchFamily="18" charset="2"/>
              </a:rPr>
              <a:t>    </a:t>
            </a:r>
            <a:r>
              <a:rPr lang="ru-RU" altLang="ru-RU" sz="2000" b="1">
                <a:sym typeface="Symbol" pitchFamily="18" charset="2"/>
              </a:rPr>
              <a:t>2 </a:t>
            </a:r>
            <a:r>
              <a:rPr lang="en-US" altLang="ru-RU" sz="2000" b="1">
                <a:sym typeface="Symbol" pitchFamily="18" charset="2"/>
              </a:rPr>
              <a:t>Ni</a:t>
            </a:r>
            <a:r>
              <a:rPr lang="ru-RU" altLang="ru-RU" sz="2000" b="1">
                <a:sym typeface="Symbol" pitchFamily="18" charset="2"/>
              </a:rPr>
              <a:t>    +    </a:t>
            </a:r>
            <a:r>
              <a:rPr lang="en-US" altLang="ru-RU" sz="2000" b="1">
                <a:sym typeface="Symbol" pitchFamily="18" charset="2"/>
              </a:rPr>
              <a:t>O</a:t>
            </a:r>
            <a:r>
              <a:rPr lang="ru-RU" altLang="ru-RU" sz="2000" b="1" baseline="-25000">
                <a:sym typeface="Symbol" pitchFamily="18" charset="2"/>
              </a:rPr>
              <a:t>2</a:t>
            </a:r>
            <a:r>
              <a:rPr lang="ru-RU" altLang="ru-RU" sz="2000" b="1">
                <a:sym typeface="Symbol" pitchFamily="18" charset="2"/>
              </a:rPr>
              <a:t>    </a:t>
            </a:r>
            <a:r>
              <a:rPr lang="en-US" altLang="ru-RU" sz="2000" b="1">
                <a:sym typeface="Symbol" pitchFamily="18" charset="2"/>
              </a:rPr>
              <a:t></a:t>
            </a:r>
            <a:r>
              <a:rPr lang="ru-RU" altLang="ru-RU" sz="2000" b="1"/>
              <a:t>     </a:t>
            </a:r>
            <a:r>
              <a:rPr lang="ru-RU" altLang="ru-RU" sz="2000" b="1">
                <a:sym typeface="Symbol" pitchFamily="18" charset="2"/>
              </a:rPr>
              <a:t>2</a:t>
            </a:r>
            <a:r>
              <a:rPr lang="en-US" altLang="ru-RU" sz="2000" b="1">
                <a:sym typeface="Symbol" pitchFamily="18" charset="2"/>
              </a:rPr>
              <a:t>NiO</a:t>
            </a:r>
            <a:r>
              <a:rPr lang="ru-RU" altLang="ru-RU" sz="2000">
                <a:sym typeface="Symbol" pitchFamily="18" charset="2"/>
              </a:rPr>
              <a:t>          разложении гидроксидов и карбонатов.</a:t>
            </a:r>
            <a:endParaRPr lang="en-US" altLang="ru-RU" sz="2000">
              <a:sym typeface="Symbol" pitchFamily="18" charset="2"/>
            </a:endParaRPr>
          </a:p>
          <a:p>
            <a:pPr algn="just"/>
            <a:endParaRPr lang="ru-RU" altLang="ru-RU" sz="2000">
              <a:sym typeface="Symbol" pitchFamily="18" charset="2"/>
            </a:endParaRPr>
          </a:p>
          <a:p>
            <a:pPr algn="just"/>
            <a:r>
              <a:rPr lang="ru-RU" altLang="ru-RU" sz="2000" b="1">
                <a:sym typeface="Symbol" pitchFamily="18" charset="2"/>
              </a:rPr>
              <a:t>Со(ОН)</a:t>
            </a:r>
            <a:r>
              <a:rPr lang="ru-RU" altLang="ru-RU" sz="2000" b="1" baseline="-25000">
                <a:sym typeface="Symbol" pitchFamily="18" charset="2"/>
              </a:rPr>
              <a:t>2</a:t>
            </a:r>
            <a:r>
              <a:rPr lang="ru-RU" altLang="ru-RU" sz="2000" b="1">
                <a:sym typeface="Symbol" pitchFamily="18" charset="2"/>
              </a:rPr>
              <a:t>  и  </a:t>
            </a:r>
            <a:r>
              <a:rPr lang="en-US" altLang="ru-RU" sz="2000" b="1">
                <a:sym typeface="Symbol" pitchFamily="18" charset="2"/>
              </a:rPr>
              <a:t>Ni</a:t>
            </a:r>
            <a:r>
              <a:rPr lang="ru-RU" altLang="ru-RU" sz="2000" b="1">
                <a:sym typeface="Symbol" pitchFamily="18" charset="2"/>
              </a:rPr>
              <a:t>(</a:t>
            </a:r>
            <a:r>
              <a:rPr lang="en-US" altLang="ru-RU" sz="2000" b="1">
                <a:sym typeface="Symbol" pitchFamily="18" charset="2"/>
              </a:rPr>
              <a:t>OH</a:t>
            </a:r>
            <a:r>
              <a:rPr lang="ru-RU" altLang="ru-RU" sz="2000" b="1">
                <a:sym typeface="Symbol" pitchFamily="18" charset="2"/>
              </a:rPr>
              <a:t>)</a:t>
            </a:r>
            <a:r>
              <a:rPr lang="ru-RU" altLang="ru-RU" sz="2000" b="1" baseline="-25000">
                <a:sym typeface="Symbol" pitchFamily="18" charset="2"/>
              </a:rPr>
              <a:t>2</a:t>
            </a:r>
            <a:r>
              <a:rPr lang="ru-RU" altLang="ru-RU" sz="2000">
                <a:sym typeface="Symbol" pitchFamily="18" charset="2"/>
              </a:rPr>
              <a:t>  растворяются в кислотах  (преобладают основные свойства).</a:t>
            </a:r>
            <a:endParaRPr lang="en-US" altLang="ru-RU" sz="2000">
              <a:sym typeface="Symbol" pitchFamily="18" charset="2"/>
            </a:endParaRPr>
          </a:p>
          <a:p>
            <a:pPr algn="just"/>
            <a:endParaRPr lang="en-US" altLang="ru-RU" sz="2000">
              <a:sym typeface="Symbol" pitchFamily="18" charset="2"/>
            </a:endParaRPr>
          </a:p>
          <a:p>
            <a:pPr algn="just"/>
            <a:r>
              <a:rPr lang="ru-RU" altLang="ru-RU" sz="2000">
                <a:sym typeface="Symbol" pitchFamily="18" charset="2"/>
              </a:rPr>
              <a:t> В избытке аммиака образуются координационные соединения  </a:t>
            </a:r>
            <a:r>
              <a:rPr lang="ru-RU" altLang="ru-RU" sz="2000" b="1">
                <a:sym typeface="Symbol" pitchFamily="18" charset="2"/>
              </a:rPr>
              <a:t>[</a:t>
            </a:r>
            <a:r>
              <a:rPr lang="en-US" altLang="ru-RU" sz="2000" b="1">
                <a:sym typeface="Symbol" pitchFamily="18" charset="2"/>
              </a:rPr>
              <a:t>Co</a:t>
            </a:r>
            <a:r>
              <a:rPr lang="ru-RU" altLang="ru-RU" sz="2000" b="1">
                <a:sym typeface="Symbol" pitchFamily="18" charset="2"/>
              </a:rPr>
              <a:t>(</a:t>
            </a:r>
            <a:r>
              <a:rPr lang="en-US" altLang="ru-RU" sz="2000" b="1">
                <a:sym typeface="Symbol" pitchFamily="18" charset="2"/>
              </a:rPr>
              <a:t>NH</a:t>
            </a:r>
            <a:r>
              <a:rPr lang="ru-RU" altLang="ru-RU" sz="2000" b="1" baseline="-25000">
                <a:sym typeface="Symbol" pitchFamily="18" charset="2"/>
              </a:rPr>
              <a:t>3</a:t>
            </a:r>
            <a:r>
              <a:rPr lang="ru-RU" altLang="ru-RU" sz="2000" b="1">
                <a:sym typeface="Symbol" pitchFamily="18" charset="2"/>
              </a:rPr>
              <a:t>)</a:t>
            </a:r>
            <a:r>
              <a:rPr lang="ru-RU" altLang="ru-RU" sz="2000" b="1" baseline="-25000">
                <a:sym typeface="Symbol" pitchFamily="18" charset="2"/>
              </a:rPr>
              <a:t>6</a:t>
            </a:r>
            <a:r>
              <a:rPr lang="ru-RU" altLang="ru-RU" sz="2000" b="1">
                <a:sym typeface="Symbol" pitchFamily="18" charset="2"/>
              </a:rPr>
              <a:t>]</a:t>
            </a:r>
            <a:r>
              <a:rPr lang="en-US" altLang="ru-RU" sz="2000" b="1">
                <a:sym typeface="Symbol" pitchFamily="18" charset="2"/>
              </a:rPr>
              <a:t>Cl</a:t>
            </a:r>
            <a:r>
              <a:rPr lang="ru-RU" altLang="ru-RU" sz="2000" b="1" baseline="-25000">
                <a:sym typeface="Symbol" pitchFamily="18" charset="2"/>
              </a:rPr>
              <a:t>2</a:t>
            </a:r>
            <a:r>
              <a:rPr lang="ru-RU" altLang="ru-RU" sz="2000" b="1">
                <a:sym typeface="Symbol" pitchFamily="18" charset="2"/>
              </a:rPr>
              <a:t>,  [</a:t>
            </a:r>
            <a:r>
              <a:rPr lang="en-US" altLang="ru-RU" sz="2000" b="1">
                <a:sym typeface="Symbol" pitchFamily="18" charset="2"/>
              </a:rPr>
              <a:t>Ni</a:t>
            </a:r>
            <a:r>
              <a:rPr lang="ru-RU" altLang="ru-RU" sz="2000" b="1">
                <a:sym typeface="Symbol" pitchFamily="18" charset="2"/>
              </a:rPr>
              <a:t>(</a:t>
            </a:r>
            <a:r>
              <a:rPr lang="en-US" altLang="ru-RU" sz="2000" b="1">
                <a:sym typeface="Symbol" pitchFamily="18" charset="2"/>
              </a:rPr>
              <a:t>NH</a:t>
            </a:r>
            <a:r>
              <a:rPr lang="ru-RU" altLang="ru-RU" sz="2000" b="1" baseline="-25000">
                <a:sym typeface="Symbol" pitchFamily="18" charset="2"/>
              </a:rPr>
              <a:t>3</a:t>
            </a:r>
            <a:r>
              <a:rPr lang="ru-RU" altLang="ru-RU" sz="2000" b="1">
                <a:sym typeface="Symbol" pitchFamily="18" charset="2"/>
              </a:rPr>
              <a:t>)</a:t>
            </a:r>
            <a:r>
              <a:rPr lang="ru-RU" altLang="ru-RU" sz="2000" b="1" baseline="-25000">
                <a:sym typeface="Symbol" pitchFamily="18" charset="2"/>
              </a:rPr>
              <a:t>6</a:t>
            </a:r>
            <a:r>
              <a:rPr lang="ru-RU" altLang="ru-RU" sz="2000" b="1">
                <a:sym typeface="Symbol" pitchFamily="18" charset="2"/>
              </a:rPr>
              <a:t>]</a:t>
            </a:r>
            <a:r>
              <a:rPr lang="en-US" altLang="ru-RU" sz="2000" b="1">
                <a:sym typeface="Symbol" pitchFamily="18" charset="2"/>
              </a:rPr>
              <a:t>Cl</a:t>
            </a:r>
            <a:r>
              <a:rPr lang="ru-RU" altLang="ru-RU" sz="2000" b="1" baseline="-25000">
                <a:sym typeface="Symbol" pitchFamily="18" charset="2"/>
              </a:rPr>
              <a:t>2</a:t>
            </a:r>
            <a:r>
              <a:rPr lang="ru-RU" altLang="ru-RU" sz="2000" b="1">
                <a:sym typeface="Symbol" pitchFamily="18" charset="2"/>
              </a:rPr>
              <a:t>.</a:t>
            </a:r>
            <a:endParaRPr lang="en-US" altLang="ru-RU" sz="2000" b="1">
              <a:sym typeface="Symbol" pitchFamily="18" charset="2"/>
            </a:endParaRPr>
          </a:p>
          <a:p>
            <a:pPr algn="just"/>
            <a:endParaRPr lang="en-US" altLang="ru-RU" sz="2000" b="1">
              <a:sym typeface="Symbol" pitchFamily="18" charset="2"/>
            </a:endParaRPr>
          </a:p>
          <a:p>
            <a:pPr algn="just"/>
            <a:r>
              <a:rPr lang="ru-RU" altLang="ru-RU" sz="2000">
                <a:sym typeface="Symbol" pitchFamily="18" charset="2"/>
              </a:rPr>
              <a:t>Аммиакат Со(П) со временем разлагается водой:</a:t>
            </a:r>
          </a:p>
          <a:p>
            <a:pPr algn="just"/>
            <a:r>
              <a:rPr lang="en-US" altLang="ru-RU" sz="2000" b="1">
                <a:sym typeface="Symbol" pitchFamily="18" charset="2"/>
              </a:rPr>
              <a:t>[Co(NH</a:t>
            </a:r>
            <a:r>
              <a:rPr lang="en-US" altLang="ru-RU" sz="2000" b="1" baseline="-25000">
                <a:sym typeface="Symbol" pitchFamily="18" charset="2"/>
              </a:rPr>
              <a:t>3</a:t>
            </a:r>
            <a:r>
              <a:rPr lang="en-US" altLang="ru-RU" sz="2000" b="1">
                <a:sym typeface="Symbol" pitchFamily="18" charset="2"/>
              </a:rPr>
              <a:t>)</a:t>
            </a:r>
            <a:r>
              <a:rPr lang="en-US" altLang="ru-RU" sz="2000" b="1" baseline="-25000">
                <a:sym typeface="Symbol" pitchFamily="18" charset="2"/>
              </a:rPr>
              <a:t>6</a:t>
            </a:r>
            <a:r>
              <a:rPr lang="en-US" altLang="ru-RU" sz="2000" b="1">
                <a:sym typeface="Symbol" pitchFamily="18" charset="2"/>
              </a:rPr>
              <a:t>]Cl</a:t>
            </a:r>
            <a:r>
              <a:rPr lang="en-US" altLang="ru-RU" sz="2000" b="1" baseline="-25000">
                <a:sym typeface="Symbol" pitchFamily="18" charset="2"/>
              </a:rPr>
              <a:t>2</a:t>
            </a:r>
            <a:r>
              <a:rPr lang="en-US" altLang="ru-RU" sz="2000" b="1">
                <a:sym typeface="Symbol" pitchFamily="18" charset="2"/>
              </a:rPr>
              <a:t>     +      2H</a:t>
            </a:r>
            <a:r>
              <a:rPr lang="en-US" altLang="ru-RU" sz="2000" b="1" baseline="-25000">
                <a:sym typeface="Symbol" pitchFamily="18" charset="2"/>
              </a:rPr>
              <a:t>2</a:t>
            </a:r>
            <a:r>
              <a:rPr lang="en-US" altLang="ru-RU" sz="2000" b="1">
                <a:sym typeface="Symbol" pitchFamily="18" charset="2"/>
              </a:rPr>
              <a:t>O      =      Co(OH)</a:t>
            </a:r>
            <a:r>
              <a:rPr lang="en-US" altLang="ru-RU" sz="2000" b="1" baseline="-25000">
                <a:sym typeface="Symbol" pitchFamily="18" charset="2"/>
              </a:rPr>
              <a:t>2</a:t>
            </a:r>
            <a:r>
              <a:rPr lang="en-US" altLang="ru-RU" sz="2000" b="1">
                <a:sym typeface="Symbol" pitchFamily="18" charset="2"/>
              </a:rPr>
              <a:t></a:t>
            </a:r>
            <a:r>
              <a:rPr lang="en-US" altLang="ru-RU" sz="2000" b="1"/>
              <a:t>     </a:t>
            </a:r>
            <a:r>
              <a:rPr lang="en-US" altLang="ru-RU" sz="2000" b="1">
                <a:sym typeface="Symbol" pitchFamily="18" charset="2"/>
              </a:rPr>
              <a:t>+      4NH</a:t>
            </a:r>
            <a:r>
              <a:rPr lang="en-US" altLang="ru-RU" sz="2000" b="1" baseline="-25000">
                <a:sym typeface="Symbol" pitchFamily="18" charset="2"/>
              </a:rPr>
              <a:t>3</a:t>
            </a:r>
            <a:r>
              <a:rPr lang="en-US" altLang="ru-RU" sz="2000" b="1">
                <a:sym typeface="Symbol" pitchFamily="18" charset="2"/>
              </a:rPr>
              <a:t>     +    2NH</a:t>
            </a:r>
            <a:r>
              <a:rPr lang="en-US" altLang="ru-RU" sz="2000" b="1" baseline="-25000">
                <a:sym typeface="Symbol" pitchFamily="18" charset="2"/>
              </a:rPr>
              <a:t>4</a:t>
            </a:r>
            <a:r>
              <a:rPr lang="en-US" altLang="ru-RU" sz="2000" b="1">
                <a:sym typeface="Symbol" pitchFamily="18" charset="2"/>
              </a:rPr>
              <a:t>Cl.</a:t>
            </a:r>
          </a:p>
          <a:p>
            <a:pPr algn="just"/>
            <a:endParaRPr lang="en-US" altLang="ru-RU" sz="2000" b="1">
              <a:sym typeface="Symbol" pitchFamily="18" charset="2"/>
            </a:endParaRPr>
          </a:p>
          <a:p>
            <a:pPr algn="just"/>
            <a:r>
              <a:rPr lang="ru-RU" altLang="ru-RU" sz="2000">
                <a:sym typeface="Symbol" pitchFamily="18" charset="2"/>
              </a:rPr>
              <a:t>Аммиакат Со(П) легко окисляется кислородом воздуха за счет перехода в  н/с  КС Со(Ш).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292215-53B0-4045-96FE-5E5CEDDED71D}" type="slidenum">
              <a:rPr lang="ru-RU" altLang="ru-RU" smtClean="0"/>
              <a:pPr/>
              <a:t>69</a:t>
            </a:fld>
            <a:endParaRPr lang="ru-RU" altLang="ru-RU" smtClean="0"/>
          </a:p>
        </p:txBody>
      </p:sp>
      <p:sp>
        <p:nvSpPr>
          <p:cNvPr id="76803" name="Rectangle 4"/>
          <p:cNvSpPr>
            <a:spLocks noChangeArrowheads="1"/>
          </p:cNvSpPr>
          <p:nvPr/>
        </p:nvSpPr>
        <p:spPr bwMode="auto">
          <a:xfrm>
            <a:off x="179388" y="225425"/>
            <a:ext cx="8785225" cy="629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1838325" algn="l"/>
              </a:tabLst>
            </a:pPr>
            <a:r>
              <a:rPr lang="ru-RU" altLang="ru-RU" sz="2400"/>
              <a:t>Октаэдрическая  (</a:t>
            </a:r>
            <a:r>
              <a:rPr lang="en-US" altLang="ru-RU" sz="2400"/>
              <a:t>t</a:t>
            </a:r>
            <a:r>
              <a:rPr lang="ru-RU" altLang="ru-RU" sz="2400" baseline="-25000"/>
              <a:t>2</a:t>
            </a:r>
            <a:r>
              <a:rPr lang="en-US" altLang="ru-RU" sz="2400" baseline="-25000"/>
              <a:t>g</a:t>
            </a:r>
            <a:r>
              <a:rPr lang="ru-RU" altLang="ru-RU" sz="2400" baseline="30000"/>
              <a:t>5</a:t>
            </a:r>
            <a:r>
              <a:rPr lang="en-US" altLang="ru-RU" sz="2400"/>
              <a:t>e</a:t>
            </a:r>
            <a:r>
              <a:rPr lang="en-US" altLang="ru-RU" sz="2400" baseline="-25000"/>
              <a:t>g</a:t>
            </a:r>
            <a:r>
              <a:rPr lang="ru-RU" altLang="ru-RU" sz="2400" baseline="30000"/>
              <a:t>2</a:t>
            </a:r>
            <a:r>
              <a:rPr lang="ru-RU" altLang="ru-RU" sz="2400"/>
              <a:t>)   и  тетраэдрическая  (</a:t>
            </a:r>
            <a:r>
              <a:rPr lang="en-US" altLang="ru-RU" sz="2400"/>
              <a:t>e</a:t>
            </a:r>
            <a:r>
              <a:rPr lang="en-US" altLang="ru-RU" sz="2400" baseline="-25000"/>
              <a:t>g</a:t>
            </a:r>
            <a:r>
              <a:rPr lang="ru-RU" altLang="ru-RU" sz="2400" baseline="30000"/>
              <a:t>4</a:t>
            </a:r>
            <a:r>
              <a:rPr lang="en-US" altLang="ru-RU" sz="2400"/>
              <a:t>t</a:t>
            </a:r>
            <a:r>
              <a:rPr lang="ru-RU" altLang="ru-RU" sz="2400" baseline="-25000"/>
              <a:t>2</a:t>
            </a:r>
            <a:r>
              <a:rPr lang="en-US" altLang="ru-RU" sz="2400" baseline="-25000"/>
              <a:t>g</a:t>
            </a:r>
            <a:r>
              <a:rPr lang="ru-RU" altLang="ru-RU" sz="2400" baseline="30000"/>
              <a:t>3</a:t>
            </a:r>
            <a:r>
              <a:rPr lang="ru-RU" altLang="ru-RU" sz="2400"/>
              <a:t>)   конфигурации практически равновероятны. Например, розовый раствор </a:t>
            </a:r>
            <a:r>
              <a:rPr lang="ru-RU" altLang="ru-RU" sz="2400" b="1"/>
              <a:t>[</a:t>
            </a:r>
            <a:r>
              <a:rPr lang="en-US" altLang="ru-RU" sz="2400" b="1"/>
              <a:t>Co</a:t>
            </a:r>
            <a:r>
              <a:rPr lang="ru-RU" altLang="ru-RU" sz="2400" b="1"/>
              <a:t>(</a:t>
            </a:r>
            <a:r>
              <a:rPr lang="en-US" altLang="ru-RU" sz="2400" b="1"/>
              <a:t>H</a:t>
            </a:r>
            <a:r>
              <a:rPr lang="ru-RU" altLang="ru-RU" sz="2400" b="1" baseline="-25000"/>
              <a:t>2</a:t>
            </a:r>
            <a:r>
              <a:rPr lang="en-US" altLang="ru-RU" sz="2400" b="1"/>
              <a:t>O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6</a:t>
            </a:r>
            <a:r>
              <a:rPr lang="ru-RU" altLang="ru-RU" sz="2400" b="1"/>
              <a:t>]</a:t>
            </a:r>
            <a:r>
              <a:rPr lang="ru-RU" altLang="ru-RU" sz="2400" b="1" baseline="30000"/>
              <a:t>2+</a:t>
            </a:r>
            <a:r>
              <a:rPr lang="ru-RU" altLang="ru-RU" sz="2400"/>
              <a:t>  изменяет окраску при действии  избытка щелочи или кислоты на  светло-синюю в результате образования тетраэдрического КС  </a:t>
            </a:r>
            <a:r>
              <a:rPr lang="ru-RU" altLang="ru-RU" sz="2400" b="1"/>
              <a:t>[</a:t>
            </a:r>
            <a:r>
              <a:rPr lang="en-US" altLang="ru-RU" sz="2400" b="1"/>
              <a:t>Co</a:t>
            </a:r>
            <a:r>
              <a:rPr lang="ru-RU" altLang="ru-RU" sz="2400" b="1"/>
              <a:t>(</a:t>
            </a:r>
            <a:r>
              <a:rPr lang="en-US" altLang="ru-RU" sz="2400" b="1"/>
              <a:t>OH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]</a:t>
            </a:r>
            <a:r>
              <a:rPr lang="ru-RU" altLang="ru-RU" sz="2400" b="1" baseline="30000"/>
              <a:t>2-</a:t>
            </a:r>
            <a:r>
              <a:rPr lang="ru-RU" altLang="ru-RU" sz="2400"/>
              <a:t>   или   </a:t>
            </a:r>
            <a:r>
              <a:rPr lang="ru-RU" altLang="ru-RU" sz="2400" b="1"/>
              <a:t>[</a:t>
            </a:r>
            <a:r>
              <a:rPr lang="en-US" altLang="ru-RU" sz="2400" b="1"/>
              <a:t>CoX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]</a:t>
            </a:r>
            <a:r>
              <a:rPr lang="ru-RU" altLang="ru-RU" sz="2400" b="1" baseline="30000"/>
              <a:t>2-</a:t>
            </a:r>
            <a:r>
              <a:rPr lang="ru-RU" altLang="ru-RU" sz="2400"/>
              <a:t>   (</a:t>
            </a:r>
            <a:r>
              <a:rPr lang="en-US" altLang="ru-RU" sz="2400"/>
              <a:t>X</a:t>
            </a:r>
            <a:r>
              <a:rPr lang="ru-RU" altLang="ru-RU" sz="2400"/>
              <a:t> – </a:t>
            </a:r>
            <a:r>
              <a:rPr lang="en-US" altLang="ru-RU" sz="2400"/>
              <a:t>Cl</a:t>
            </a:r>
            <a:r>
              <a:rPr lang="ru-RU" altLang="ru-RU" sz="2400" baseline="30000"/>
              <a:t>-</a:t>
            </a:r>
            <a:r>
              <a:rPr lang="ru-RU" altLang="ru-RU" sz="2400"/>
              <a:t>, </a:t>
            </a:r>
            <a:r>
              <a:rPr lang="en-US" altLang="ru-RU" sz="2400"/>
              <a:t>Br</a:t>
            </a:r>
            <a:r>
              <a:rPr lang="ru-RU" altLang="ru-RU" sz="2400" baseline="30000"/>
              <a:t>-</a:t>
            </a:r>
            <a:r>
              <a:rPr lang="ru-RU" altLang="ru-RU" sz="2400"/>
              <a:t>, </a:t>
            </a:r>
            <a:r>
              <a:rPr lang="en-US" altLang="ru-RU" sz="2400"/>
              <a:t>I</a:t>
            </a:r>
            <a:r>
              <a:rPr lang="ru-RU" altLang="ru-RU" sz="2400" baseline="30000"/>
              <a:t>-</a:t>
            </a:r>
            <a:r>
              <a:rPr lang="ru-RU" altLang="ru-RU" sz="2400"/>
              <a:t>  и др.)</a:t>
            </a:r>
            <a:r>
              <a:rPr lang="en-US" altLang="ru-RU" sz="2400"/>
              <a:t>.</a:t>
            </a:r>
          </a:p>
          <a:p>
            <a:pPr algn="just">
              <a:tabLst>
                <a:tab pos="1838325" algn="l"/>
              </a:tabLst>
            </a:pPr>
            <a:endParaRPr lang="ru-RU" altLang="ru-RU" sz="2400"/>
          </a:p>
          <a:p>
            <a:pPr algn="just">
              <a:tabLst>
                <a:tab pos="1838325" algn="l"/>
              </a:tabLst>
            </a:pPr>
            <a:r>
              <a:rPr lang="en-US" altLang="ru-RU" sz="2400" b="1"/>
              <a:t>Co</a:t>
            </a:r>
            <a:r>
              <a:rPr lang="ru-RU" altLang="ru-RU" sz="2400" b="1"/>
              <a:t>(</a:t>
            </a:r>
            <a:r>
              <a:rPr lang="en-US" altLang="ru-RU" sz="2400" b="1"/>
              <a:t>SCN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2</a:t>
            </a:r>
            <a:r>
              <a:rPr lang="ru-RU" altLang="ru-RU" sz="2400" b="1"/>
              <a:t>  + 2</a:t>
            </a:r>
            <a:r>
              <a:rPr lang="en-US" altLang="ru-RU" sz="2400" b="1"/>
              <a:t>NH</a:t>
            </a:r>
            <a:r>
              <a:rPr lang="ru-RU" altLang="ru-RU" sz="2400" b="1" baseline="-25000"/>
              <a:t>4</a:t>
            </a:r>
            <a:r>
              <a:rPr lang="en-US" altLang="ru-RU" sz="2400" b="1"/>
              <a:t>SCN</a:t>
            </a:r>
            <a:r>
              <a:rPr lang="ru-RU" altLang="ru-RU" sz="2400" b="1"/>
              <a:t> = (</a:t>
            </a:r>
            <a:r>
              <a:rPr lang="en-US" altLang="ru-RU" sz="2400" b="1"/>
              <a:t>NH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2</a:t>
            </a:r>
            <a:r>
              <a:rPr lang="ru-RU" altLang="ru-RU" sz="2400" b="1"/>
              <a:t>[</a:t>
            </a:r>
            <a:r>
              <a:rPr lang="en-US" altLang="ru-RU" sz="2400" b="1"/>
              <a:t>Co</a:t>
            </a:r>
            <a:r>
              <a:rPr lang="ru-RU" altLang="ru-RU" sz="2400" b="1"/>
              <a:t>(</a:t>
            </a:r>
            <a:r>
              <a:rPr lang="en-US" altLang="ru-RU" sz="2400" b="1"/>
              <a:t>SCN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4</a:t>
            </a:r>
            <a:r>
              <a:rPr lang="ru-RU" altLang="ru-RU" sz="2400" b="1"/>
              <a:t>]</a:t>
            </a:r>
            <a:r>
              <a:rPr lang="ru-RU" altLang="ru-RU" sz="2400"/>
              <a:t>  (уст. в смеси амил.сп. с эфиром).</a:t>
            </a:r>
            <a:endParaRPr lang="en-US" altLang="ru-RU" sz="2400"/>
          </a:p>
          <a:p>
            <a:pPr algn="just">
              <a:tabLst>
                <a:tab pos="1838325" algn="l"/>
              </a:tabLst>
            </a:pPr>
            <a:endParaRPr lang="ru-RU" altLang="ru-RU" sz="2400"/>
          </a:p>
          <a:p>
            <a:pPr algn="just">
              <a:tabLst>
                <a:tab pos="1838325" algn="l"/>
              </a:tabLst>
            </a:pPr>
            <a:r>
              <a:rPr lang="ru-RU" altLang="ru-RU" sz="2400"/>
              <a:t>В воде устойчив аммиакат Со(Ш):  </a:t>
            </a:r>
            <a:r>
              <a:rPr lang="ru-RU" altLang="ru-RU" sz="2400" b="1"/>
              <a:t>[</a:t>
            </a:r>
            <a:r>
              <a:rPr lang="en-US" altLang="ru-RU" sz="2400" b="1"/>
              <a:t>Co</a:t>
            </a:r>
            <a:r>
              <a:rPr lang="ru-RU" altLang="ru-RU" sz="2400" b="1"/>
              <a:t>(</a:t>
            </a:r>
            <a:r>
              <a:rPr lang="en-US" altLang="ru-RU" sz="2400" b="1"/>
              <a:t>NH</a:t>
            </a:r>
            <a:r>
              <a:rPr lang="ru-RU" altLang="ru-RU" sz="2400" b="1" baseline="-25000"/>
              <a:t>3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6</a:t>
            </a:r>
            <a:r>
              <a:rPr lang="ru-RU" altLang="ru-RU" sz="2400" b="1"/>
              <a:t>]</a:t>
            </a:r>
            <a:r>
              <a:rPr lang="en-US" altLang="ru-RU" sz="2400" b="1"/>
              <a:t>Cl</a:t>
            </a:r>
            <a:r>
              <a:rPr lang="ru-RU" altLang="ru-RU" sz="2400" b="1" baseline="-25000"/>
              <a:t>3</a:t>
            </a:r>
            <a:r>
              <a:rPr lang="ru-RU" altLang="ru-RU" sz="2400"/>
              <a:t>  (ж.цв.)  </a:t>
            </a:r>
            <a:r>
              <a:rPr lang="en-US" altLang="ru-RU" sz="2400"/>
              <a:t>t</a:t>
            </a:r>
            <a:r>
              <a:rPr lang="ru-RU" altLang="ru-RU" sz="2400" baseline="-25000"/>
              <a:t>2</a:t>
            </a:r>
            <a:r>
              <a:rPr lang="en-US" altLang="ru-RU" sz="2400" baseline="-25000"/>
              <a:t>g</a:t>
            </a:r>
            <a:r>
              <a:rPr lang="ru-RU" altLang="ru-RU" sz="2400" baseline="30000"/>
              <a:t>6</a:t>
            </a:r>
            <a:r>
              <a:rPr lang="en-US" altLang="ru-RU" sz="2400"/>
              <a:t>e</a:t>
            </a:r>
            <a:r>
              <a:rPr lang="en-US" altLang="ru-RU" sz="2400" baseline="-25000"/>
              <a:t>g</a:t>
            </a:r>
            <a:r>
              <a:rPr lang="ru-RU" altLang="ru-RU" sz="2400" baseline="30000"/>
              <a:t>0</a:t>
            </a:r>
            <a:r>
              <a:rPr lang="ru-RU" altLang="ru-RU" sz="2400"/>
              <a:t>  (н/с). Устойчив даже в конц. НС</a:t>
            </a:r>
            <a:r>
              <a:rPr lang="en-US" altLang="ru-RU" sz="2400"/>
              <a:t>l</a:t>
            </a:r>
            <a:r>
              <a:rPr lang="ru-RU" altLang="ru-RU" sz="2400"/>
              <a:t>.  Разрушить можно </a:t>
            </a:r>
            <a:r>
              <a:rPr lang="en-US" altLang="ru-RU" sz="2400"/>
              <a:t>H</a:t>
            </a:r>
            <a:r>
              <a:rPr lang="ru-RU" altLang="ru-RU" sz="2400" baseline="-25000"/>
              <a:t>2</a:t>
            </a:r>
            <a:r>
              <a:rPr lang="en-US" altLang="ru-RU" sz="2400"/>
              <a:t>S</a:t>
            </a:r>
            <a:r>
              <a:rPr lang="ru-RU" altLang="ru-RU" sz="2400"/>
              <a:t>, </a:t>
            </a:r>
            <a:r>
              <a:rPr lang="en-US" altLang="ru-RU" sz="2400"/>
              <a:t>NaOH</a:t>
            </a:r>
            <a:r>
              <a:rPr lang="ru-RU" altLang="ru-RU" sz="2400"/>
              <a:t>.</a:t>
            </a:r>
            <a:endParaRPr lang="en-US" altLang="ru-RU" sz="2400"/>
          </a:p>
          <a:p>
            <a:pPr algn="just">
              <a:tabLst>
                <a:tab pos="1838325" algn="l"/>
              </a:tabLst>
            </a:pPr>
            <a:endParaRPr lang="ru-RU" altLang="ru-RU" sz="2400"/>
          </a:p>
          <a:p>
            <a:pPr algn="just">
              <a:tabLst>
                <a:tab pos="1838325" algn="l"/>
              </a:tabLst>
            </a:pPr>
            <a:r>
              <a:rPr lang="en-US" altLang="ru-RU" sz="2400"/>
              <a:t>Co</a:t>
            </a:r>
            <a:r>
              <a:rPr lang="ru-RU" altLang="ru-RU" sz="2400"/>
              <a:t>(</a:t>
            </a:r>
            <a:r>
              <a:rPr lang="en-US" altLang="ru-RU" sz="2400"/>
              <a:t>III</a:t>
            </a:r>
            <a:r>
              <a:rPr lang="ru-RU" altLang="ru-RU" sz="2400"/>
              <a:t>)  образует также достаточно устойчивые анионные КС:</a:t>
            </a:r>
          </a:p>
          <a:p>
            <a:pPr algn="just">
              <a:tabLst>
                <a:tab pos="1838325" algn="l"/>
              </a:tabLst>
            </a:pPr>
            <a:r>
              <a:rPr lang="en-US" altLang="ru-RU" sz="2400" b="1"/>
              <a:t>Na</a:t>
            </a:r>
            <a:r>
              <a:rPr lang="ru-RU" altLang="ru-RU" sz="2400" b="1" baseline="-25000"/>
              <a:t>3</a:t>
            </a:r>
            <a:r>
              <a:rPr lang="ru-RU" altLang="ru-RU" sz="2400" b="1"/>
              <a:t>[</a:t>
            </a:r>
            <a:r>
              <a:rPr lang="en-US" altLang="ru-RU" sz="2400" b="1"/>
              <a:t>CoF</a:t>
            </a:r>
            <a:r>
              <a:rPr lang="ru-RU" altLang="ru-RU" sz="2400" b="1" baseline="-25000"/>
              <a:t>6</a:t>
            </a:r>
            <a:r>
              <a:rPr lang="ru-RU" altLang="ru-RU" sz="2400" b="1"/>
              <a:t>],    </a:t>
            </a:r>
            <a:r>
              <a:rPr lang="en-US" altLang="ru-RU" sz="2400" b="1"/>
              <a:t>Na</a:t>
            </a:r>
            <a:r>
              <a:rPr lang="ru-RU" altLang="ru-RU" sz="2400" b="1" baseline="-25000"/>
              <a:t>3</a:t>
            </a:r>
            <a:r>
              <a:rPr lang="ru-RU" altLang="ru-RU" sz="2400" b="1"/>
              <a:t>[</a:t>
            </a:r>
            <a:r>
              <a:rPr lang="en-US" altLang="ru-RU" sz="2400" b="1"/>
              <a:t>Co</a:t>
            </a:r>
            <a:r>
              <a:rPr lang="ru-RU" altLang="ru-RU" sz="2400" b="1"/>
              <a:t>(</a:t>
            </a:r>
            <a:r>
              <a:rPr lang="en-US" altLang="ru-RU" sz="2400" b="1"/>
              <a:t>CN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6</a:t>
            </a:r>
            <a:r>
              <a:rPr lang="ru-RU" altLang="ru-RU" sz="2400" b="1"/>
              <a:t>],   </a:t>
            </a:r>
            <a:r>
              <a:rPr lang="en-US" altLang="ru-RU" sz="2400" b="1"/>
              <a:t>Na</a:t>
            </a:r>
            <a:r>
              <a:rPr lang="ru-RU" altLang="ru-RU" sz="2400" b="1" baseline="-25000"/>
              <a:t>3</a:t>
            </a:r>
            <a:r>
              <a:rPr lang="ru-RU" altLang="ru-RU" sz="2400" b="1"/>
              <a:t>[</a:t>
            </a:r>
            <a:r>
              <a:rPr lang="en-US" altLang="ru-RU" sz="2400" b="1"/>
              <a:t>Co</a:t>
            </a:r>
            <a:r>
              <a:rPr lang="ru-RU" altLang="ru-RU" sz="2400" b="1"/>
              <a:t>(</a:t>
            </a:r>
            <a:r>
              <a:rPr lang="en-US" altLang="ru-RU" sz="2400" b="1"/>
              <a:t>NO</a:t>
            </a:r>
            <a:r>
              <a:rPr lang="ru-RU" altLang="ru-RU" sz="2400" b="1" baseline="-25000"/>
              <a:t>2</a:t>
            </a:r>
            <a:r>
              <a:rPr lang="ru-RU" altLang="ru-RU" sz="2400" b="1"/>
              <a:t>)</a:t>
            </a:r>
            <a:r>
              <a:rPr lang="ru-RU" altLang="ru-RU" sz="2400" b="1" baseline="-25000"/>
              <a:t>6</a:t>
            </a:r>
            <a:r>
              <a:rPr lang="ru-RU" altLang="ru-RU" sz="2400" b="1"/>
              <a:t>]</a:t>
            </a:r>
            <a:r>
              <a:rPr lang="ru-RU" altLang="ru-RU" sz="2400"/>
              <a:t>  (соли калия и аммония плохо растворимы).   </a:t>
            </a:r>
          </a:p>
          <a:p>
            <a:pPr algn="just" eaLnBrk="0" hangingPunct="0">
              <a:tabLst>
                <a:tab pos="1838325" algn="l"/>
              </a:tabLst>
            </a:pPr>
            <a:endParaRPr lang="ru-RU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E97C61-FDD2-4822-B783-217142DD939E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908050"/>
            <a:ext cx="8785225" cy="5949950"/>
          </a:xfrm>
        </p:spPr>
        <p:txBody>
          <a:bodyPr/>
          <a:lstStyle/>
          <a:p>
            <a:pPr marL="0" indent="0" defTabSz="452438" eaLnBrk="1" hangingPunct="1">
              <a:lnSpc>
                <a:spcPct val="80000"/>
              </a:lnSpc>
              <a:buFontTx/>
              <a:buNone/>
              <a:defRPr/>
            </a:pPr>
            <a:r>
              <a:rPr lang="en-US" sz="2800" b="1" smtClean="0"/>
              <a:t>	</a:t>
            </a:r>
            <a:r>
              <a:rPr lang="ru-RU" sz="30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Эвтектика</a:t>
            </a:r>
            <a:r>
              <a:rPr lang="ru-RU" sz="28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800" b="1" smtClean="0"/>
              <a:t>– расплав, находящийся в равновесии с двумя или более твердыми фазами. Это смесь мелких кристаллов компонентов, которые обычно плохо растворяются друг в друге в твердом состоянии. Эвтектика характеризуется более низкой температурой плавления по сравнению с компонентами.</a:t>
            </a:r>
            <a:endParaRPr lang="en-US" sz="2800" b="1" smtClean="0"/>
          </a:p>
          <a:p>
            <a:pPr marL="0" indent="0" defTabSz="452438" eaLnBrk="1" hangingPunct="1">
              <a:lnSpc>
                <a:spcPct val="80000"/>
              </a:lnSpc>
              <a:defRPr/>
            </a:pPr>
            <a:endParaRPr lang="ru-RU" sz="1000" b="1" smtClean="0"/>
          </a:p>
          <a:p>
            <a:pPr marL="0" indent="0" defTabSz="452438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smtClean="0"/>
              <a:t>Правило фаз Гиббса:  </a:t>
            </a:r>
            <a:endParaRPr lang="en-US" sz="2800" b="1" smtClean="0"/>
          </a:p>
          <a:p>
            <a:pPr marL="0" indent="0" algn="ctr" defTabSz="452438" eaLnBrk="1" hangingPunct="1">
              <a:lnSpc>
                <a:spcPct val="80000"/>
              </a:lnSpc>
              <a:buFontTx/>
              <a:buNone/>
              <a:defRPr/>
            </a:pP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Ф + С  =  К  +  2.</a:t>
            </a:r>
          </a:p>
          <a:p>
            <a:pPr marL="0" indent="0" defTabSz="452438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smtClean="0"/>
              <a:t>Применимо к равновесным системам.</a:t>
            </a:r>
          </a:p>
          <a:p>
            <a:pPr marL="0" indent="0" defTabSz="452438" eaLnBrk="1" hangingPunct="1">
              <a:lnSpc>
                <a:spcPct val="80000"/>
              </a:lnSpc>
              <a:defRPr/>
            </a:pPr>
            <a:r>
              <a:rPr lang="ru-RU" sz="2800" b="1" smtClean="0"/>
              <a:t>С = 0 - система нонвариантна (инвариантна)</a:t>
            </a:r>
          </a:p>
          <a:p>
            <a:pPr marL="0" indent="0" defTabSz="452438" eaLnBrk="1" hangingPunct="1">
              <a:lnSpc>
                <a:spcPct val="80000"/>
              </a:lnSpc>
              <a:defRPr/>
            </a:pPr>
            <a:r>
              <a:rPr lang="ru-RU" sz="2800" b="1" smtClean="0"/>
              <a:t>С = 1 -  система моновариантна</a:t>
            </a:r>
          </a:p>
          <a:p>
            <a:pPr marL="0" indent="0" defTabSz="452438" eaLnBrk="1" hangingPunct="1">
              <a:lnSpc>
                <a:spcPct val="80000"/>
              </a:lnSpc>
              <a:defRPr/>
            </a:pPr>
            <a:r>
              <a:rPr lang="ru-RU" sz="2800" b="1" smtClean="0"/>
              <a:t>С = 2 -  система бивариантна</a:t>
            </a:r>
          </a:p>
          <a:p>
            <a:pPr marL="0" indent="0" defTabSz="452438" eaLnBrk="1" hangingPunct="1">
              <a:lnSpc>
                <a:spcPct val="80000"/>
              </a:lnSpc>
              <a:defRPr/>
            </a:pPr>
            <a:r>
              <a:rPr lang="ru-RU" sz="2800" b="1" smtClean="0"/>
              <a:t>Если компоненты не летучи, то Ф + С = К + 1 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95288" y="0"/>
            <a:ext cx="8229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400" b="1" i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Физико-химический анализ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B5B6CC4-908E-4F66-82B1-5700E63E838C}" type="slidenum">
              <a:rPr lang="ru-RU" altLang="ru-RU" smtClean="0"/>
              <a:pPr/>
              <a:t>70</a:t>
            </a:fld>
            <a:endParaRPr lang="ru-RU" altLang="ru-RU" smtClean="0"/>
          </a:p>
        </p:txBody>
      </p:sp>
      <p:sp>
        <p:nvSpPr>
          <p:cNvPr id="77827" name="Rectangle 6"/>
          <p:cNvSpPr>
            <a:spLocks noChangeArrowheads="1"/>
          </p:cNvSpPr>
          <p:nvPr/>
        </p:nvSpPr>
        <p:spPr bwMode="auto">
          <a:xfrm>
            <a:off x="2627313" y="333375"/>
            <a:ext cx="10810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sp>
        <p:nvSpPr>
          <p:cNvPr id="77828" name="Text Box 7"/>
          <p:cNvSpPr txBox="1">
            <a:spLocks noChangeArrowheads="1"/>
          </p:cNvSpPr>
          <p:nvPr/>
        </p:nvSpPr>
        <p:spPr bwMode="auto">
          <a:xfrm>
            <a:off x="323850" y="692150"/>
            <a:ext cx="8569325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b="1" u="sng"/>
              <a:t>Ряд Ирвинга-Уильямса</a:t>
            </a:r>
          </a:p>
          <a:p>
            <a:pPr>
              <a:spcBef>
                <a:spcPct val="50000"/>
              </a:spcBef>
            </a:pPr>
            <a:r>
              <a:rPr lang="ru-RU" altLang="ru-RU" sz="2800"/>
              <a:t>М:        </a:t>
            </a:r>
            <a:r>
              <a:rPr lang="en-US" altLang="ru-RU" sz="2800"/>
              <a:t>Mn(II) </a:t>
            </a:r>
            <a:r>
              <a:rPr lang="en-US" altLang="ru-RU" sz="2800">
                <a:cs typeface="Times New Roman" pitchFamily="18" charset="0"/>
              </a:rPr>
              <a:t>&lt;</a:t>
            </a:r>
            <a:r>
              <a:rPr lang="en-US" altLang="ru-RU" sz="2800"/>
              <a:t> Fe(II) </a:t>
            </a:r>
            <a:r>
              <a:rPr lang="en-US" altLang="ru-RU" sz="2800">
                <a:cs typeface="Times New Roman" pitchFamily="18" charset="0"/>
              </a:rPr>
              <a:t>&lt;</a:t>
            </a:r>
            <a:r>
              <a:rPr lang="en-US" altLang="ru-RU" sz="2800"/>
              <a:t> Co(II) </a:t>
            </a:r>
            <a:r>
              <a:rPr lang="en-US" altLang="ru-RU" sz="2800">
                <a:cs typeface="Times New Roman" pitchFamily="18" charset="0"/>
              </a:rPr>
              <a:t>&lt;</a:t>
            </a:r>
            <a:r>
              <a:rPr lang="en-US" altLang="ru-RU" sz="2800"/>
              <a:t> Ni(II) </a:t>
            </a:r>
            <a:r>
              <a:rPr lang="en-US" altLang="ru-RU" sz="2800">
                <a:cs typeface="Times New Roman" pitchFamily="18" charset="0"/>
              </a:rPr>
              <a:t>&lt;</a:t>
            </a:r>
            <a:r>
              <a:rPr lang="en-US" altLang="ru-RU" sz="2800"/>
              <a:t> Cu(II) </a:t>
            </a:r>
            <a:r>
              <a:rPr lang="en-US" altLang="ru-RU" sz="2800">
                <a:cs typeface="Times New Roman" pitchFamily="18" charset="0"/>
              </a:rPr>
              <a:t>&gt;</a:t>
            </a:r>
            <a:r>
              <a:rPr lang="en-US" altLang="ru-RU" sz="2800"/>
              <a:t> Zn(II)</a:t>
            </a:r>
            <a:endParaRPr lang="ru-RU" altLang="ru-RU" sz="2800"/>
          </a:p>
          <a:p>
            <a:pPr>
              <a:spcBef>
                <a:spcPct val="50000"/>
              </a:spcBef>
            </a:pPr>
            <a:r>
              <a:rPr lang="ru-RU" altLang="ru-RU" sz="2800"/>
              <a:t>ЭСКП:     0           0.4        0.6         0.8         0.6           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3E1E953-2C39-40EC-99FC-9B67D6B4C65F}" type="slidenum">
              <a:rPr lang="ru-RU" altLang="ru-RU" smtClean="0"/>
              <a:pPr/>
              <a:t>71</a:t>
            </a:fld>
            <a:endParaRPr lang="ru-RU" altLang="ru-RU" smtClean="0"/>
          </a:p>
        </p:txBody>
      </p:sp>
      <p:sp>
        <p:nvSpPr>
          <p:cNvPr id="78851" name="Text Box 5"/>
          <p:cNvSpPr txBox="1">
            <a:spLocks noChangeArrowheads="1"/>
          </p:cNvSpPr>
          <p:nvPr/>
        </p:nvSpPr>
        <p:spPr bwMode="auto">
          <a:xfrm>
            <a:off x="206375" y="1847850"/>
            <a:ext cx="88201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800"/>
              <a:t>Металлические радиусы близки. Это обеспечивает сходство в физических и химических свойствах. В рудах присутствуют совместно.  </a:t>
            </a:r>
          </a:p>
          <a:p>
            <a:pPr algn="just"/>
            <a:r>
              <a:rPr lang="ru-RU" altLang="ru-RU" sz="2800"/>
              <a:t>Потенциалы  процессов Э</a:t>
            </a:r>
            <a:r>
              <a:rPr lang="ru-RU" altLang="ru-RU" sz="2800" baseline="30000"/>
              <a:t>2+</a:t>
            </a:r>
            <a:r>
              <a:rPr lang="ru-RU" altLang="ru-RU" sz="2800"/>
              <a:t>  →  Э</a:t>
            </a:r>
            <a:r>
              <a:rPr lang="ru-RU" altLang="ru-RU" sz="2800" baseline="30000"/>
              <a:t>0</a:t>
            </a:r>
            <a:r>
              <a:rPr lang="ru-RU" altLang="ru-RU" sz="2800"/>
              <a:t> сдвинуто вправо, в сторону металла. Это соответствует их положению в ряду напряжений (после водорода). Характеризуются высокими значениями ПИ.</a:t>
            </a:r>
            <a:endParaRPr lang="ru-RU" altLang="ru-RU" sz="2400"/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185738" y="55563"/>
            <a:ext cx="8604250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z="3600" b="1" smtClean="0">
                <a:solidFill>
                  <a:srgbClr val="3333FF"/>
                </a:solidFill>
                <a:cs typeface="Times New Roman" pitchFamily="18" charset="0"/>
              </a:rPr>
              <a:t>d</a:t>
            </a:r>
            <a:r>
              <a:rPr lang="ru-RU" altLang="ru-RU" sz="3600" b="1" smtClean="0">
                <a:solidFill>
                  <a:srgbClr val="3333FF"/>
                </a:solidFill>
                <a:cs typeface="Times New Roman" pitchFamily="18" charset="0"/>
              </a:rPr>
              <a:t>-Элементы </a:t>
            </a:r>
            <a:r>
              <a:rPr lang="en-US" altLang="ru-RU" sz="3600" b="1" smtClean="0">
                <a:solidFill>
                  <a:srgbClr val="3333FF"/>
                </a:solidFill>
                <a:cs typeface="Times New Roman" pitchFamily="18" charset="0"/>
              </a:rPr>
              <a:t>VIII </a:t>
            </a:r>
            <a:r>
              <a:rPr lang="ru-RU" altLang="ru-RU" sz="3600" b="1" smtClean="0">
                <a:solidFill>
                  <a:srgbClr val="3333FF"/>
                </a:solidFill>
                <a:cs typeface="Times New Roman" pitchFamily="18" charset="0"/>
              </a:rPr>
              <a:t>группы. </a:t>
            </a:r>
          </a:p>
          <a:p>
            <a:pPr algn="ctr" eaLnBrk="1" hangingPunct="1">
              <a:defRPr/>
            </a:pPr>
            <a:r>
              <a:rPr lang="ru-RU" altLang="ru-RU" sz="3600" b="1" smtClean="0">
                <a:solidFill>
                  <a:srgbClr val="3333FF"/>
                </a:solidFill>
                <a:cs typeface="Times New Roman" pitchFamily="18" charset="0"/>
              </a:rPr>
              <a:t>Металлы платиновой группы (МПГ).</a:t>
            </a:r>
          </a:p>
          <a:p>
            <a:pPr algn="ctr" eaLnBrk="1" hangingPunct="1">
              <a:defRPr/>
            </a:pPr>
            <a:r>
              <a:rPr lang="en-US" altLang="ru-RU" sz="3600" b="1" smtClean="0">
                <a:solidFill>
                  <a:srgbClr val="3333FF"/>
                </a:solidFill>
              </a:rPr>
              <a:t>Ru, Rh,Pd, Os, Ir, Pt</a:t>
            </a:r>
            <a:endParaRPr lang="ru-RU" altLang="ru-RU" sz="3600" b="1" smtClean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8853" name="Прямоугольник 1"/>
          <p:cNvSpPr>
            <a:spLocks noChangeArrowheads="1"/>
          </p:cNvSpPr>
          <p:nvPr/>
        </p:nvSpPr>
        <p:spPr bwMode="auto">
          <a:xfrm>
            <a:off x="179388" y="4941888"/>
            <a:ext cx="86106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400"/>
              <a:t>Осмий имеет самую высокую удельную плотность (22.7 г/см</a:t>
            </a:r>
            <a:r>
              <a:rPr lang="ru-RU" altLang="ru-RU" sz="2400" baseline="30000"/>
              <a:t>3</a:t>
            </a:r>
            <a:r>
              <a:rPr lang="ru-RU" altLang="ru-RU" sz="2400"/>
              <a:t>). Это объясняется образованием большого числа ковалентных связей М – М. Плотная упаковка характерна также для триады платины.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DEBCB8-F3BA-4773-837B-E27948D6CDDF}" type="slidenum">
              <a:rPr lang="ru-RU" altLang="ru-RU" smtClean="0"/>
              <a:pPr/>
              <a:t>72</a:t>
            </a:fld>
            <a:endParaRPr lang="ru-RU" altLang="ru-RU" smtClean="0"/>
          </a:p>
        </p:txBody>
      </p:sp>
      <p:sp>
        <p:nvSpPr>
          <p:cNvPr id="79875" name="Прямоугольник 2"/>
          <p:cNvSpPr>
            <a:spLocks noChangeArrowheads="1"/>
          </p:cNvSpPr>
          <p:nvPr/>
        </p:nvSpPr>
        <p:spPr bwMode="auto">
          <a:xfrm>
            <a:off x="395288" y="674688"/>
            <a:ext cx="8640762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/>
              <a:t> </a:t>
            </a:r>
            <a:r>
              <a:rPr lang="en-US" altLang="ru-RU" sz="2400" b="1"/>
              <a:t>Pd + HNO</a:t>
            </a:r>
            <a:r>
              <a:rPr lang="en-US" altLang="ru-RU" sz="2400" b="1" baseline="-25000"/>
              <a:t>3 (p)</a:t>
            </a:r>
            <a:r>
              <a:rPr lang="en-US" altLang="ru-RU" sz="2400" b="1"/>
              <a:t> = Pd(NO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)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+ 2 NO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+ 2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O  (80 </a:t>
            </a:r>
            <a:r>
              <a:rPr lang="en-US" altLang="ru-RU" sz="2400" b="1" baseline="30000"/>
              <a:t>0</a:t>
            </a:r>
            <a:r>
              <a:rPr lang="en-US" altLang="ru-RU" sz="2400" b="1"/>
              <a:t>C)</a:t>
            </a:r>
          </a:p>
          <a:p>
            <a:endParaRPr lang="en-US" altLang="ru-RU" sz="2400" b="1"/>
          </a:p>
          <a:p>
            <a:r>
              <a:rPr lang="pt-BR" altLang="ru-RU" sz="2400" b="1"/>
              <a:t>Pt (Pd)  +  4 HNO</a:t>
            </a:r>
            <a:r>
              <a:rPr lang="pt-BR" altLang="ru-RU" sz="2400" b="1" baseline="-25000"/>
              <a:t>3</a:t>
            </a:r>
            <a:r>
              <a:rPr lang="pt-BR" altLang="ru-RU" sz="2400" b="1"/>
              <a:t>  +  18 HCl  =  3 H</a:t>
            </a:r>
            <a:r>
              <a:rPr lang="pt-BR" altLang="ru-RU" sz="2400" b="1" baseline="-25000"/>
              <a:t>2</a:t>
            </a:r>
            <a:r>
              <a:rPr lang="pt-BR" altLang="ru-RU" sz="2400" b="1"/>
              <a:t>[PtCl</a:t>
            </a:r>
            <a:r>
              <a:rPr lang="pt-BR" altLang="ru-RU" sz="2400" b="1" baseline="-25000"/>
              <a:t>6</a:t>
            </a:r>
            <a:r>
              <a:rPr lang="pt-BR" altLang="ru-RU" sz="2400" b="1"/>
              <a:t>]  +  4 NO  +  8 H</a:t>
            </a:r>
            <a:r>
              <a:rPr lang="pt-BR" altLang="ru-RU" sz="2400" b="1" baseline="-25000"/>
              <a:t>2</a:t>
            </a:r>
            <a:r>
              <a:rPr lang="pt-BR" altLang="ru-RU" sz="2400" b="1"/>
              <a:t>O</a:t>
            </a:r>
          </a:p>
          <a:p>
            <a:endParaRPr lang="en-US" altLang="ru-RU" sz="2400" b="1"/>
          </a:p>
          <a:p>
            <a:r>
              <a:rPr lang="en-US" altLang="ru-RU" sz="2400" b="1"/>
              <a:t>Ru, Os (</a:t>
            </a:r>
            <a:r>
              <a:rPr lang="ru-RU" altLang="ru-RU" sz="2400" b="1"/>
              <a:t>Э</a:t>
            </a:r>
            <a:r>
              <a:rPr lang="en-US" altLang="ru-RU" sz="2400" b="1"/>
              <a:t>):</a:t>
            </a:r>
          </a:p>
          <a:p>
            <a:r>
              <a:rPr lang="en-US" altLang="ru-RU" sz="2400" b="1"/>
              <a:t>                                                  t</a:t>
            </a:r>
            <a:r>
              <a:rPr lang="ru-RU" altLang="ru-RU" sz="2400" b="1" baseline="-25000"/>
              <a:t>спл</a:t>
            </a:r>
          </a:p>
          <a:p>
            <a:r>
              <a:rPr lang="ru-RU" altLang="ru-RU" sz="2400" b="1"/>
              <a:t>Э</a:t>
            </a:r>
            <a:r>
              <a:rPr lang="pt-BR" altLang="ru-RU" sz="2400" b="1"/>
              <a:t>  +  3 KNO</a:t>
            </a:r>
            <a:r>
              <a:rPr lang="pt-BR" altLang="ru-RU" sz="2400" b="1" baseline="-25000"/>
              <a:t>3</a:t>
            </a:r>
            <a:r>
              <a:rPr lang="pt-BR" altLang="ru-RU" sz="2400" b="1"/>
              <a:t>  +  2 KOH  =  </a:t>
            </a:r>
            <a:r>
              <a:rPr lang="ru-RU" altLang="ru-RU" sz="2400" b="1"/>
              <a:t>К</a:t>
            </a:r>
            <a:r>
              <a:rPr lang="pt-BR" altLang="ru-RU" sz="2400" b="1" baseline="-25000"/>
              <a:t>2</a:t>
            </a:r>
            <a:r>
              <a:rPr lang="ru-RU" altLang="ru-RU" sz="2400" b="1"/>
              <a:t>ЭО</a:t>
            </a:r>
            <a:r>
              <a:rPr lang="pt-BR" altLang="ru-RU" sz="2400" b="1" baseline="-25000"/>
              <a:t>4</a:t>
            </a:r>
            <a:r>
              <a:rPr lang="pt-BR" altLang="ru-RU" sz="2400" b="1"/>
              <a:t>  +  3 KNO</a:t>
            </a:r>
            <a:r>
              <a:rPr lang="pt-BR" altLang="ru-RU" sz="2400" b="1" baseline="-25000"/>
              <a:t>2</a:t>
            </a:r>
            <a:r>
              <a:rPr lang="pt-BR" altLang="ru-RU" sz="2400" b="1"/>
              <a:t>  +  H</a:t>
            </a:r>
            <a:r>
              <a:rPr lang="pt-BR" altLang="ru-RU" sz="2400" b="1" baseline="-25000"/>
              <a:t>2</a:t>
            </a:r>
            <a:r>
              <a:rPr lang="pt-BR" altLang="ru-RU" sz="2400" b="1"/>
              <a:t>O</a:t>
            </a:r>
            <a:endParaRPr lang="ru-RU" altLang="ru-RU" sz="2400"/>
          </a:p>
        </p:txBody>
      </p:sp>
      <p:sp>
        <p:nvSpPr>
          <p:cNvPr id="79876" name="Прямоугольник 3"/>
          <p:cNvSpPr>
            <a:spLocks noChangeArrowheads="1"/>
          </p:cNvSpPr>
          <p:nvPr/>
        </p:nvSpPr>
        <p:spPr bwMode="auto">
          <a:xfrm>
            <a:off x="1835150" y="142875"/>
            <a:ext cx="60198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800" b="1" u="sng"/>
              <a:t>Растворение  платиновых металлов</a:t>
            </a:r>
            <a:endParaRPr lang="ru-RU" altLang="ru-RU" sz="2800" u="sng"/>
          </a:p>
        </p:txBody>
      </p:sp>
      <p:sp>
        <p:nvSpPr>
          <p:cNvPr id="79877" name="Text Box 4"/>
          <p:cNvSpPr txBox="1">
            <a:spLocks noChangeArrowheads="1"/>
          </p:cNvSpPr>
          <p:nvPr/>
        </p:nvSpPr>
        <p:spPr bwMode="auto">
          <a:xfrm>
            <a:off x="254000" y="3429000"/>
            <a:ext cx="856932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400" b="1"/>
              <a:t>Rh</a:t>
            </a:r>
            <a:r>
              <a:rPr lang="ru-RU" altLang="ru-RU" sz="2400" b="1"/>
              <a:t>, </a:t>
            </a:r>
            <a:r>
              <a:rPr lang="en-US" altLang="ru-RU" sz="2400" b="1"/>
              <a:t>Ir</a:t>
            </a:r>
            <a:r>
              <a:rPr lang="ru-RU" altLang="ru-RU" sz="2400" b="1"/>
              <a:t>  </a:t>
            </a:r>
            <a:r>
              <a:rPr lang="ru-RU" altLang="ru-RU" sz="2400"/>
              <a:t>  в раствор можно перевести хлорированием при нагревании:</a:t>
            </a:r>
            <a:endParaRPr lang="en-US" altLang="ru-RU" sz="2400"/>
          </a:p>
          <a:p>
            <a:endParaRPr lang="pt-BR" altLang="ru-RU" sz="2400" b="1"/>
          </a:p>
          <a:p>
            <a:pPr algn="ctr"/>
            <a:r>
              <a:rPr lang="pt-BR" altLang="ru-RU" sz="2800" b="1"/>
              <a:t>2 Rh  +  3 Cl</a:t>
            </a:r>
            <a:r>
              <a:rPr lang="pt-BR" altLang="ru-RU" sz="2800" baseline="-25000"/>
              <a:t>2</a:t>
            </a:r>
            <a:r>
              <a:rPr lang="pt-BR" altLang="ru-RU" sz="2800"/>
              <a:t>  </a:t>
            </a:r>
            <a:r>
              <a:rPr lang="pt-BR" altLang="ru-RU" sz="2800" b="1"/>
              <a:t>+</a:t>
            </a:r>
            <a:r>
              <a:rPr lang="pt-BR" altLang="ru-RU" sz="2800"/>
              <a:t>  </a:t>
            </a:r>
            <a:r>
              <a:rPr lang="pt-BR" altLang="ru-RU" sz="2800" b="1"/>
              <a:t>6 NaCl  =  2 Na</a:t>
            </a:r>
            <a:r>
              <a:rPr lang="pt-BR" altLang="ru-RU" sz="2800" b="1" baseline="-25000"/>
              <a:t>3</a:t>
            </a:r>
            <a:r>
              <a:rPr lang="pt-BR" altLang="ru-RU" sz="2800" b="1"/>
              <a:t>[RhCl</a:t>
            </a:r>
            <a:r>
              <a:rPr lang="pt-BR" altLang="ru-RU" sz="2800" b="1" baseline="-25000"/>
              <a:t>6</a:t>
            </a:r>
            <a:r>
              <a:rPr lang="pt-BR" altLang="ru-RU" sz="2800" b="1"/>
              <a:t>]</a:t>
            </a:r>
          </a:p>
          <a:p>
            <a:pPr algn="ctr"/>
            <a:r>
              <a:rPr lang="pt-BR" altLang="ru-RU" sz="2800" b="1"/>
              <a:t> </a:t>
            </a:r>
          </a:p>
          <a:p>
            <a:pPr algn="ctr"/>
            <a:endParaRPr lang="pt-BR" altLang="ru-RU" sz="2800" b="1"/>
          </a:p>
          <a:p>
            <a:pPr algn="ctr"/>
            <a:r>
              <a:rPr lang="pt-BR" altLang="ru-RU" sz="2800" b="1"/>
              <a:t>Ir  +  2 Cl</a:t>
            </a:r>
            <a:r>
              <a:rPr lang="pt-BR" altLang="ru-RU" sz="2800" b="1" baseline="-25000"/>
              <a:t>2</a:t>
            </a:r>
            <a:r>
              <a:rPr lang="pt-BR" altLang="ru-RU" sz="2800" b="1"/>
              <a:t>  +  2 NaCl  =  Na</a:t>
            </a:r>
            <a:r>
              <a:rPr lang="pt-BR" altLang="ru-RU" sz="2800" b="1" baseline="-25000"/>
              <a:t>2</a:t>
            </a:r>
            <a:r>
              <a:rPr lang="pt-BR" altLang="ru-RU" sz="2800" b="1"/>
              <a:t>[IrCl</a:t>
            </a:r>
            <a:r>
              <a:rPr lang="pt-BR" altLang="ru-RU" sz="2800" b="1" baseline="-25000"/>
              <a:t>6</a:t>
            </a:r>
            <a:r>
              <a:rPr lang="pt-BR" altLang="ru-RU" sz="2800" b="1"/>
              <a:t>]</a:t>
            </a:r>
            <a:endParaRPr lang="ru-RU" altLang="ru-RU" sz="2800" b="1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8A0F42D-14E2-44B1-952A-5996A91E28DE}" type="slidenum">
              <a:rPr lang="ru-RU" altLang="ru-RU" smtClean="0"/>
              <a:pPr/>
              <a:t>73</a:t>
            </a:fld>
            <a:endParaRPr lang="ru-RU" altLang="ru-RU" smtClean="0"/>
          </a:p>
        </p:txBody>
      </p:sp>
      <p:sp>
        <p:nvSpPr>
          <p:cNvPr id="80899" name="Прямоугольник 1"/>
          <p:cNvSpPr>
            <a:spLocks noChangeArrowheads="1"/>
          </p:cNvSpPr>
          <p:nvPr/>
        </p:nvSpPr>
        <p:spPr bwMode="auto">
          <a:xfrm>
            <a:off x="179388" y="188913"/>
            <a:ext cx="8785225" cy="627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/>
              <a:t>Химические свойства металлов платиновой группы</a:t>
            </a:r>
            <a:endParaRPr lang="ru-RU" altLang="ru-RU" sz="2800"/>
          </a:p>
          <a:p>
            <a:r>
              <a:rPr lang="ru-RU" altLang="ru-RU" i="1"/>
              <a:t> </a:t>
            </a:r>
            <a:endParaRPr lang="ru-RU" altLang="ru-RU"/>
          </a:p>
          <a:p>
            <a:pPr algn="just"/>
            <a:r>
              <a:rPr lang="ru-RU" altLang="ru-RU" sz="2400" i="1"/>
              <a:t>     </a:t>
            </a:r>
            <a:r>
              <a:rPr lang="ru-RU" altLang="ru-RU" sz="2400"/>
              <a:t> МПГ в обычных условиях малореакционноспособны. При высоких температурах взаимодействуют с большим числом простых и сложных веществ.</a:t>
            </a:r>
            <a:endParaRPr lang="en-US" altLang="ru-RU" sz="2400"/>
          </a:p>
          <a:p>
            <a:endParaRPr lang="en-US" altLang="ru-RU"/>
          </a:p>
          <a:p>
            <a:r>
              <a:rPr lang="ru-RU" altLang="ru-RU"/>
              <a:t> </a:t>
            </a:r>
            <a:r>
              <a:rPr lang="ru-RU" altLang="ru-RU" sz="2400"/>
              <a:t>Окисляются кислородом с образованием соответствующих оксидов рутения(</a:t>
            </a:r>
            <a:r>
              <a:rPr lang="en-US" altLang="ru-RU" sz="2400"/>
              <a:t>IV</a:t>
            </a:r>
            <a:r>
              <a:rPr lang="ru-RU" altLang="ru-RU" sz="2400"/>
              <a:t>), осмия(</a:t>
            </a:r>
            <a:r>
              <a:rPr lang="en-US" altLang="ru-RU" sz="2400"/>
              <a:t>VIII</a:t>
            </a:r>
            <a:r>
              <a:rPr lang="ru-RU" altLang="ru-RU" sz="2400"/>
              <a:t>),  иридия(</a:t>
            </a:r>
            <a:r>
              <a:rPr lang="en-US" altLang="ru-RU" sz="2400"/>
              <a:t>IV</a:t>
            </a:r>
            <a:r>
              <a:rPr lang="ru-RU" altLang="ru-RU" sz="2400"/>
              <a:t>), родия(Ш), палладия(П). </a:t>
            </a:r>
            <a:endParaRPr lang="en-US" altLang="ru-RU" sz="2400"/>
          </a:p>
          <a:p>
            <a:pPr algn="ctr"/>
            <a:r>
              <a:rPr lang="en-US" altLang="ru-RU" sz="2400" b="1"/>
              <a:t>Os +2O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= OsO</a:t>
            </a:r>
            <a:r>
              <a:rPr lang="en-US" altLang="ru-RU" sz="2400" b="1" baseline="-25000"/>
              <a:t>4</a:t>
            </a:r>
          </a:p>
          <a:p>
            <a:pPr algn="ctr"/>
            <a:endParaRPr lang="en-US" altLang="ru-RU" sz="2400" b="1" baseline="-25000"/>
          </a:p>
          <a:p>
            <a:pPr algn="ctr"/>
            <a:r>
              <a:rPr lang="en-US" altLang="ru-RU" sz="2400" b="1"/>
              <a:t>Ru  + 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= RuO</a:t>
            </a:r>
            <a:r>
              <a:rPr lang="en-US" altLang="ru-RU" sz="2400" b="1" baseline="-25000"/>
              <a:t>2</a:t>
            </a:r>
          </a:p>
          <a:p>
            <a:pPr algn="ctr"/>
            <a:endParaRPr lang="en-US" altLang="ru-RU" sz="2400" b="1" baseline="-25000"/>
          </a:p>
          <a:p>
            <a:pPr algn="ctr"/>
            <a:r>
              <a:rPr lang="en-US" altLang="ru-RU" sz="2400" b="1"/>
              <a:t>2Pd  + O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 = 2PdO</a:t>
            </a:r>
          </a:p>
          <a:p>
            <a:endParaRPr lang="en-US" altLang="ru-RU"/>
          </a:p>
          <a:p>
            <a:r>
              <a:rPr lang="ru-RU" altLang="ru-RU" sz="2400"/>
              <a:t>Платина не реагирует с кислородом ввиду низкой термической нестабильности соответствующего оксида.</a:t>
            </a:r>
          </a:p>
          <a:p>
            <a:endParaRPr lang="en-US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5B2682-2CB7-48FE-997C-D8735AAACC46}" type="slidenum">
              <a:rPr lang="ru-RU" altLang="ru-RU" smtClean="0"/>
              <a:pPr/>
              <a:t>74</a:t>
            </a:fld>
            <a:endParaRPr lang="ru-RU" altLang="ru-RU" smtClean="0"/>
          </a:p>
        </p:txBody>
      </p:sp>
      <p:sp>
        <p:nvSpPr>
          <p:cNvPr id="81923" name="Прямоугольник 3"/>
          <p:cNvSpPr>
            <a:spLocks noChangeArrowheads="1"/>
          </p:cNvSpPr>
          <p:nvPr/>
        </p:nvSpPr>
        <p:spPr bwMode="auto">
          <a:xfrm>
            <a:off x="357188" y="1412875"/>
            <a:ext cx="8785225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/>
              <a:t>При нагревании образуются галогениды, халькогениды, фосфиды, бориды, силициды, но не гидриды платины.</a:t>
            </a:r>
            <a:endParaRPr lang="en-US" altLang="ru-RU" sz="2800"/>
          </a:p>
          <a:p>
            <a:endParaRPr lang="en-US" altLang="ru-RU" sz="2800"/>
          </a:p>
          <a:p>
            <a:r>
              <a:rPr lang="en-US" altLang="ru-RU" sz="2800" b="1"/>
              <a:t>Pt + Cl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= PtCl</a:t>
            </a:r>
            <a:r>
              <a:rPr lang="en-US" altLang="ru-RU" sz="2800" b="1" baseline="-25000"/>
              <a:t>2</a:t>
            </a:r>
          </a:p>
          <a:p>
            <a:endParaRPr lang="en-US" altLang="ru-RU" sz="2800" b="1"/>
          </a:p>
          <a:p>
            <a:r>
              <a:rPr lang="en-US" altLang="ru-RU" sz="2800" b="1"/>
              <a:t>Os + 2Cl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= OsCl</a:t>
            </a:r>
            <a:r>
              <a:rPr lang="en-US" altLang="ru-RU" sz="2800" b="1" baseline="-25000"/>
              <a:t>4</a:t>
            </a:r>
          </a:p>
          <a:p>
            <a:endParaRPr lang="en-US" altLang="ru-RU" sz="2800" b="1"/>
          </a:p>
          <a:p>
            <a:r>
              <a:rPr lang="en-US" altLang="ru-RU" sz="2800" b="1"/>
              <a:t>2Ru + 3Cl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= 2RuCl</a:t>
            </a:r>
            <a:r>
              <a:rPr lang="en-US" altLang="ru-RU" sz="2800" b="1" baseline="-25000"/>
              <a:t>3</a:t>
            </a:r>
            <a:endParaRPr lang="ru-RU" altLang="ru-RU" sz="2800" b="1" baseline="-2500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1635B5-AF7D-406D-9FA0-5F5E7B913DDC}" type="slidenum">
              <a:rPr lang="ru-RU" altLang="ru-RU" smtClean="0"/>
              <a:pPr/>
              <a:t>75</a:t>
            </a:fld>
            <a:endParaRPr lang="ru-RU" altLang="ru-RU" smtClean="0"/>
          </a:p>
        </p:txBody>
      </p:sp>
      <p:sp>
        <p:nvSpPr>
          <p:cNvPr id="82947" name="Text Box 4"/>
          <p:cNvSpPr txBox="1">
            <a:spLocks noChangeArrowheads="1"/>
          </p:cNvSpPr>
          <p:nvPr/>
        </p:nvSpPr>
        <p:spPr bwMode="auto">
          <a:xfrm>
            <a:off x="341313" y="88900"/>
            <a:ext cx="8351837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/>
              <a:t>Комплексообразование металлов платиновой группы</a:t>
            </a:r>
            <a:endParaRPr lang="en-US" altLang="ru-RU" sz="3200"/>
          </a:p>
          <a:p>
            <a:pPr algn="just"/>
            <a:r>
              <a:rPr lang="ru-RU" altLang="ru-RU" sz="3200"/>
              <a:t>В растворах платиновые металлы существуют только в виде комплексных соединений.</a:t>
            </a:r>
            <a:endParaRPr lang="en-US" altLang="ru-RU" sz="3200"/>
          </a:p>
          <a:p>
            <a:pPr algn="just"/>
            <a:r>
              <a:rPr lang="ru-RU" altLang="ru-RU" sz="3200"/>
              <a:t>Способность к образованию КС выражена сильнее, чем у элементов семейства железа.  Валентные орбитали МПГ имеют большую протяженность, что способствует донорно-акцепторному взаимодействию и увеличению расщепления  d-орбиталей кристаллическим полем лиганда. Вследствие этого значительная часть КС МПГ (даже с лигандами слабого поля) являются низкоспиновыми.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EF8D0C-69B8-4A78-ACB5-B7ECCA0A5BEC}" type="slidenum">
              <a:rPr lang="ru-RU" altLang="ru-RU" smtClean="0"/>
              <a:pPr/>
              <a:t>76</a:t>
            </a:fld>
            <a:endParaRPr lang="ru-RU" altLang="ru-RU" smtClean="0"/>
          </a:p>
        </p:txBody>
      </p:sp>
      <p:sp>
        <p:nvSpPr>
          <p:cNvPr id="83971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569325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 b="1"/>
              <a:t>Э(0):  карбонилы </a:t>
            </a:r>
            <a:endParaRPr lang="en-US" altLang="ru-RU" sz="3200" b="1"/>
          </a:p>
          <a:p>
            <a:r>
              <a:rPr lang="ru-RU" altLang="ru-RU" sz="3200"/>
              <a:t>Для МПГ одной подгруппы ПС КС одинаковы  по составу, свойствам и строению (тригональная бипирамида):</a:t>
            </a:r>
            <a:endParaRPr lang="en-US" altLang="ru-RU" sz="3200"/>
          </a:p>
          <a:p>
            <a:endParaRPr lang="en-US" altLang="ru-RU" sz="3200"/>
          </a:p>
          <a:p>
            <a:r>
              <a:rPr lang="en-US" altLang="ru-RU" sz="3200" b="1"/>
              <a:t>Fe(CO)</a:t>
            </a:r>
            <a:r>
              <a:rPr lang="en-US" altLang="ru-RU" sz="3200" b="1" baseline="-25000"/>
              <a:t>5</a:t>
            </a:r>
            <a:r>
              <a:rPr lang="en-US" altLang="ru-RU" sz="3200" b="1"/>
              <a:t>,   Ru(CO)</a:t>
            </a:r>
            <a:r>
              <a:rPr lang="en-US" altLang="ru-RU" sz="3200" b="1" baseline="-25000"/>
              <a:t>5</a:t>
            </a:r>
            <a:r>
              <a:rPr lang="en-US" altLang="ru-RU" sz="3200" b="1"/>
              <a:t>, Os(CO)</a:t>
            </a:r>
            <a:r>
              <a:rPr lang="en-US" altLang="ru-RU" sz="3200" b="1" baseline="-25000"/>
              <a:t>5</a:t>
            </a:r>
            <a:r>
              <a:rPr lang="en-US" altLang="ru-RU" sz="3200" b="1"/>
              <a:t>.</a:t>
            </a:r>
          </a:p>
          <a:p>
            <a:endParaRPr lang="ru-RU" altLang="ru-RU" sz="3200" b="1"/>
          </a:p>
          <a:p>
            <a:r>
              <a:rPr lang="ru-RU" altLang="ru-RU" sz="3200"/>
              <a:t>Полиядерные  КС:</a:t>
            </a:r>
            <a:r>
              <a:rPr lang="ru-RU" altLang="ru-RU" sz="3200" b="1"/>
              <a:t>  </a:t>
            </a:r>
            <a:r>
              <a:rPr lang="en-US" altLang="ru-RU" sz="3200" b="1"/>
              <a:t>Os</a:t>
            </a:r>
            <a:r>
              <a:rPr lang="ru-RU" altLang="ru-RU" sz="3200" b="1" baseline="-25000"/>
              <a:t>6</a:t>
            </a:r>
            <a:r>
              <a:rPr lang="ru-RU" altLang="ru-RU" sz="3200" b="1"/>
              <a:t>(</a:t>
            </a:r>
            <a:r>
              <a:rPr lang="en-US" altLang="ru-RU" sz="3200" b="1"/>
              <a:t>CO</a:t>
            </a:r>
            <a:r>
              <a:rPr lang="ru-RU" altLang="ru-RU" sz="3200" b="1"/>
              <a:t>)</a:t>
            </a:r>
            <a:r>
              <a:rPr lang="ru-RU" altLang="ru-RU" sz="3200" b="1" baseline="-25000"/>
              <a:t>18</a:t>
            </a:r>
            <a:r>
              <a:rPr lang="ru-RU" altLang="ru-RU" sz="3200" b="1"/>
              <a:t>,  Э</a:t>
            </a:r>
            <a:r>
              <a:rPr lang="ru-RU" altLang="ru-RU" sz="3200" b="1" baseline="-25000"/>
              <a:t>3</a:t>
            </a:r>
            <a:r>
              <a:rPr lang="ru-RU" altLang="ru-RU" sz="3200" b="1"/>
              <a:t>(СО)</a:t>
            </a:r>
            <a:r>
              <a:rPr lang="ru-RU" altLang="ru-RU" sz="3200" b="1" baseline="-25000"/>
              <a:t>12</a:t>
            </a:r>
            <a:r>
              <a:rPr lang="ru-RU" altLang="ru-RU" sz="3200" b="1"/>
              <a:t>.</a:t>
            </a:r>
            <a:endParaRPr lang="en-US" altLang="ru-RU" sz="3200" b="1"/>
          </a:p>
          <a:p>
            <a:endParaRPr lang="en-US" altLang="ru-RU" sz="3200" b="1"/>
          </a:p>
          <a:p>
            <a:r>
              <a:rPr lang="en-US" altLang="ru-RU" sz="3200" b="1"/>
              <a:t>Pd</a:t>
            </a:r>
            <a:r>
              <a:rPr lang="ru-RU" altLang="ru-RU" sz="3200" b="1"/>
              <a:t>(0), </a:t>
            </a:r>
            <a:r>
              <a:rPr lang="en-US" altLang="ru-RU" sz="3200" b="1"/>
              <a:t>Pt</a:t>
            </a:r>
            <a:r>
              <a:rPr lang="ru-RU" altLang="ru-RU" sz="3200" b="1"/>
              <a:t>(0)  </a:t>
            </a:r>
            <a:r>
              <a:rPr lang="ru-RU" altLang="ru-RU" sz="3200"/>
              <a:t>в отличие от</a:t>
            </a:r>
            <a:r>
              <a:rPr lang="ru-RU" altLang="ru-RU" sz="3200" b="1"/>
              <a:t> </a:t>
            </a:r>
            <a:r>
              <a:rPr lang="en-US" altLang="ru-RU" sz="3200" b="1"/>
              <a:t>Ni</a:t>
            </a:r>
            <a:r>
              <a:rPr lang="ru-RU" altLang="ru-RU" sz="3200" b="1"/>
              <a:t>(0) </a:t>
            </a:r>
            <a:endParaRPr lang="en-US" altLang="ru-RU" sz="3200" b="1"/>
          </a:p>
          <a:p>
            <a:r>
              <a:rPr lang="ru-RU" altLang="ru-RU" sz="3200"/>
              <a:t>образуют</a:t>
            </a:r>
            <a:r>
              <a:rPr lang="ru-RU" altLang="ru-RU" sz="3200" b="1"/>
              <a:t> [Э(СО)</a:t>
            </a:r>
            <a:r>
              <a:rPr lang="ru-RU" altLang="ru-RU" sz="3200" b="1" baseline="-25000"/>
              <a:t>2</a:t>
            </a:r>
            <a:r>
              <a:rPr lang="ru-RU" altLang="ru-RU" sz="3200" b="1"/>
              <a:t>]</a:t>
            </a:r>
            <a:r>
              <a:rPr lang="en-US" altLang="ru-RU" sz="3200" b="1" baseline="-25000"/>
              <a:t>n</a:t>
            </a:r>
            <a:r>
              <a:rPr lang="ru-RU" altLang="ru-RU" sz="3200" b="1"/>
              <a:t>,  </a:t>
            </a:r>
            <a:r>
              <a:rPr lang="ru-RU" altLang="ru-RU" sz="3200"/>
              <a:t>а не</a:t>
            </a:r>
            <a:r>
              <a:rPr lang="ru-RU" altLang="ru-RU" sz="3200" b="1"/>
              <a:t>  Э(СО)</a:t>
            </a:r>
            <a:r>
              <a:rPr lang="ru-RU" altLang="ru-RU" sz="3200" b="1" baseline="-25000"/>
              <a:t>4</a:t>
            </a:r>
            <a:r>
              <a:rPr lang="ru-RU" altLang="ru-RU" sz="3200" b="1"/>
              <a:t>.</a:t>
            </a:r>
            <a:r>
              <a:rPr lang="ru-RU" altLang="ru-RU" sz="32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DC4895-3E5C-4645-8618-52A4225CB912}" type="slidenum">
              <a:rPr lang="ru-RU" altLang="ru-RU" smtClean="0"/>
              <a:pPr/>
              <a:t>77</a:t>
            </a:fld>
            <a:endParaRPr lang="ru-RU" altLang="ru-RU" smtClean="0"/>
          </a:p>
        </p:txBody>
      </p:sp>
      <p:sp>
        <p:nvSpPr>
          <p:cNvPr id="84995" name="Text Box 4"/>
          <p:cNvSpPr txBox="1">
            <a:spLocks noChangeArrowheads="1"/>
          </p:cNvSpPr>
          <p:nvPr/>
        </p:nvSpPr>
        <p:spPr bwMode="auto">
          <a:xfrm>
            <a:off x="0" y="333375"/>
            <a:ext cx="914400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3200" b="1"/>
              <a:t>Э(IV) : </a:t>
            </a:r>
            <a:r>
              <a:rPr lang="ru-RU" altLang="ru-RU" sz="3200"/>
              <a:t>реализуется в соединениях всех соединений МПГ. Но особенно характерно для соединений платины.</a:t>
            </a:r>
          </a:p>
          <a:p>
            <a:r>
              <a:rPr lang="ru-RU" altLang="ru-RU" sz="2800" b="1"/>
              <a:t>  </a:t>
            </a:r>
            <a:endParaRPr lang="en-US" altLang="ru-RU" sz="2800" b="1"/>
          </a:p>
          <a:p>
            <a:r>
              <a:rPr lang="en-US" altLang="ru-RU" sz="2800" b="1"/>
              <a:t>	</a:t>
            </a:r>
            <a:r>
              <a:rPr lang="en-US" altLang="ru-RU" sz="3200" b="1"/>
              <a:t>  H</a:t>
            </a:r>
            <a:r>
              <a:rPr lang="ru-RU" altLang="ru-RU" sz="3200" b="1" baseline="-25000"/>
              <a:t>2</a:t>
            </a:r>
            <a:r>
              <a:rPr lang="ru-RU" altLang="ru-RU" sz="3200" b="1"/>
              <a:t>[</a:t>
            </a:r>
            <a:r>
              <a:rPr lang="en-US" altLang="ru-RU" sz="3200" b="1"/>
              <a:t>PtCl</a:t>
            </a:r>
            <a:r>
              <a:rPr lang="ru-RU" altLang="ru-RU" sz="3200" b="1" baseline="-25000"/>
              <a:t>6</a:t>
            </a:r>
            <a:r>
              <a:rPr lang="ru-RU" altLang="ru-RU" sz="3200" b="1"/>
              <a:t>]  -  </a:t>
            </a:r>
            <a:r>
              <a:rPr lang="ru-RU" altLang="ru-RU" sz="2800"/>
              <a:t>реактив на щелочные М </a:t>
            </a:r>
          </a:p>
          <a:p>
            <a:r>
              <a:rPr lang="ru-RU" altLang="ru-RU" sz="2800"/>
              <a:t>в растворе – желтого цвета</a:t>
            </a:r>
          </a:p>
          <a:p>
            <a:r>
              <a:rPr lang="ru-RU" altLang="ru-RU" sz="2800"/>
              <a:t>в кристалле - красно-коричневого цвета</a:t>
            </a:r>
          </a:p>
          <a:p>
            <a:endParaRPr lang="ru-RU" altLang="ru-RU" sz="2400" b="1"/>
          </a:p>
          <a:p>
            <a:r>
              <a:rPr lang="ru-RU" altLang="ru-RU" sz="3200" b="1"/>
              <a:t>Э(</a:t>
            </a:r>
            <a:r>
              <a:rPr lang="en-US" altLang="ru-RU" sz="3200" b="1"/>
              <a:t>VI</a:t>
            </a:r>
            <a:r>
              <a:rPr lang="ru-RU" altLang="ru-RU" sz="3200" b="1"/>
              <a:t>): </a:t>
            </a:r>
            <a:r>
              <a:rPr lang="ru-RU" altLang="ru-RU" sz="3200"/>
              <a:t>проявляется в комплексах, которые ряду с ацидолигандами содержат кислород</a:t>
            </a:r>
          </a:p>
          <a:p>
            <a:r>
              <a:rPr lang="ru-RU" altLang="ru-RU" sz="2800" b="1"/>
              <a:t> </a:t>
            </a:r>
          </a:p>
          <a:p>
            <a:r>
              <a:rPr lang="en-US" altLang="ru-RU" sz="3200" b="1"/>
              <a:t>Ru</a:t>
            </a:r>
            <a:r>
              <a:rPr lang="ru-RU" altLang="ru-RU" sz="3200" b="1"/>
              <a:t>, </a:t>
            </a:r>
            <a:r>
              <a:rPr lang="en-US" altLang="ru-RU" sz="3200" b="1"/>
              <a:t>Os</a:t>
            </a:r>
            <a:r>
              <a:rPr lang="ru-RU" altLang="ru-RU" sz="3200" b="1"/>
              <a:t>  </a:t>
            </a:r>
            <a:r>
              <a:rPr lang="ru-RU" altLang="ru-RU" sz="2800"/>
              <a:t>наряду с ацидолигандами содержат кислород</a:t>
            </a:r>
            <a:endParaRPr lang="en-US" altLang="ru-RU" sz="2800"/>
          </a:p>
          <a:p>
            <a:r>
              <a:rPr lang="ru-RU" altLang="ru-RU" sz="3200" b="1"/>
              <a:t>              </a:t>
            </a:r>
            <a:r>
              <a:rPr lang="en-US" altLang="ru-RU" sz="3200" b="1"/>
              <a:t>Na</a:t>
            </a:r>
            <a:r>
              <a:rPr lang="en-US" altLang="ru-RU" sz="3200" b="1" baseline="-25000"/>
              <a:t>4</a:t>
            </a:r>
            <a:r>
              <a:rPr lang="en-US" altLang="ru-RU" sz="3200" b="1"/>
              <a:t>[OsO</a:t>
            </a:r>
            <a:r>
              <a:rPr lang="en-US" altLang="ru-RU" sz="3200" b="1" baseline="-25000"/>
              <a:t>4</a:t>
            </a:r>
            <a:r>
              <a:rPr lang="en-US" altLang="ru-RU" sz="3200" b="1"/>
              <a:t>F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89CCC6-337B-43C8-B25D-F0407887739E}" type="slidenum">
              <a:rPr lang="ru-RU" altLang="ru-RU" smtClean="0"/>
              <a:pPr/>
              <a:t>78</a:t>
            </a:fld>
            <a:endParaRPr lang="ru-RU" altLang="ru-RU" smtClean="0"/>
          </a:p>
        </p:txBody>
      </p:sp>
      <p:sp>
        <p:nvSpPr>
          <p:cNvPr id="86019" name="Прямоугольник 3"/>
          <p:cNvSpPr>
            <a:spLocks noChangeArrowheads="1"/>
          </p:cNvSpPr>
          <p:nvPr/>
        </p:nvSpPr>
        <p:spPr bwMode="auto">
          <a:xfrm>
            <a:off x="323850" y="620713"/>
            <a:ext cx="849630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b="1"/>
              <a:t>Э</a:t>
            </a:r>
            <a:r>
              <a:rPr lang="en-US" altLang="ru-RU" sz="3600" b="1"/>
              <a:t>(VIII):  </a:t>
            </a:r>
            <a:r>
              <a:rPr lang="ru-RU" altLang="ru-RU" sz="3600"/>
              <a:t>характерно  для оксидов осмия и рутения</a:t>
            </a:r>
            <a:r>
              <a:rPr lang="en-US" altLang="ru-RU" sz="3600" b="1"/>
              <a:t>OsO</a:t>
            </a:r>
            <a:r>
              <a:rPr lang="en-US" altLang="ru-RU" sz="3600" b="1" baseline="-25000"/>
              <a:t>4</a:t>
            </a:r>
            <a:r>
              <a:rPr lang="en-US" altLang="ru-RU" sz="3600" b="1"/>
              <a:t>, RuO</a:t>
            </a:r>
            <a:r>
              <a:rPr lang="en-US" altLang="ru-RU" sz="3600" b="1" baseline="-25000"/>
              <a:t>4</a:t>
            </a:r>
            <a:r>
              <a:rPr lang="en-US" altLang="ru-RU" sz="3600" b="1"/>
              <a:t>  </a:t>
            </a:r>
            <a:r>
              <a:rPr lang="en-US" altLang="ru-RU" sz="3200" b="1"/>
              <a:t>(</a:t>
            </a:r>
            <a:r>
              <a:rPr lang="ru-RU" altLang="ru-RU" sz="3200" b="1"/>
              <a:t>оранж</a:t>
            </a:r>
            <a:r>
              <a:rPr lang="en-US" altLang="ru-RU" sz="3200" b="1"/>
              <a:t>.)</a:t>
            </a:r>
            <a:r>
              <a:rPr lang="ru-RU" altLang="ru-RU" sz="3200" b="1"/>
              <a:t>.</a:t>
            </a:r>
          </a:p>
          <a:p>
            <a:endParaRPr lang="ru-RU" altLang="ru-RU" sz="2400" b="1"/>
          </a:p>
          <a:p>
            <a:r>
              <a:rPr lang="ru-RU" altLang="ru-RU" sz="2800"/>
              <a:t> Оксид осмия(</a:t>
            </a:r>
            <a:r>
              <a:rPr lang="en-US" altLang="ru-RU" sz="2800"/>
              <a:t>VIII</a:t>
            </a:r>
            <a:r>
              <a:rPr lang="ru-RU" altLang="ru-RU" sz="2800"/>
              <a:t>) образует при взаимодействии с фторидом калия комплекс :</a:t>
            </a:r>
            <a:endParaRPr lang="en-US" altLang="ru-RU" sz="2400" b="1"/>
          </a:p>
          <a:p>
            <a:endParaRPr lang="en-US" altLang="ru-RU" sz="2800" b="1"/>
          </a:p>
          <a:p>
            <a:r>
              <a:rPr lang="en-US" altLang="ru-RU" sz="2800" b="1"/>
              <a:t>                OsO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  +  2 KF   =   K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[OsO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F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]   </a:t>
            </a:r>
          </a:p>
          <a:p>
            <a:r>
              <a:rPr lang="en-US" altLang="ru-RU" sz="2800" b="1"/>
              <a:t>				       </a:t>
            </a:r>
            <a:r>
              <a:rPr lang="en-US" altLang="ru-RU" sz="2400" b="1"/>
              <a:t>(</a:t>
            </a:r>
            <a:r>
              <a:rPr lang="ru-RU" altLang="ru-RU" sz="2400" b="1"/>
              <a:t>крас</a:t>
            </a:r>
            <a:r>
              <a:rPr lang="en-US" altLang="ru-RU" sz="2400" b="1"/>
              <a:t>.-</a:t>
            </a:r>
            <a:r>
              <a:rPr lang="ru-RU" altLang="ru-RU" sz="2400" b="1"/>
              <a:t>кор</a:t>
            </a:r>
            <a:r>
              <a:rPr lang="en-US" altLang="ru-RU" sz="2400" b="1"/>
              <a:t>. </a:t>
            </a:r>
            <a:r>
              <a:rPr lang="ru-RU" altLang="ru-RU" sz="2400" b="1"/>
              <a:t>осадок</a:t>
            </a:r>
            <a:r>
              <a:rPr lang="en-US" altLang="ru-RU" sz="2400" b="1"/>
              <a:t>)</a:t>
            </a:r>
            <a:endParaRPr lang="ru-RU" altLang="ru-RU" sz="2400" b="1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179388" y="404813"/>
            <a:ext cx="8640762" cy="575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/>
              <a:t>Особенностью координационных соединений МПГ является их кинетическая инертность.</a:t>
            </a:r>
          </a:p>
          <a:p>
            <a:pPr>
              <a:spcBef>
                <a:spcPct val="50000"/>
              </a:spcBef>
              <a:defRPr/>
            </a:pPr>
            <a:r>
              <a:rPr lang="ru-RU" altLang="ru-RU" sz="3200" dirty="0"/>
              <a:t>Инертность возрастает в ряду </a:t>
            </a:r>
            <a:endParaRPr lang="en-US" altLang="ru-RU" sz="3200" dirty="0"/>
          </a:p>
          <a:p>
            <a:pPr>
              <a:spcBef>
                <a:spcPct val="50000"/>
              </a:spcBef>
              <a:defRPr/>
            </a:pPr>
            <a:r>
              <a:rPr lang="ru-RU" altLang="ru-RU" sz="3200" dirty="0"/>
              <a:t> </a:t>
            </a:r>
            <a:r>
              <a:rPr lang="ru-RU" altLang="ru-RU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никель(</a:t>
            </a:r>
            <a:r>
              <a:rPr lang="en-US" altLang="ru-RU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</a:t>
            </a:r>
            <a:r>
              <a:rPr lang="ru-RU" altLang="ru-RU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 </a:t>
            </a:r>
            <a:r>
              <a:rPr lang="ru-RU" altLang="ru-RU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→</a:t>
            </a:r>
            <a:r>
              <a:rPr lang="ru-RU" altLang="ru-RU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палладий(</a:t>
            </a:r>
            <a:r>
              <a:rPr lang="en-US" altLang="ru-RU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</a:t>
            </a:r>
            <a:r>
              <a:rPr lang="ru-RU" altLang="ru-RU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→ платина(</a:t>
            </a:r>
            <a:r>
              <a:rPr lang="en-US" altLang="ru-RU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</a:t>
            </a:r>
            <a:r>
              <a:rPr lang="ru-RU" altLang="ru-RU" sz="32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).</a:t>
            </a:r>
            <a:r>
              <a:rPr lang="ru-RU" altLang="ru-RU" sz="3200" dirty="0"/>
              <a:t> </a:t>
            </a:r>
            <a:endParaRPr lang="en-US" altLang="ru-RU" sz="3200" dirty="0"/>
          </a:p>
          <a:p>
            <a:pPr algn="just">
              <a:spcBef>
                <a:spcPct val="50000"/>
              </a:spcBef>
              <a:defRPr/>
            </a:pPr>
            <a:r>
              <a:rPr lang="ru-RU" altLang="ru-RU" sz="3200" dirty="0"/>
              <a:t> Это связано с увеличением </a:t>
            </a:r>
            <a:r>
              <a:rPr lang="ru-RU" altLang="ru-RU" sz="3200" b="1" dirty="0"/>
              <a:t> ∆</a:t>
            </a:r>
            <a:r>
              <a:rPr lang="ru-RU" altLang="ru-RU" sz="3200" dirty="0"/>
              <a:t>  КП </a:t>
            </a:r>
            <a:r>
              <a:rPr lang="ru-RU" altLang="ru-RU" sz="3200" dirty="0" err="1"/>
              <a:t>лигандов</a:t>
            </a:r>
            <a:r>
              <a:rPr lang="ru-RU" altLang="ru-RU" sz="3200" dirty="0"/>
              <a:t> и увеличением прочности ковалентной связи металл – </a:t>
            </a:r>
            <a:r>
              <a:rPr lang="ru-RU" altLang="ru-RU" sz="3200" dirty="0" err="1"/>
              <a:t>лиганд</a:t>
            </a:r>
            <a:r>
              <a:rPr lang="ru-RU" altLang="ru-RU" sz="3200" dirty="0"/>
              <a:t> вследствие повышения  </a:t>
            </a:r>
            <a:r>
              <a:rPr lang="ru-RU" altLang="ru-RU" sz="3200" dirty="0" err="1"/>
              <a:t>деформируемости</a:t>
            </a:r>
            <a:r>
              <a:rPr lang="ru-RU" altLang="ru-RU" sz="3200" dirty="0"/>
              <a:t>  электронных  оболочек у МПГ, а также проявления эффекта дополнительной поляризации.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F091F1-D395-4C38-B962-FB74374227F8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7207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Диаграмма состояния двухкомпонентной системы с эвтектикой (Е)</a:t>
            </a:r>
          </a:p>
        </p:txBody>
      </p:sp>
      <p:sp>
        <p:nvSpPr>
          <p:cNvPr id="14340" name="Freeform 4"/>
          <p:cNvSpPr>
            <a:spLocks/>
          </p:cNvSpPr>
          <p:nvPr/>
        </p:nvSpPr>
        <p:spPr bwMode="auto">
          <a:xfrm>
            <a:off x="4572000" y="2716213"/>
            <a:ext cx="1219200" cy="990600"/>
          </a:xfrm>
          <a:custGeom>
            <a:avLst/>
            <a:gdLst>
              <a:gd name="T0" fmla="*/ 0 w 624"/>
              <a:gd name="T1" fmla="*/ 0 h 576"/>
              <a:gd name="T2" fmla="*/ 2147483647 w 624"/>
              <a:gd name="T3" fmla="*/ 2147483647 h 576"/>
              <a:gd name="T4" fmla="*/ 2147483647 w 624"/>
              <a:gd name="T5" fmla="*/ 2147483647 h 576"/>
              <a:gd name="T6" fmla="*/ 0 60000 65536"/>
              <a:gd name="T7" fmla="*/ 0 60000 65536"/>
              <a:gd name="T8" fmla="*/ 0 60000 65536"/>
              <a:gd name="T9" fmla="*/ 0 w 624"/>
              <a:gd name="T10" fmla="*/ 0 h 576"/>
              <a:gd name="T11" fmla="*/ 624 w 624"/>
              <a:gd name="T12" fmla="*/ 576 h 5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24" h="576">
                <a:moveTo>
                  <a:pt x="0" y="0"/>
                </a:moveTo>
                <a:cubicBezTo>
                  <a:pt x="164" y="96"/>
                  <a:pt x="328" y="192"/>
                  <a:pt x="432" y="288"/>
                </a:cubicBezTo>
                <a:cubicBezTo>
                  <a:pt x="536" y="384"/>
                  <a:pt x="592" y="528"/>
                  <a:pt x="624" y="57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457200" y="1192213"/>
            <a:ext cx="3810000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4648200" y="1192213"/>
            <a:ext cx="3810000" cy="342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457200" y="2106613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4648200" y="2106613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468313" y="2781300"/>
            <a:ext cx="4179887" cy="111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457200" y="3783013"/>
            <a:ext cx="8001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4347" name="Group 11"/>
          <p:cNvGrpSpPr>
            <a:grpSpLocks/>
          </p:cNvGrpSpPr>
          <p:nvPr/>
        </p:nvGrpSpPr>
        <p:grpSpPr bwMode="auto">
          <a:xfrm>
            <a:off x="838200" y="1192213"/>
            <a:ext cx="1066800" cy="3429000"/>
            <a:chOff x="528" y="1728"/>
            <a:chExt cx="864" cy="2160"/>
          </a:xfrm>
        </p:grpSpPr>
        <p:sp>
          <p:nvSpPr>
            <p:cNvPr id="14413" name="Line 12"/>
            <p:cNvSpPr>
              <a:spLocks noChangeShapeType="1"/>
            </p:cNvSpPr>
            <p:nvPr/>
          </p:nvSpPr>
          <p:spPr bwMode="auto">
            <a:xfrm>
              <a:off x="1104" y="3360"/>
              <a:ext cx="1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14" name="Line 13"/>
            <p:cNvSpPr>
              <a:spLocks noChangeShapeType="1"/>
            </p:cNvSpPr>
            <p:nvPr/>
          </p:nvSpPr>
          <p:spPr bwMode="auto">
            <a:xfrm>
              <a:off x="1296" y="3360"/>
              <a:ext cx="96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15" name="Freeform 14"/>
            <p:cNvSpPr>
              <a:spLocks/>
            </p:cNvSpPr>
            <p:nvPr/>
          </p:nvSpPr>
          <p:spPr bwMode="auto">
            <a:xfrm>
              <a:off x="864" y="3072"/>
              <a:ext cx="240" cy="288"/>
            </a:xfrm>
            <a:custGeom>
              <a:avLst/>
              <a:gdLst>
                <a:gd name="T0" fmla="*/ 0 w 430"/>
                <a:gd name="T1" fmla="*/ 0 h 499"/>
                <a:gd name="T2" fmla="*/ 12 w 430"/>
                <a:gd name="T3" fmla="*/ 8 h 499"/>
                <a:gd name="T4" fmla="*/ 12 w 430"/>
                <a:gd name="T5" fmla="*/ 10 h 499"/>
                <a:gd name="T6" fmla="*/ 13 w 430"/>
                <a:gd name="T7" fmla="*/ 12 h 499"/>
                <a:gd name="T8" fmla="*/ 13 w 430"/>
                <a:gd name="T9" fmla="*/ 18 h 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0"/>
                <a:gd name="T16" fmla="*/ 0 h 499"/>
                <a:gd name="T17" fmla="*/ 430 w 430"/>
                <a:gd name="T18" fmla="*/ 499 h 4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0" h="499">
                  <a:moveTo>
                    <a:pt x="0" y="0"/>
                  </a:moveTo>
                  <a:cubicBezTo>
                    <a:pt x="175" y="24"/>
                    <a:pt x="286" y="87"/>
                    <a:pt x="384" y="230"/>
                  </a:cubicBezTo>
                  <a:cubicBezTo>
                    <a:pt x="387" y="243"/>
                    <a:pt x="387" y="257"/>
                    <a:pt x="393" y="269"/>
                  </a:cubicBezTo>
                  <a:cubicBezTo>
                    <a:pt x="400" y="283"/>
                    <a:pt x="420" y="291"/>
                    <a:pt x="422" y="307"/>
                  </a:cubicBezTo>
                  <a:cubicBezTo>
                    <a:pt x="430" y="370"/>
                    <a:pt x="422" y="435"/>
                    <a:pt x="422" y="49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16" name="Line 15"/>
            <p:cNvSpPr>
              <a:spLocks noChangeShapeType="1"/>
            </p:cNvSpPr>
            <p:nvPr/>
          </p:nvSpPr>
          <p:spPr bwMode="auto">
            <a:xfrm>
              <a:off x="528" y="1728"/>
              <a:ext cx="336" cy="13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348" name="Group 16"/>
          <p:cNvGrpSpPr>
            <a:grpSpLocks/>
          </p:cNvGrpSpPr>
          <p:nvPr/>
        </p:nvGrpSpPr>
        <p:grpSpPr bwMode="auto">
          <a:xfrm>
            <a:off x="457200" y="1192213"/>
            <a:ext cx="762000" cy="3429000"/>
            <a:chOff x="336" y="1776"/>
            <a:chExt cx="672" cy="2160"/>
          </a:xfrm>
        </p:grpSpPr>
        <p:sp>
          <p:nvSpPr>
            <p:cNvPr id="14410" name="Line 17"/>
            <p:cNvSpPr>
              <a:spLocks noChangeShapeType="1"/>
            </p:cNvSpPr>
            <p:nvPr/>
          </p:nvSpPr>
          <p:spPr bwMode="auto">
            <a:xfrm>
              <a:off x="768" y="2784"/>
              <a:ext cx="240" cy="1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11" name="Line 18"/>
            <p:cNvSpPr>
              <a:spLocks noChangeShapeType="1"/>
            </p:cNvSpPr>
            <p:nvPr/>
          </p:nvSpPr>
          <p:spPr bwMode="auto">
            <a:xfrm>
              <a:off x="336" y="1776"/>
              <a:ext cx="24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12" name="Line 19"/>
            <p:cNvSpPr>
              <a:spLocks noChangeShapeType="1"/>
            </p:cNvSpPr>
            <p:nvPr/>
          </p:nvSpPr>
          <p:spPr bwMode="auto">
            <a:xfrm flipH="1">
              <a:off x="576" y="2784"/>
              <a:ext cx="1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349" name="Group 20"/>
          <p:cNvGrpSpPr>
            <a:grpSpLocks/>
          </p:cNvGrpSpPr>
          <p:nvPr/>
        </p:nvGrpSpPr>
        <p:grpSpPr bwMode="auto">
          <a:xfrm>
            <a:off x="1524000" y="1192213"/>
            <a:ext cx="1066800" cy="3429000"/>
            <a:chOff x="528" y="1872"/>
            <a:chExt cx="672" cy="2160"/>
          </a:xfrm>
        </p:grpSpPr>
        <p:sp>
          <p:nvSpPr>
            <p:cNvPr id="14407" name="Line 21"/>
            <p:cNvSpPr>
              <a:spLocks noChangeShapeType="1"/>
            </p:cNvSpPr>
            <p:nvPr/>
          </p:nvSpPr>
          <p:spPr bwMode="auto">
            <a:xfrm>
              <a:off x="528" y="1872"/>
              <a:ext cx="384" cy="16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08" name="Line 22"/>
            <p:cNvSpPr>
              <a:spLocks noChangeShapeType="1"/>
            </p:cNvSpPr>
            <p:nvPr/>
          </p:nvSpPr>
          <p:spPr bwMode="auto">
            <a:xfrm>
              <a:off x="912" y="3504"/>
              <a:ext cx="1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09" name="Line 23"/>
            <p:cNvSpPr>
              <a:spLocks noChangeShapeType="1"/>
            </p:cNvSpPr>
            <p:nvPr/>
          </p:nvSpPr>
          <p:spPr bwMode="auto">
            <a:xfrm>
              <a:off x="1104" y="3504"/>
              <a:ext cx="96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350" name="Group 24"/>
          <p:cNvGrpSpPr>
            <a:grpSpLocks/>
          </p:cNvGrpSpPr>
          <p:nvPr/>
        </p:nvGrpSpPr>
        <p:grpSpPr bwMode="auto">
          <a:xfrm>
            <a:off x="2209800" y="1192213"/>
            <a:ext cx="1371600" cy="3429000"/>
            <a:chOff x="1680" y="1872"/>
            <a:chExt cx="864" cy="2160"/>
          </a:xfrm>
        </p:grpSpPr>
        <p:sp>
          <p:nvSpPr>
            <p:cNvPr id="14403" name="Line 25"/>
            <p:cNvSpPr>
              <a:spLocks noChangeShapeType="1"/>
            </p:cNvSpPr>
            <p:nvPr/>
          </p:nvSpPr>
          <p:spPr bwMode="auto">
            <a:xfrm>
              <a:off x="1680" y="1872"/>
              <a:ext cx="288" cy="1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04" name="Freeform 26"/>
            <p:cNvSpPr>
              <a:spLocks/>
            </p:cNvSpPr>
            <p:nvPr/>
          </p:nvSpPr>
          <p:spPr bwMode="auto">
            <a:xfrm>
              <a:off x="1968" y="3072"/>
              <a:ext cx="288" cy="432"/>
            </a:xfrm>
            <a:custGeom>
              <a:avLst/>
              <a:gdLst>
                <a:gd name="T0" fmla="*/ 0 w 430"/>
                <a:gd name="T1" fmla="*/ 0 h 499"/>
                <a:gd name="T2" fmla="*/ 35 w 430"/>
                <a:gd name="T3" fmla="*/ 97 h 499"/>
                <a:gd name="T4" fmla="*/ 35 w 430"/>
                <a:gd name="T5" fmla="*/ 114 h 499"/>
                <a:gd name="T6" fmla="*/ 38 w 430"/>
                <a:gd name="T7" fmla="*/ 129 h 499"/>
                <a:gd name="T8" fmla="*/ 38 w 430"/>
                <a:gd name="T9" fmla="*/ 210 h 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0"/>
                <a:gd name="T16" fmla="*/ 0 h 499"/>
                <a:gd name="T17" fmla="*/ 430 w 430"/>
                <a:gd name="T18" fmla="*/ 499 h 4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0" h="499">
                  <a:moveTo>
                    <a:pt x="0" y="0"/>
                  </a:moveTo>
                  <a:cubicBezTo>
                    <a:pt x="175" y="24"/>
                    <a:pt x="286" y="87"/>
                    <a:pt x="384" y="230"/>
                  </a:cubicBezTo>
                  <a:cubicBezTo>
                    <a:pt x="387" y="243"/>
                    <a:pt x="387" y="257"/>
                    <a:pt x="393" y="269"/>
                  </a:cubicBezTo>
                  <a:cubicBezTo>
                    <a:pt x="400" y="283"/>
                    <a:pt x="420" y="291"/>
                    <a:pt x="422" y="307"/>
                  </a:cubicBezTo>
                  <a:cubicBezTo>
                    <a:pt x="430" y="370"/>
                    <a:pt x="422" y="435"/>
                    <a:pt x="422" y="49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05" name="Line 27"/>
            <p:cNvSpPr>
              <a:spLocks noChangeShapeType="1"/>
            </p:cNvSpPr>
            <p:nvPr/>
          </p:nvSpPr>
          <p:spPr bwMode="auto">
            <a:xfrm>
              <a:off x="2256" y="3504"/>
              <a:ext cx="1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06" name="Line 28"/>
            <p:cNvSpPr>
              <a:spLocks noChangeShapeType="1"/>
            </p:cNvSpPr>
            <p:nvPr/>
          </p:nvSpPr>
          <p:spPr bwMode="auto">
            <a:xfrm>
              <a:off x="2448" y="3504"/>
              <a:ext cx="96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351" name="Group 29"/>
          <p:cNvGrpSpPr>
            <a:grpSpLocks/>
          </p:cNvGrpSpPr>
          <p:nvPr/>
        </p:nvGrpSpPr>
        <p:grpSpPr bwMode="auto">
          <a:xfrm>
            <a:off x="2819400" y="1192213"/>
            <a:ext cx="1219200" cy="3429000"/>
            <a:chOff x="624" y="2592"/>
            <a:chExt cx="768" cy="2160"/>
          </a:xfrm>
        </p:grpSpPr>
        <p:sp>
          <p:nvSpPr>
            <p:cNvPr id="14400" name="Line 30"/>
            <p:cNvSpPr>
              <a:spLocks noChangeShapeType="1"/>
            </p:cNvSpPr>
            <p:nvPr/>
          </p:nvSpPr>
          <p:spPr bwMode="auto">
            <a:xfrm>
              <a:off x="624" y="2592"/>
              <a:ext cx="96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01" name="Line 31"/>
            <p:cNvSpPr>
              <a:spLocks noChangeShapeType="1"/>
            </p:cNvSpPr>
            <p:nvPr/>
          </p:nvSpPr>
          <p:spPr bwMode="auto">
            <a:xfrm>
              <a:off x="720" y="3168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02" name="Line 32"/>
            <p:cNvSpPr>
              <a:spLocks noChangeShapeType="1"/>
            </p:cNvSpPr>
            <p:nvPr/>
          </p:nvSpPr>
          <p:spPr bwMode="auto">
            <a:xfrm>
              <a:off x="1008" y="3168"/>
              <a:ext cx="384" cy="1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352" name="Line 33"/>
          <p:cNvSpPr>
            <a:spLocks noChangeShapeType="1"/>
          </p:cNvSpPr>
          <p:nvPr/>
        </p:nvSpPr>
        <p:spPr bwMode="auto">
          <a:xfrm>
            <a:off x="1219200" y="3249613"/>
            <a:ext cx="41910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53" name="Line 34"/>
          <p:cNvSpPr>
            <a:spLocks noChangeShapeType="1"/>
          </p:cNvSpPr>
          <p:nvPr/>
        </p:nvSpPr>
        <p:spPr bwMode="auto">
          <a:xfrm>
            <a:off x="2667000" y="3097213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54" name="Oval 35"/>
          <p:cNvSpPr>
            <a:spLocks noChangeArrowheads="1"/>
          </p:cNvSpPr>
          <p:nvPr/>
        </p:nvSpPr>
        <p:spPr bwMode="auto">
          <a:xfrm>
            <a:off x="4572000" y="2716213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55" name="Oval 36"/>
          <p:cNvSpPr>
            <a:spLocks noChangeArrowheads="1"/>
          </p:cNvSpPr>
          <p:nvPr/>
        </p:nvSpPr>
        <p:spPr bwMode="auto">
          <a:xfrm>
            <a:off x="5334000" y="3173413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56" name="Oval 37"/>
          <p:cNvSpPr>
            <a:spLocks noChangeArrowheads="1"/>
          </p:cNvSpPr>
          <p:nvPr/>
        </p:nvSpPr>
        <p:spPr bwMode="auto">
          <a:xfrm>
            <a:off x="5715000" y="3630613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57" name="Oval 38"/>
          <p:cNvSpPr>
            <a:spLocks noChangeArrowheads="1"/>
          </p:cNvSpPr>
          <p:nvPr/>
        </p:nvSpPr>
        <p:spPr bwMode="auto">
          <a:xfrm>
            <a:off x="6553200" y="3021013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58" name="Oval 39"/>
          <p:cNvSpPr>
            <a:spLocks noChangeArrowheads="1"/>
          </p:cNvSpPr>
          <p:nvPr/>
        </p:nvSpPr>
        <p:spPr bwMode="auto">
          <a:xfrm>
            <a:off x="8382000" y="2030413"/>
            <a:ext cx="152400" cy="1524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59" name="Line 40"/>
          <p:cNvSpPr>
            <a:spLocks noChangeShapeType="1"/>
          </p:cNvSpPr>
          <p:nvPr/>
        </p:nvSpPr>
        <p:spPr bwMode="auto">
          <a:xfrm>
            <a:off x="5410200" y="3325813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60" name="Line 41"/>
          <p:cNvSpPr>
            <a:spLocks noChangeShapeType="1"/>
          </p:cNvSpPr>
          <p:nvPr/>
        </p:nvSpPr>
        <p:spPr bwMode="auto">
          <a:xfrm>
            <a:off x="5791200" y="3783013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61" name="Line 42"/>
          <p:cNvSpPr>
            <a:spLocks noChangeShapeType="1"/>
          </p:cNvSpPr>
          <p:nvPr/>
        </p:nvSpPr>
        <p:spPr bwMode="auto">
          <a:xfrm flipH="1">
            <a:off x="6629400" y="3097213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62" name="Text Box 43"/>
          <p:cNvSpPr txBox="1">
            <a:spLocks noChangeArrowheads="1"/>
          </p:cNvSpPr>
          <p:nvPr/>
        </p:nvSpPr>
        <p:spPr bwMode="auto">
          <a:xfrm>
            <a:off x="3276600" y="4652963"/>
            <a:ext cx="8016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Время</a:t>
            </a:r>
          </a:p>
        </p:txBody>
      </p:sp>
      <p:grpSp>
        <p:nvGrpSpPr>
          <p:cNvPr id="14363" name="Group 44"/>
          <p:cNvGrpSpPr>
            <a:grpSpLocks/>
          </p:cNvGrpSpPr>
          <p:nvPr/>
        </p:nvGrpSpPr>
        <p:grpSpPr bwMode="auto">
          <a:xfrm>
            <a:off x="5029200" y="4697413"/>
            <a:ext cx="3125788" cy="747712"/>
            <a:chOff x="3168" y="2640"/>
            <a:chExt cx="1969" cy="566"/>
          </a:xfrm>
        </p:grpSpPr>
        <p:sp>
          <p:nvSpPr>
            <p:cNvPr id="14394" name="Text Box 45"/>
            <p:cNvSpPr txBox="1">
              <a:spLocks noChangeArrowheads="1"/>
            </p:cNvSpPr>
            <p:nvPr/>
          </p:nvSpPr>
          <p:spPr bwMode="auto">
            <a:xfrm flipH="1">
              <a:off x="3168" y="2640"/>
              <a:ext cx="368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b="1">
                  <a:cs typeface="Times New Roman" pitchFamily="18" charset="0"/>
                </a:rPr>
                <a:t>0</a:t>
              </a:r>
              <a:r>
                <a:rPr lang="en-US" altLang="ru-RU" b="1">
                  <a:cs typeface="Times New Roman" pitchFamily="18" charset="0"/>
                </a:rPr>
                <a:t>.25</a:t>
              </a:r>
              <a:endParaRPr lang="ru-RU" altLang="ru-RU" b="1">
                <a:cs typeface="Times New Roman" pitchFamily="18" charset="0"/>
              </a:endParaRPr>
            </a:p>
          </p:txBody>
        </p:sp>
        <p:sp>
          <p:nvSpPr>
            <p:cNvPr id="14395" name="Rectangle 46"/>
            <p:cNvSpPr>
              <a:spLocks noChangeArrowheads="1"/>
            </p:cNvSpPr>
            <p:nvPr/>
          </p:nvSpPr>
          <p:spPr bwMode="auto">
            <a:xfrm flipH="1">
              <a:off x="3984" y="2640"/>
              <a:ext cx="296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ru-RU" b="1">
                  <a:cs typeface="Times New Roman" pitchFamily="18" charset="0"/>
                </a:rPr>
                <a:t>0.5</a:t>
              </a:r>
            </a:p>
          </p:txBody>
        </p:sp>
        <p:sp>
          <p:nvSpPr>
            <p:cNvPr id="14396" name="Rectangle 47"/>
            <p:cNvSpPr>
              <a:spLocks noChangeArrowheads="1"/>
            </p:cNvSpPr>
            <p:nvPr/>
          </p:nvSpPr>
          <p:spPr bwMode="auto">
            <a:xfrm flipH="1">
              <a:off x="4720" y="2640"/>
              <a:ext cx="417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ru-RU" b="1">
                  <a:cs typeface="Times New Roman" pitchFamily="18" charset="0"/>
                </a:rPr>
                <a:t>0.75</a:t>
              </a:r>
              <a:endParaRPr lang="ru-RU" altLang="ru-RU" b="1">
                <a:cs typeface="Times New Roman" pitchFamily="18" charset="0"/>
              </a:endParaRPr>
            </a:p>
          </p:txBody>
        </p:sp>
        <p:sp>
          <p:nvSpPr>
            <p:cNvPr id="14397" name="Rectangle 48"/>
            <p:cNvSpPr>
              <a:spLocks noChangeArrowheads="1"/>
            </p:cNvSpPr>
            <p:nvPr/>
          </p:nvSpPr>
          <p:spPr bwMode="auto">
            <a:xfrm flipH="1">
              <a:off x="3168" y="2928"/>
              <a:ext cx="368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ru-RU" b="1">
                  <a:solidFill>
                    <a:srgbClr val="FF0000"/>
                  </a:solidFill>
                  <a:cs typeface="Times New Roman" pitchFamily="18" charset="0"/>
                </a:rPr>
                <a:t>0.75</a:t>
              </a:r>
              <a:endParaRPr lang="ru-RU" altLang="ru-RU" b="1">
                <a:solidFill>
                  <a:srgbClr val="FF0000"/>
                </a:solidFill>
                <a:cs typeface="Times New Roman" pitchFamily="18" charset="0"/>
              </a:endParaRPr>
            </a:p>
          </p:txBody>
        </p:sp>
        <p:sp>
          <p:nvSpPr>
            <p:cNvPr id="14398" name="Text Box 49"/>
            <p:cNvSpPr txBox="1">
              <a:spLocks noChangeArrowheads="1"/>
            </p:cNvSpPr>
            <p:nvPr/>
          </p:nvSpPr>
          <p:spPr bwMode="auto">
            <a:xfrm flipH="1">
              <a:off x="4740" y="2928"/>
              <a:ext cx="368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altLang="ru-RU" b="1">
                  <a:solidFill>
                    <a:srgbClr val="FF3300"/>
                  </a:solidFill>
                  <a:cs typeface="Times New Roman" pitchFamily="18" charset="0"/>
                </a:rPr>
                <a:t>0</a:t>
              </a:r>
              <a:r>
                <a:rPr lang="en-US" altLang="ru-RU" b="1">
                  <a:solidFill>
                    <a:srgbClr val="FF3300"/>
                  </a:solidFill>
                  <a:cs typeface="Times New Roman" pitchFamily="18" charset="0"/>
                </a:rPr>
                <a:t>.25</a:t>
              </a:r>
              <a:endParaRPr lang="ru-RU" altLang="ru-RU" b="1">
                <a:solidFill>
                  <a:srgbClr val="FF3300"/>
                </a:solidFill>
                <a:cs typeface="Times New Roman" pitchFamily="18" charset="0"/>
              </a:endParaRPr>
            </a:p>
          </p:txBody>
        </p:sp>
        <p:sp>
          <p:nvSpPr>
            <p:cNvPr id="14399" name="Rectangle 50"/>
            <p:cNvSpPr>
              <a:spLocks noChangeArrowheads="1"/>
            </p:cNvSpPr>
            <p:nvPr/>
          </p:nvSpPr>
          <p:spPr bwMode="auto">
            <a:xfrm flipH="1">
              <a:off x="3984" y="2928"/>
              <a:ext cx="296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ru-RU" b="1">
                  <a:solidFill>
                    <a:srgbClr val="FF3300"/>
                  </a:solidFill>
                  <a:cs typeface="Times New Roman" pitchFamily="18" charset="0"/>
                </a:rPr>
                <a:t>0.5</a:t>
              </a:r>
            </a:p>
          </p:txBody>
        </p:sp>
      </p:grpSp>
      <p:sp>
        <p:nvSpPr>
          <p:cNvPr id="14364" name="Text Box 51"/>
          <p:cNvSpPr txBox="1">
            <a:spLocks noChangeArrowheads="1"/>
          </p:cNvSpPr>
          <p:nvPr/>
        </p:nvSpPr>
        <p:spPr bwMode="auto">
          <a:xfrm>
            <a:off x="4500563" y="50847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b="1">
                <a:solidFill>
                  <a:srgbClr val="FF0000"/>
                </a:solidFill>
              </a:rPr>
              <a:t>A</a:t>
            </a:r>
            <a:endParaRPr lang="ru-RU" altLang="ru-RU" b="1">
              <a:solidFill>
                <a:srgbClr val="FF0000"/>
              </a:solidFill>
            </a:endParaRPr>
          </a:p>
        </p:txBody>
      </p:sp>
      <p:sp>
        <p:nvSpPr>
          <p:cNvPr id="14365" name="Rectangle 52"/>
          <p:cNvSpPr>
            <a:spLocks noChangeArrowheads="1"/>
          </p:cNvSpPr>
          <p:nvPr/>
        </p:nvSpPr>
        <p:spPr bwMode="auto">
          <a:xfrm>
            <a:off x="8243888" y="47244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b="1">
                <a:cs typeface="Times New Roman" pitchFamily="18" charset="0"/>
              </a:rPr>
              <a:t>B</a:t>
            </a:r>
            <a:endParaRPr lang="ru-RU" altLang="ru-RU" b="1">
              <a:cs typeface="Times New Roman" pitchFamily="18" charset="0"/>
            </a:endParaRPr>
          </a:p>
        </p:txBody>
      </p:sp>
      <p:sp>
        <p:nvSpPr>
          <p:cNvPr id="14366" name="Text Box 53"/>
          <p:cNvSpPr txBox="1">
            <a:spLocks noChangeArrowheads="1"/>
          </p:cNvSpPr>
          <p:nvPr/>
        </p:nvSpPr>
        <p:spPr bwMode="auto">
          <a:xfrm rot="-2328963">
            <a:off x="6557963" y="2352675"/>
            <a:ext cx="13065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4</a:t>
            </a:r>
            <a:r>
              <a:rPr lang="ru-RU" altLang="ru-RU">
                <a:cs typeface="Times New Roman" pitchFamily="18" charset="0"/>
              </a:rPr>
              <a:t> Ликвидус</a:t>
            </a:r>
          </a:p>
        </p:txBody>
      </p:sp>
      <p:sp>
        <p:nvSpPr>
          <p:cNvPr id="14367" name="Text Box 54"/>
          <p:cNvSpPr txBox="1">
            <a:spLocks noChangeArrowheads="1"/>
          </p:cNvSpPr>
          <p:nvPr/>
        </p:nvSpPr>
        <p:spPr bwMode="auto">
          <a:xfrm>
            <a:off x="6096000" y="3859213"/>
            <a:ext cx="10191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Солидус</a:t>
            </a:r>
          </a:p>
        </p:txBody>
      </p:sp>
      <p:sp>
        <p:nvSpPr>
          <p:cNvPr id="14368" name="Text Box 55"/>
          <p:cNvSpPr txBox="1">
            <a:spLocks noChangeArrowheads="1"/>
          </p:cNvSpPr>
          <p:nvPr/>
        </p:nvSpPr>
        <p:spPr bwMode="auto">
          <a:xfrm>
            <a:off x="6019800" y="1800225"/>
            <a:ext cx="6080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К=2</a:t>
            </a:r>
          </a:p>
          <a:p>
            <a:r>
              <a:rPr lang="ru-RU" altLang="ru-RU">
                <a:cs typeface="Times New Roman" pitchFamily="18" charset="0"/>
              </a:rPr>
              <a:t>Ф=1</a:t>
            </a:r>
          </a:p>
          <a:p>
            <a:r>
              <a:rPr lang="ru-RU" altLang="ru-RU">
                <a:cs typeface="Times New Roman" pitchFamily="18" charset="0"/>
              </a:rPr>
              <a:t>С=2</a:t>
            </a:r>
          </a:p>
        </p:txBody>
      </p:sp>
      <p:sp>
        <p:nvSpPr>
          <p:cNvPr id="14369" name="Rectangle 56"/>
          <p:cNvSpPr>
            <a:spLocks noChangeArrowheads="1"/>
          </p:cNvSpPr>
          <p:nvPr/>
        </p:nvSpPr>
        <p:spPr bwMode="auto">
          <a:xfrm>
            <a:off x="4648200" y="3402013"/>
            <a:ext cx="6810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А+Ж</a:t>
            </a:r>
          </a:p>
        </p:txBody>
      </p:sp>
      <p:sp>
        <p:nvSpPr>
          <p:cNvPr id="14370" name="Rectangle 57"/>
          <p:cNvSpPr>
            <a:spLocks noChangeArrowheads="1"/>
          </p:cNvSpPr>
          <p:nvPr/>
        </p:nvSpPr>
        <p:spPr bwMode="auto">
          <a:xfrm>
            <a:off x="7467600" y="3173413"/>
            <a:ext cx="669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В+Ж</a:t>
            </a:r>
          </a:p>
        </p:txBody>
      </p:sp>
      <p:sp>
        <p:nvSpPr>
          <p:cNvPr id="14371" name="Rectangle 58"/>
          <p:cNvSpPr>
            <a:spLocks noChangeArrowheads="1"/>
          </p:cNvSpPr>
          <p:nvPr/>
        </p:nvSpPr>
        <p:spPr bwMode="auto">
          <a:xfrm>
            <a:off x="4800600" y="4011613"/>
            <a:ext cx="6175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Е+А</a:t>
            </a:r>
          </a:p>
        </p:txBody>
      </p:sp>
      <p:sp>
        <p:nvSpPr>
          <p:cNvPr id="14372" name="Rectangle 59"/>
          <p:cNvSpPr>
            <a:spLocks noChangeArrowheads="1"/>
          </p:cNvSpPr>
          <p:nvPr/>
        </p:nvSpPr>
        <p:spPr bwMode="auto">
          <a:xfrm>
            <a:off x="7543800" y="3935413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Е+В</a:t>
            </a:r>
          </a:p>
        </p:txBody>
      </p:sp>
      <p:sp>
        <p:nvSpPr>
          <p:cNvPr id="14373" name="Rectangle 60"/>
          <p:cNvSpPr>
            <a:spLocks noChangeArrowheads="1"/>
          </p:cNvSpPr>
          <p:nvPr/>
        </p:nvSpPr>
        <p:spPr bwMode="auto">
          <a:xfrm>
            <a:off x="5334000" y="1497013"/>
            <a:ext cx="388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Ж</a:t>
            </a:r>
          </a:p>
        </p:txBody>
      </p:sp>
      <p:sp>
        <p:nvSpPr>
          <p:cNvPr id="14374" name="Rectangle 61"/>
          <p:cNvSpPr>
            <a:spLocks noChangeArrowheads="1"/>
          </p:cNvSpPr>
          <p:nvPr/>
        </p:nvSpPr>
        <p:spPr bwMode="auto">
          <a:xfrm>
            <a:off x="5867400" y="4011613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Е</a:t>
            </a:r>
          </a:p>
        </p:txBody>
      </p:sp>
      <p:sp>
        <p:nvSpPr>
          <p:cNvPr id="14375" name="Text Box 62"/>
          <p:cNvSpPr txBox="1">
            <a:spLocks noChangeArrowheads="1"/>
          </p:cNvSpPr>
          <p:nvPr/>
        </p:nvSpPr>
        <p:spPr bwMode="auto">
          <a:xfrm>
            <a:off x="1116013" y="1773238"/>
            <a:ext cx="5270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cs typeface="Times New Roman" pitchFamily="18" charset="0"/>
              </a:rPr>
              <a:t>К=2</a:t>
            </a:r>
          </a:p>
          <a:p>
            <a:r>
              <a:rPr lang="ru-RU" altLang="ru-RU" sz="1400" b="1">
                <a:cs typeface="Times New Roman" pitchFamily="18" charset="0"/>
              </a:rPr>
              <a:t>Ф=1</a:t>
            </a:r>
          </a:p>
          <a:p>
            <a:r>
              <a:rPr lang="ru-RU" altLang="ru-RU" sz="1400" b="1">
                <a:cs typeface="Times New Roman" pitchFamily="18" charset="0"/>
              </a:rPr>
              <a:t>С=2</a:t>
            </a:r>
          </a:p>
        </p:txBody>
      </p:sp>
      <p:sp>
        <p:nvSpPr>
          <p:cNvPr id="14376" name="Text Box 63"/>
          <p:cNvSpPr txBox="1">
            <a:spLocks noChangeArrowheads="1"/>
          </p:cNvSpPr>
          <p:nvPr/>
        </p:nvSpPr>
        <p:spPr bwMode="auto">
          <a:xfrm>
            <a:off x="587375" y="1773238"/>
            <a:ext cx="5270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400" b="1">
                <a:cs typeface="Times New Roman" pitchFamily="18" charset="0"/>
              </a:rPr>
              <a:t>К=1</a:t>
            </a:r>
          </a:p>
          <a:p>
            <a:r>
              <a:rPr lang="ru-RU" altLang="ru-RU" sz="1400" b="1">
                <a:cs typeface="Times New Roman" pitchFamily="18" charset="0"/>
              </a:rPr>
              <a:t>Ф=1</a:t>
            </a:r>
          </a:p>
          <a:p>
            <a:r>
              <a:rPr lang="ru-RU" altLang="ru-RU" sz="1400" b="1">
                <a:cs typeface="Times New Roman" pitchFamily="18" charset="0"/>
              </a:rPr>
              <a:t>С=1</a:t>
            </a:r>
          </a:p>
        </p:txBody>
      </p:sp>
      <p:sp>
        <p:nvSpPr>
          <p:cNvPr id="14377" name="Rectangle 65"/>
          <p:cNvSpPr>
            <a:spLocks noChangeArrowheads="1"/>
          </p:cNvSpPr>
          <p:nvPr/>
        </p:nvSpPr>
        <p:spPr bwMode="auto">
          <a:xfrm>
            <a:off x="457200" y="119221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A</a:t>
            </a:r>
            <a:endParaRPr lang="ru-RU" altLang="ru-RU">
              <a:cs typeface="Times New Roman" pitchFamily="18" charset="0"/>
            </a:endParaRPr>
          </a:p>
        </p:txBody>
      </p:sp>
      <p:sp>
        <p:nvSpPr>
          <p:cNvPr id="14378" name="Rectangle 66"/>
          <p:cNvSpPr>
            <a:spLocks noChangeArrowheads="1"/>
          </p:cNvSpPr>
          <p:nvPr/>
        </p:nvSpPr>
        <p:spPr bwMode="auto">
          <a:xfrm>
            <a:off x="1365250" y="2944813"/>
            <a:ext cx="285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а</a:t>
            </a:r>
          </a:p>
        </p:txBody>
      </p:sp>
      <p:sp>
        <p:nvSpPr>
          <p:cNvPr id="14379" name="Rectangle 67"/>
          <p:cNvSpPr>
            <a:spLocks noChangeArrowheads="1"/>
          </p:cNvSpPr>
          <p:nvPr/>
        </p:nvSpPr>
        <p:spPr bwMode="auto">
          <a:xfrm>
            <a:off x="2743200" y="27162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b</a:t>
            </a:r>
            <a:endParaRPr lang="ru-RU" altLang="ru-RU">
              <a:cs typeface="Times New Roman" pitchFamily="18" charset="0"/>
            </a:endParaRPr>
          </a:p>
        </p:txBody>
      </p:sp>
      <p:sp>
        <p:nvSpPr>
          <p:cNvPr id="14380" name="Oval 68"/>
          <p:cNvSpPr>
            <a:spLocks noChangeArrowheads="1"/>
          </p:cNvSpPr>
          <p:nvPr/>
        </p:nvSpPr>
        <p:spPr bwMode="auto">
          <a:xfrm>
            <a:off x="1143000" y="3173413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81" name="Oval 69"/>
          <p:cNvSpPr>
            <a:spLocks noChangeArrowheads="1"/>
          </p:cNvSpPr>
          <p:nvPr/>
        </p:nvSpPr>
        <p:spPr bwMode="auto">
          <a:xfrm>
            <a:off x="2590800" y="3021013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4382" name="Rectangle 70"/>
          <p:cNvSpPr>
            <a:spLocks noChangeArrowheads="1"/>
          </p:cNvSpPr>
          <p:nvPr/>
        </p:nvSpPr>
        <p:spPr bwMode="auto">
          <a:xfrm>
            <a:off x="2895600" y="1192213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>
                <a:cs typeface="Times New Roman" pitchFamily="18" charset="0"/>
              </a:rPr>
              <a:t>В</a:t>
            </a:r>
          </a:p>
        </p:txBody>
      </p:sp>
      <p:sp>
        <p:nvSpPr>
          <p:cNvPr id="14383" name="Text Box 72"/>
          <p:cNvSpPr txBox="1">
            <a:spLocks noChangeArrowheads="1"/>
          </p:cNvSpPr>
          <p:nvPr/>
        </p:nvSpPr>
        <p:spPr bwMode="auto">
          <a:xfrm>
            <a:off x="0" y="1116013"/>
            <a:ext cx="47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t</a:t>
            </a:r>
            <a:r>
              <a:rPr lang="en-US" altLang="ru-RU" baseline="30000">
                <a:cs typeface="Times New Roman" pitchFamily="18" charset="0"/>
              </a:rPr>
              <a:t>0</a:t>
            </a:r>
            <a:r>
              <a:rPr lang="en-US" altLang="ru-RU">
                <a:cs typeface="Times New Roman" pitchFamily="18" charset="0"/>
              </a:rPr>
              <a:t>C</a:t>
            </a:r>
            <a:endParaRPr lang="ru-RU" altLang="ru-RU">
              <a:cs typeface="Times New Roman" pitchFamily="18" charset="0"/>
            </a:endParaRPr>
          </a:p>
        </p:txBody>
      </p:sp>
      <p:sp>
        <p:nvSpPr>
          <p:cNvPr id="14384" name="Text Box 73"/>
          <p:cNvSpPr txBox="1">
            <a:spLocks noChangeArrowheads="1"/>
          </p:cNvSpPr>
          <p:nvPr/>
        </p:nvSpPr>
        <p:spPr bwMode="auto">
          <a:xfrm>
            <a:off x="4227513" y="1130300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t</a:t>
            </a:r>
            <a:r>
              <a:rPr lang="en-US" altLang="ru-RU" baseline="30000">
                <a:cs typeface="Times New Roman" pitchFamily="18" charset="0"/>
              </a:rPr>
              <a:t>0</a:t>
            </a:r>
            <a:r>
              <a:rPr lang="en-US" altLang="ru-RU">
                <a:cs typeface="Times New Roman" pitchFamily="18" charset="0"/>
              </a:rPr>
              <a:t>C</a:t>
            </a:r>
            <a:endParaRPr lang="ru-RU" altLang="ru-RU">
              <a:cs typeface="Times New Roman" pitchFamily="18" charset="0"/>
            </a:endParaRPr>
          </a:p>
        </p:txBody>
      </p:sp>
      <p:sp>
        <p:nvSpPr>
          <p:cNvPr id="14385" name="Text Box 74"/>
          <p:cNvSpPr txBox="1">
            <a:spLocks noChangeArrowheads="1"/>
          </p:cNvSpPr>
          <p:nvPr/>
        </p:nvSpPr>
        <p:spPr bwMode="auto">
          <a:xfrm>
            <a:off x="93663" y="1954213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b="1">
                <a:cs typeface="Times New Roman" pitchFamily="18" charset="0"/>
              </a:rPr>
              <a:t>t</a:t>
            </a:r>
            <a:r>
              <a:rPr lang="en-US" altLang="ru-RU" b="1" baseline="30000">
                <a:cs typeface="Times New Roman" pitchFamily="18" charset="0"/>
              </a:rPr>
              <a:t>0</a:t>
            </a:r>
            <a:r>
              <a:rPr lang="en-US" altLang="ru-RU" b="1">
                <a:cs typeface="Times New Roman" pitchFamily="18" charset="0"/>
              </a:rPr>
              <a:t>″</a:t>
            </a:r>
          </a:p>
        </p:txBody>
      </p:sp>
      <p:sp>
        <p:nvSpPr>
          <p:cNvPr id="14386" name="Text Box 75"/>
          <p:cNvSpPr txBox="1">
            <a:spLocks noChangeArrowheads="1"/>
          </p:cNvSpPr>
          <p:nvPr/>
        </p:nvSpPr>
        <p:spPr bwMode="auto">
          <a:xfrm>
            <a:off x="147638" y="2565400"/>
            <a:ext cx="4016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b="1">
                <a:cs typeface="Times New Roman" pitchFamily="18" charset="0"/>
              </a:rPr>
              <a:t>t</a:t>
            </a:r>
            <a:r>
              <a:rPr lang="en-US" altLang="ru-RU" b="1" baseline="30000">
                <a:cs typeface="Times New Roman" pitchFamily="18" charset="0"/>
              </a:rPr>
              <a:t>0</a:t>
            </a:r>
            <a:r>
              <a:rPr lang="en-US" altLang="ru-RU" b="1">
                <a:cs typeface="Times New Roman" pitchFamily="18" charset="0"/>
              </a:rPr>
              <a:t>′</a:t>
            </a:r>
          </a:p>
        </p:txBody>
      </p:sp>
      <p:sp>
        <p:nvSpPr>
          <p:cNvPr id="14387" name="Rectangle 76"/>
          <p:cNvSpPr>
            <a:spLocks noChangeArrowheads="1"/>
          </p:cNvSpPr>
          <p:nvPr/>
        </p:nvSpPr>
        <p:spPr bwMode="auto">
          <a:xfrm>
            <a:off x="1143000" y="340201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A</a:t>
            </a:r>
            <a:endParaRPr lang="ru-RU" altLang="ru-RU">
              <a:cs typeface="Times New Roman" pitchFamily="18" charset="0"/>
            </a:endParaRPr>
          </a:p>
        </p:txBody>
      </p:sp>
      <p:sp>
        <p:nvSpPr>
          <p:cNvPr id="14388" name="Text Box 77"/>
          <p:cNvSpPr txBox="1">
            <a:spLocks noChangeArrowheads="1"/>
          </p:cNvSpPr>
          <p:nvPr/>
        </p:nvSpPr>
        <p:spPr bwMode="auto">
          <a:xfrm>
            <a:off x="4648200" y="23352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1</a:t>
            </a:r>
          </a:p>
        </p:txBody>
      </p:sp>
      <p:sp>
        <p:nvSpPr>
          <p:cNvPr id="14389" name="Rectangle 78"/>
          <p:cNvSpPr>
            <a:spLocks noChangeArrowheads="1"/>
          </p:cNvSpPr>
          <p:nvPr/>
        </p:nvSpPr>
        <p:spPr bwMode="auto">
          <a:xfrm>
            <a:off x="8374063" y="17256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5</a:t>
            </a:r>
            <a:endParaRPr lang="ru-RU" altLang="ru-RU">
              <a:cs typeface="Times New Roman" pitchFamily="18" charset="0"/>
            </a:endParaRPr>
          </a:p>
        </p:txBody>
      </p:sp>
      <p:sp>
        <p:nvSpPr>
          <p:cNvPr id="14390" name="Rectangle 79"/>
          <p:cNvSpPr>
            <a:spLocks noChangeArrowheads="1"/>
          </p:cNvSpPr>
          <p:nvPr/>
        </p:nvSpPr>
        <p:spPr bwMode="auto">
          <a:xfrm>
            <a:off x="5638800" y="32496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3</a:t>
            </a:r>
            <a:endParaRPr lang="ru-RU" altLang="ru-RU">
              <a:cs typeface="Times New Roman" pitchFamily="18" charset="0"/>
            </a:endParaRPr>
          </a:p>
        </p:txBody>
      </p:sp>
      <p:sp>
        <p:nvSpPr>
          <p:cNvPr id="14391" name="Rectangle 80"/>
          <p:cNvSpPr>
            <a:spLocks noChangeArrowheads="1"/>
          </p:cNvSpPr>
          <p:nvPr/>
        </p:nvSpPr>
        <p:spPr bwMode="auto">
          <a:xfrm>
            <a:off x="5334000" y="26400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2</a:t>
            </a:r>
            <a:endParaRPr lang="ru-RU" altLang="ru-RU">
              <a:cs typeface="Times New Roman" pitchFamily="18" charset="0"/>
            </a:endParaRPr>
          </a:p>
        </p:txBody>
      </p:sp>
      <p:sp>
        <p:nvSpPr>
          <p:cNvPr id="14392" name="Freeform 81"/>
          <p:cNvSpPr>
            <a:spLocks/>
          </p:cNvSpPr>
          <p:nvPr/>
        </p:nvSpPr>
        <p:spPr bwMode="auto">
          <a:xfrm>
            <a:off x="5867400" y="2106613"/>
            <a:ext cx="2590800" cy="1600200"/>
          </a:xfrm>
          <a:custGeom>
            <a:avLst/>
            <a:gdLst>
              <a:gd name="T0" fmla="*/ 0 w 1632"/>
              <a:gd name="T1" fmla="*/ 2147483647 h 1008"/>
              <a:gd name="T2" fmla="*/ 2147483647 w 1632"/>
              <a:gd name="T3" fmla="*/ 2147483647 h 1008"/>
              <a:gd name="T4" fmla="*/ 2147483647 w 1632"/>
              <a:gd name="T5" fmla="*/ 0 h 1008"/>
              <a:gd name="T6" fmla="*/ 0 60000 65536"/>
              <a:gd name="T7" fmla="*/ 0 60000 65536"/>
              <a:gd name="T8" fmla="*/ 0 60000 65536"/>
              <a:gd name="T9" fmla="*/ 0 w 1632"/>
              <a:gd name="T10" fmla="*/ 0 h 1008"/>
              <a:gd name="T11" fmla="*/ 1632 w 1632"/>
              <a:gd name="T12" fmla="*/ 1008 h 10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32" h="1008">
                <a:moveTo>
                  <a:pt x="0" y="1008"/>
                </a:moveTo>
                <a:cubicBezTo>
                  <a:pt x="176" y="852"/>
                  <a:pt x="352" y="696"/>
                  <a:pt x="624" y="528"/>
                </a:cubicBezTo>
                <a:cubicBezTo>
                  <a:pt x="896" y="360"/>
                  <a:pt x="1464" y="88"/>
                  <a:pt x="1632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93" name="Oval 82"/>
          <p:cNvSpPr>
            <a:spLocks noChangeArrowheads="1"/>
          </p:cNvSpPr>
          <p:nvPr/>
        </p:nvSpPr>
        <p:spPr bwMode="auto">
          <a:xfrm>
            <a:off x="5349875" y="1493838"/>
            <a:ext cx="360363" cy="360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DA77B6-57B3-4BFA-A754-AC9636A6855F}" type="slidenum">
              <a:rPr lang="ru-RU" altLang="ru-RU" smtClean="0"/>
              <a:pPr/>
              <a:t>80</a:t>
            </a:fld>
            <a:endParaRPr lang="ru-RU" altLang="ru-RU" smtClean="0"/>
          </a:p>
        </p:txBody>
      </p:sp>
      <p:sp>
        <p:nvSpPr>
          <p:cNvPr id="88067" name="Прямоугольник 2"/>
          <p:cNvSpPr>
            <a:spLocks noChangeArrowheads="1"/>
          </p:cNvSpPr>
          <p:nvPr/>
        </p:nvSpPr>
        <p:spPr bwMode="auto">
          <a:xfrm>
            <a:off x="323850" y="692150"/>
            <a:ext cx="8640763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800"/>
              <a:t>Разница в кинетических характеристиках семейства железа и МПГ увеличивается еще и потому, что реализуются разные симметрии одного и того же состава: [</a:t>
            </a:r>
            <a:r>
              <a:rPr lang="en-US" altLang="ru-RU" sz="2800"/>
              <a:t>NiCl</a:t>
            </a:r>
            <a:r>
              <a:rPr lang="ru-RU" altLang="ru-RU" sz="2800" baseline="-25000"/>
              <a:t>4</a:t>
            </a:r>
            <a:r>
              <a:rPr lang="ru-RU" altLang="ru-RU" sz="2800"/>
              <a:t>]</a:t>
            </a:r>
            <a:r>
              <a:rPr lang="ru-RU" altLang="ru-RU" sz="2800" baseline="30000"/>
              <a:t>2-</a:t>
            </a:r>
            <a:r>
              <a:rPr lang="ru-RU" altLang="ru-RU" sz="2800"/>
              <a:t> - тетраэдр, а [Э</a:t>
            </a:r>
            <a:r>
              <a:rPr lang="en-US" altLang="ru-RU" sz="2800"/>
              <a:t>Cl</a:t>
            </a:r>
            <a:r>
              <a:rPr lang="ru-RU" altLang="ru-RU" sz="2800" baseline="-25000"/>
              <a:t>4</a:t>
            </a:r>
            <a:r>
              <a:rPr lang="ru-RU" altLang="ru-RU" sz="2800"/>
              <a:t>]</a:t>
            </a:r>
            <a:r>
              <a:rPr lang="ru-RU" altLang="ru-RU" sz="2800" baseline="30000"/>
              <a:t>2-</a:t>
            </a:r>
            <a:r>
              <a:rPr lang="ru-RU" altLang="ru-RU" sz="2800"/>
              <a:t> (Э = МПГ) – квадрат. </a:t>
            </a:r>
          </a:p>
          <a:p>
            <a:pPr algn="just"/>
            <a:endParaRPr lang="ru-RU" altLang="ru-RU" sz="2800"/>
          </a:p>
          <a:p>
            <a:pPr algn="just"/>
            <a:r>
              <a:rPr lang="ru-RU" altLang="ru-RU" sz="2800"/>
              <a:t>     При больших энергиях расщепления кристаллическим полем  в октаэдрических комплексах два электрона оказываются  сильно разрыхляющих молекулярных орбиталях  σ</a:t>
            </a:r>
            <a:r>
              <a:rPr lang="en-US" altLang="ru-RU" sz="2800" baseline="-25000"/>
              <a:t>d</a:t>
            </a:r>
            <a:r>
              <a:rPr lang="ru-RU" altLang="ru-RU" sz="2800"/>
              <a:t>*, поэтому выгодна их потеря и переход в состояние окисления +4 или перерождение октаэдрического комплекса в плоскоквадратный.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408C18-E9F2-4DCB-8DE4-BF50BA57A2C0}" type="slidenum">
              <a:rPr lang="ru-RU" altLang="ru-RU" smtClean="0"/>
              <a:pPr/>
              <a:t>81</a:t>
            </a:fld>
            <a:endParaRPr lang="ru-RU" altLang="ru-RU" smtClean="0"/>
          </a:p>
        </p:txBody>
      </p:sp>
      <p:sp>
        <p:nvSpPr>
          <p:cNvPr id="89091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8964612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>
                <a:cs typeface="Times New Roman" pitchFamily="18" charset="0"/>
              </a:rPr>
              <a:t>	</a:t>
            </a:r>
            <a:r>
              <a:rPr lang="ru-RU" altLang="ru-RU" sz="2500">
                <a:cs typeface="Times New Roman" pitchFamily="18" charset="0"/>
              </a:rPr>
              <a:t>В 1926 г. советский химик И.И.Черняев на примере координационных соединений платины(</a:t>
            </a:r>
            <a:r>
              <a:rPr lang="en-US" altLang="ru-RU" sz="2500">
                <a:cs typeface="Times New Roman" pitchFamily="18" charset="0"/>
              </a:rPr>
              <a:t>II</a:t>
            </a:r>
            <a:r>
              <a:rPr lang="ru-RU" altLang="ru-RU" sz="2500">
                <a:cs typeface="Times New Roman" pitchFamily="18" charset="0"/>
              </a:rPr>
              <a:t>) установил правило, согласно которому каждый лиганд в координационном соединении характеризуется определенным влиянием на другой внутрисферный лиганд, находящийся в тарнсположении. Сила этого влияния увеличивается  в ряду:</a:t>
            </a:r>
            <a:r>
              <a:rPr lang="ru-RU" altLang="ru-RU" sz="2400">
                <a:cs typeface="Times New Roman" pitchFamily="18" charset="0"/>
              </a:rPr>
              <a:t> </a:t>
            </a:r>
          </a:p>
        </p:txBody>
      </p:sp>
      <p:sp>
        <p:nvSpPr>
          <p:cNvPr id="89092" name="Text Box 3"/>
          <p:cNvSpPr txBox="1">
            <a:spLocks noChangeArrowheads="1"/>
          </p:cNvSpPr>
          <p:nvPr/>
        </p:nvSpPr>
        <p:spPr bwMode="auto">
          <a:xfrm>
            <a:off x="250825" y="3933825"/>
            <a:ext cx="8569325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2500">
                <a:cs typeface="Times New Roman" pitchFamily="18" charset="0"/>
              </a:rPr>
              <a:t>     </a:t>
            </a:r>
            <a:r>
              <a:rPr lang="ru-RU" altLang="ru-RU" sz="2500">
                <a:cs typeface="Times New Roman" pitchFamily="18" charset="0"/>
              </a:rPr>
              <a:t>Ряд дает возможность делать важные предсказания о направлении реакций замещения лигандов во внутренней координационной сфере.</a:t>
            </a:r>
          </a:p>
          <a:p>
            <a:r>
              <a:rPr lang="ru-RU" altLang="ru-RU" sz="2500">
                <a:cs typeface="Times New Roman" pitchFamily="18" charset="0"/>
              </a:rPr>
              <a:t>     С помощью этой закономерности легко объяснить установленные ранее правила замещения лигандов в комплексных соединениях платины(</a:t>
            </a:r>
            <a:r>
              <a:rPr lang="en-US" altLang="ru-RU" sz="2500">
                <a:cs typeface="Times New Roman" pitchFamily="18" charset="0"/>
              </a:rPr>
              <a:t>II</a:t>
            </a:r>
            <a:r>
              <a:rPr lang="ru-RU" altLang="ru-RU" sz="2500">
                <a:cs typeface="Times New Roman" pitchFamily="18" charset="0"/>
              </a:rPr>
              <a:t>).</a:t>
            </a:r>
          </a:p>
        </p:txBody>
      </p:sp>
      <p:sp>
        <p:nvSpPr>
          <p:cNvPr id="151556" name="Text Box 4"/>
          <p:cNvSpPr txBox="1">
            <a:spLocks noChangeArrowheads="1"/>
          </p:cNvSpPr>
          <p:nvPr/>
        </p:nvSpPr>
        <p:spPr bwMode="auto">
          <a:xfrm>
            <a:off x="1588" y="3236913"/>
            <a:ext cx="91773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H</a:t>
            </a:r>
            <a:r>
              <a:rPr lang="en-US" altLang="ru-RU" sz="22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O &lt; OH</a:t>
            </a:r>
            <a:r>
              <a:rPr lang="en-US" altLang="ru-RU" sz="22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&lt; NH</a:t>
            </a:r>
            <a:r>
              <a:rPr lang="en-US" altLang="ru-RU" sz="22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&lt; F</a:t>
            </a:r>
            <a:r>
              <a:rPr lang="en-US" altLang="ru-RU" sz="22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&lt; Cl</a:t>
            </a:r>
            <a:r>
              <a:rPr lang="en-US" altLang="ru-RU" sz="22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&lt; Br</a:t>
            </a:r>
            <a:r>
              <a:rPr lang="en-US" altLang="ru-RU" sz="22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&lt; SCN</a:t>
            </a:r>
            <a:r>
              <a:rPr lang="en-US" altLang="ru-RU" sz="22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&lt; I</a:t>
            </a:r>
            <a:r>
              <a:rPr lang="en-US" altLang="ru-RU" sz="22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  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&lt;  NO</a:t>
            </a:r>
            <a:r>
              <a:rPr lang="en-US" altLang="ru-RU" sz="22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</a:t>
            </a:r>
            <a:r>
              <a:rPr lang="en-US" altLang="ru-RU" sz="22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&lt; CO &lt; C</a:t>
            </a:r>
            <a:r>
              <a:rPr lang="en-US" altLang="ru-RU" sz="22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H</a:t>
            </a:r>
            <a:r>
              <a:rPr lang="en-US" altLang="ru-RU" sz="22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4</a:t>
            </a:r>
            <a:r>
              <a:rPr lang="en-US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&lt; CN</a:t>
            </a:r>
            <a:r>
              <a:rPr lang="en-US" altLang="ru-RU" sz="22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endParaRPr lang="ru-RU" altLang="ru-RU" sz="2200" b="1" baseline="30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EDBF5E-7BD1-4DFC-BEC5-3542F804000D}" type="slidenum">
              <a:rPr lang="ru-RU" altLang="ru-RU" smtClean="0"/>
              <a:pPr/>
              <a:t>82</a:t>
            </a:fld>
            <a:endParaRPr lang="ru-RU" altLang="ru-RU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611188" y="2743200"/>
          <a:ext cx="2822575" cy="1622425"/>
        </p:xfrm>
        <a:graphic>
          <a:graphicData uri="http://schemas.openxmlformats.org/presentationml/2006/ole">
            <p:oleObj spid="_x0000_s1026" name="ISIS/Draw Sketch" r:id="rId3" imgW="1061109" imgH="607071" progId="ISISServer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859338" y="2708275"/>
          <a:ext cx="2879725" cy="1655763"/>
        </p:xfrm>
        <a:graphic>
          <a:graphicData uri="http://schemas.openxmlformats.org/presentationml/2006/ole">
            <p:oleObj spid="_x0000_s1027" name="ISIS/Draw Sketch" r:id="rId4" imgW="1061109" imgH="607071" progId="ISISServer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716463" y="4395788"/>
          <a:ext cx="2951162" cy="1697037"/>
        </p:xfrm>
        <a:graphic>
          <a:graphicData uri="http://schemas.openxmlformats.org/presentationml/2006/ole">
            <p:oleObj spid="_x0000_s1028" name="ISIS/Draw Sketch" r:id="rId5" imgW="1061109" imgH="607071" progId="ISISServer">
              <p:embed/>
            </p:oleObj>
          </a:graphicData>
        </a:graphic>
      </p:graphicFrame>
      <p:sp>
        <p:nvSpPr>
          <p:cNvPr id="152581" name="Text Box 5"/>
          <p:cNvSpPr txBox="1">
            <a:spLocks noChangeArrowheads="1"/>
          </p:cNvSpPr>
          <p:nvPr/>
        </p:nvSpPr>
        <p:spPr bwMode="auto">
          <a:xfrm>
            <a:off x="1751013" y="3302000"/>
            <a:ext cx="520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Pt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82" name="Text Box 6"/>
          <p:cNvSpPr txBox="1">
            <a:spLocks noChangeArrowheads="1"/>
          </p:cNvSpPr>
          <p:nvPr/>
        </p:nvSpPr>
        <p:spPr bwMode="auto">
          <a:xfrm>
            <a:off x="1125538" y="3016250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2368550" y="35575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84" name="Text Box 8"/>
          <p:cNvSpPr txBox="1">
            <a:spLocks noChangeArrowheads="1"/>
          </p:cNvSpPr>
          <p:nvPr/>
        </p:nvSpPr>
        <p:spPr bwMode="auto">
          <a:xfrm>
            <a:off x="1139825" y="355441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363788" y="300196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86" name="Text Box 10"/>
          <p:cNvSpPr txBox="1">
            <a:spLocks noChangeArrowheads="1"/>
          </p:cNvSpPr>
          <p:nvPr/>
        </p:nvSpPr>
        <p:spPr bwMode="auto">
          <a:xfrm>
            <a:off x="322263" y="3357563"/>
            <a:ext cx="723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K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87" name="Text Box 11"/>
          <p:cNvSpPr txBox="1">
            <a:spLocks noChangeArrowheads="1"/>
          </p:cNvSpPr>
          <p:nvPr/>
        </p:nvSpPr>
        <p:spPr bwMode="auto">
          <a:xfrm>
            <a:off x="3103563" y="3357563"/>
            <a:ext cx="387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88" name="Text Box 12"/>
          <p:cNvSpPr txBox="1">
            <a:spLocks noChangeArrowheads="1"/>
          </p:cNvSpPr>
          <p:nvPr/>
        </p:nvSpPr>
        <p:spPr bwMode="auto">
          <a:xfrm>
            <a:off x="3362325" y="3344863"/>
            <a:ext cx="857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039" name="Line 13"/>
          <p:cNvSpPr>
            <a:spLocks noChangeShapeType="1"/>
          </p:cNvSpPr>
          <p:nvPr/>
        </p:nvSpPr>
        <p:spPr bwMode="auto">
          <a:xfrm>
            <a:off x="4111625" y="3594100"/>
            <a:ext cx="468313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5926138" y="3281363"/>
            <a:ext cx="520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Pt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91" name="Text Box 15"/>
          <p:cNvSpPr txBox="1">
            <a:spLocks noChangeArrowheads="1"/>
          </p:cNvSpPr>
          <p:nvPr/>
        </p:nvSpPr>
        <p:spPr bwMode="auto">
          <a:xfrm>
            <a:off x="5300663" y="299561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92" name="Text Box 16"/>
          <p:cNvSpPr txBox="1">
            <a:spLocks noChangeArrowheads="1"/>
          </p:cNvSpPr>
          <p:nvPr/>
        </p:nvSpPr>
        <p:spPr bwMode="auto">
          <a:xfrm>
            <a:off x="6543675" y="3536950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93" name="Text Box 17"/>
          <p:cNvSpPr txBox="1">
            <a:spLocks noChangeArrowheads="1"/>
          </p:cNvSpPr>
          <p:nvPr/>
        </p:nvSpPr>
        <p:spPr bwMode="auto">
          <a:xfrm>
            <a:off x="5314950" y="3533775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94" name="Text Box 18"/>
          <p:cNvSpPr txBox="1">
            <a:spLocks noChangeArrowheads="1"/>
          </p:cNvSpPr>
          <p:nvPr/>
        </p:nvSpPr>
        <p:spPr bwMode="auto">
          <a:xfrm>
            <a:off x="6518275" y="2981325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95" name="Text Box 19"/>
          <p:cNvSpPr txBox="1">
            <a:spLocks noChangeArrowheads="1"/>
          </p:cNvSpPr>
          <p:nvPr/>
        </p:nvSpPr>
        <p:spPr bwMode="auto">
          <a:xfrm>
            <a:off x="4603750" y="3343275"/>
            <a:ext cx="6429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K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96" name="Text Box 20"/>
          <p:cNvSpPr txBox="1">
            <a:spLocks noChangeArrowheads="1"/>
          </p:cNvSpPr>
          <p:nvPr/>
        </p:nvSpPr>
        <p:spPr bwMode="auto">
          <a:xfrm>
            <a:off x="7450138" y="3373438"/>
            <a:ext cx="387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597" name="Text Box 21"/>
          <p:cNvSpPr txBox="1">
            <a:spLocks noChangeArrowheads="1"/>
          </p:cNvSpPr>
          <p:nvPr/>
        </p:nvSpPr>
        <p:spPr bwMode="auto">
          <a:xfrm>
            <a:off x="7810500" y="3373438"/>
            <a:ext cx="938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KCl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1029" name="Object 22"/>
          <p:cNvGraphicFramePr>
            <a:graphicFrameLocks noChangeAspect="1"/>
          </p:cNvGraphicFramePr>
          <p:nvPr/>
        </p:nvGraphicFramePr>
        <p:xfrm>
          <a:off x="501650" y="4221163"/>
          <a:ext cx="3095625" cy="1779587"/>
        </p:xfrm>
        <a:graphic>
          <a:graphicData uri="http://schemas.openxmlformats.org/presentationml/2006/ole">
            <p:oleObj spid="_x0000_s1029" name="ISIS/Draw Sketch" r:id="rId6" imgW="1061109" imgH="607071" progId="ISISServer">
              <p:embed/>
            </p:oleObj>
          </a:graphicData>
        </a:graphic>
      </p:graphicFrame>
      <p:sp>
        <p:nvSpPr>
          <p:cNvPr id="152599" name="Text Box 23"/>
          <p:cNvSpPr txBox="1">
            <a:spLocks noChangeArrowheads="1"/>
          </p:cNvSpPr>
          <p:nvPr/>
        </p:nvSpPr>
        <p:spPr bwMode="auto">
          <a:xfrm>
            <a:off x="1719263" y="4868863"/>
            <a:ext cx="520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Pt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00" name="Text Box 24"/>
          <p:cNvSpPr txBox="1">
            <a:spLocks noChangeArrowheads="1"/>
          </p:cNvSpPr>
          <p:nvPr/>
        </p:nvSpPr>
        <p:spPr bwMode="auto">
          <a:xfrm>
            <a:off x="1093788" y="458311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01" name="Text Box 25"/>
          <p:cNvSpPr txBox="1">
            <a:spLocks noChangeArrowheads="1"/>
          </p:cNvSpPr>
          <p:nvPr/>
        </p:nvSpPr>
        <p:spPr bwMode="auto">
          <a:xfrm>
            <a:off x="2336800" y="5124450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02" name="Text Box 26"/>
          <p:cNvSpPr txBox="1">
            <a:spLocks noChangeArrowheads="1"/>
          </p:cNvSpPr>
          <p:nvPr/>
        </p:nvSpPr>
        <p:spPr bwMode="auto">
          <a:xfrm>
            <a:off x="1108075" y="5121275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03" name="Text Box 27"/>
          <p:cNvSpPr txBox="1">
            <a:spLocks noChangeArrowheads="1"/>
          </p:cNvSpPr>
          <p:nvPr/>
        </p:nvSpPr>
        <p:spPr bwMode="auto">
          <a:xfrm>
            <a:off x="2311400" y="4568825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04" name="Text Box 28"/>
          <p:cNvSpPr txBox="1">
            <a:spLocks noChangeArrowheads="1"/>
          </p:cNvSpPr>
          <p:nvPr/>
        </p:nvSpPr>
        <p:spPr bwMode="auto">
          <a:xfrm>
            <a:off x="285750" y="4978400"/>
            <a:ext cx="7445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K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05" name="Text Box 29"/>
          <p:cNvSpPr txBox="1">
            <a:spLocks noChangeArrowheads="1"/>
          </p:cNvSpPr>
          <p:nvPr/>
        </p:nvSpPr>
        <p:spPr bwMode="auto">
          <a:xfrm>
            <a:off x="3309938" y="4924425"/>
            <a:ext cx="38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06" name="Text Box 30"/>
          <p:cNvSpPr txBox="1">
            <a:spLocks noChangeArrowheads="1"/>
          </p:cNvSpPr>
          <p:nvPr/>
        </p:nvSpPr>
        <p:spPr bwMode="auto">
          <a:xfrm>
            <a:off x="3697288" y="4959350"/>
            <a:ext cx="981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056" name="Line 31"/>
          <p:cNvSpPr>
            <a:spLocks noChangeShapeType="1"/>
          </p:cNvSpPr>
          <p:nvPr/>
        </p:nvSpPr>
        <p:spPr bwMode="auto">
          <a:xfrm>
            <a:off x="4425950" y="5208588"/>
            <a:ext cx="468313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2608" name="Text Box 32"/>
          <p:cNvSpPr txBox="1">
            <a:spLocks noChangeArrowheads="1"/>
          </p:cNvSpPr>
          <p:nvPr/>
        </p:nvSpPr>
        <p:spPr bwMode="auto">
          <a:xfrm>
            <a:off x="5837238" y="4975225"/>
            <a:ext cx="520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Pt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09" name="Text Box 33"/>
          <p:cNvSpPr txBox="1">
            <a:spLocks noChangeArrowheads="1"/>
          </p:cNvSpPr>
          <p:nvPr/>
        </p:nvSpPr>
        <p:spPr bwMode="auto">
          <a:xfrm>
            <a:off x="5211763" y="4689475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10" name="Text Box 34"/>
          <p:cNvSpPr txBox="1">
            <a:spLocks noChangeArrowheads="1"/>
          </p:cNvSpPr>
          <p:nvPr/>
        </p:nvSpPr>
        <p:spPr bwMode="auto">
          <a:xfrm>
            <a:off x="6434138" y="5230813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11" name="Text Box 35"/>
          <p:cNvSpPr txBox="1">
            <a:spLocks noChangeArrowheads="1"/>
          </p:cNvSpPr>
          <p:nvPr/>
        </p:nvSpPr>
        <p:spPr bwMode="auto">
          <a:xfrm>
            <a:off x="5226050" y="522763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12" name="Text Box 36"/>
          <p:cNvSpPr txBox="1">
            <a:spLocks noChangeArrowheads="1"/>
          </p:cNvSpPr>
          <p:nvPr/>
        </p:nvSpPr>
        <p:spPr bwMode="auto">
          <a:xfrm>
            <a:off x="6429375" y="467518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13" name="Text Box 37"/>
          <p:cNvSpPr txBox="1">
            <a:spLocks noChangeArrowheads="1"/>
          </p:cNvSpPr>
          <p:nvPr/>
        </p:nvSpPr>
        <p:spPr bwMode="auto">
          <a:xfrm>
            <a:off x="7413625" y="5041900"/>
            <a:ext cx="38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14" name="Text Box 38"/>
          <p:cNvSpPr txBox="1">
            <a:spLocks noChangeArrowheads="1"/>
          </p:cNvSpPr>
          <p:nvPr/>
        </p:nvSpPr>
        <p:spPr bwMode="auto">
          <a:xfrm>
            <a:off x="7773988" y="5041900"/>
            <a:ext cx="9159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KCl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2615" name="Text Box 39"/>
          <p:cNvSpPr txBox="1">
            <a:spLocks noChangeArrowheads="1"/>
          </p:cNvSpPr>
          <p:nvPr/>
        </p:nvSpPr>
        <p:spPr bwMode="auto">
          <a:xfrm>
            <a:off x="107950" y="44450"/>
            <a:ext cx="9036050" cy="283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altLang="ru-RU" sz="24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Взаимодействие аминов и комплексных ионов типа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 [</a:t>
            </a: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PtX</a:t>
            </a:r>
            <a:r>
              <a:rPr lang="ru-RU" altLang="ru-RU" sz="24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4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]</a:t>
            </a:r>
            <a:r>
              <a:rPr lang="ru-RU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2-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</a:t>
            </a:r>
            <a:endParaRPr lang="en-US" altLang="ru-RU" sz="24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где Х  =  </a:t>
            </a: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r>
              <a:rPr lang="ru-RU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 </a:t>
            </a: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Br</a:t>
            </a:r>
            <a:r>
              <a:rPr lang="ru-RU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 </a:t>
            </a: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I</a:t>
            </a:r>
            <a:r>
              <a:rPr lang="ru-RU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 </a:t>
            </a: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SCN</a:t>
            </a:r>
            <a:r>
              <a:rPr lang="ru-RU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</a:t>
            </a: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CN</a:t>
            </a:r>
            <a:r>
              <a:rPr lang="ru-RU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 </a:t>
            </a: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NO</a:t>
            </a:r>
            <a:r>
              <a:rPr lang="ru-RU" altLang="ru-RU" sz="24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</a:t>
            </a:r>
            <a:r>
              <a:rPr lang="ru-RU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-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, </a:t>
            </a:r>
            <a:endParaRPr lang="en-US" altLang="ru-RU" sz="24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приводит к образованию диаминов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[</a:t>
            </a: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PtA</a:t>
            </a:r>
            <a:r>
              <a:rPr lang="ru-RU" altLang="ru-RU" sz="24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</a:t>
            </a: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X</a:t>
            </a:r>
            <a:r>
              <a:rPr lang="ru-RU" altLang="ru-RU" sz="24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</a:t>
            </a:r>
            <a:r>
              <a:rPr lang="ru-RU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] </a:t>
            </a:r>
            <a:r>
              <a:rPr lang="ru-RU" altLang="ru-RU" sz="24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цис-конфигурации. Стереохимическую трактовку это правило получило в работах А.Вернера.</a:t>
            </a:r>
            <a:r>
              <a:rPr lang="ru-RU" altLang="ru-RU" sz="22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D34DA6-805E-4BD1-A4E9-FB70F1A9906E}" type="slidenum">
              <a:rPr lang="ru-RU" altLang="ru-RU" smtClean="0"/>
              <a:pPr/>
              <a:t>83</a:t>
            </a:fld>
            <a:endParaRPr lang="ru-RU" altLang="ru-RU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981450" y="2122488"/>
          <a:ext cx="2751138" cy="1581150"/>
        </p:xfrm>
        <a:graphic>
          <a:graphicData uri="http://schemas.openxmlformats.org/presentationml/2006/ole">
            <p:oleObj spid="_x0000_s2050" name="ISIS/Draw Sketch" r:id="rId3" imgW="1061109" imgH="607071" progId="ISISServer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95288" y="2133600"/>
          <a:ext cx="2952750" cy="1697038"/>
        </p:xfrm>
        <a:graphic>
          <a:graphicData uri="http://schemas.openxmlformats.org/presentationml/2006/ole">
            <p:oleObj spid="_x0000_s2051" name="ISIS/Draw Sketch" r:id="rId4" imgW="1061109" imgH="607071" progId="ISISServer">
              <p:embed/>
            </p:oleObj>
          </a:graphicData>
        </a:graphic>
      </p:graphicFrame>
      <p:sp>
        <p:nvSpPr>
          <p:cNvPr id="153604" name="Text Box 4"/>
          <p:cNvSpPr txBox="1">
            <a:spLocks noChangeArrowheads="1"/>
          </p:cNvSpPr>
          <p:nvPr/>
        </p:nvSpPr>
        <p:spPr bwMode="auto">
          <a:xfrm>
            <a:off x="1604963" y="2657475"/>
            <a:ext cx="520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Pt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05" name="Text Box 5"/>
          <p:cNvSpPr txBox="1">
            <a:spLocks noChangeArrowheads="1"/>
          </p:cNvSpPr>
          <p:nvPr/>
        </p:nvSpPr>
        <p:spPr bwMode="auto">
          <a:xfrm>
            <a:off x="833438" y="2405063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06" name="Text Box 6"/>
          <p:cNvSpPr txBox="1">
            <a:spLocks noChangeArrowheads="1"/>
          </p:cNvSpPr>
          <p:nvPr/>
        </p:nvSpPr>
        <p:spPr bwMode="auto">
          <a:xfrm>
            <a:off x="2076450" y="2946400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07" name="Text Box 7"/>
          <p:cNvSpPr txBox="1">
            <a:spLocks noChangeArrowheads="1"/>
          </p:cNvSpPr>
          <p:nvPr/>
        </p:nvSpPr>
        <p:spPr bwMode="auto">
          <a:xfrm>
            <a:off x="847725" y="2943225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08" name="Text Box 8"/>
          <p:cNvSpPr txBox="1">
            <a:spLocks noChangeArrowheads="1"/>
          </p:cNvSpPr>
          <p:nvPr/>
        </p:nvSpPr>
        <p:spPr bwMode="auto">
          <a:xfrm>
            <a:off x="2071688" y="2390775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09" name="Text Box 9"/>
          <p:cNvSpPr txBox="1">
            <a:spLocks noChangeArrowheads="1"/>
          </p:cNvSpPr>
          <p:nvPr/>
        </p:nvSpPr>
        <p:spPr bwMode="auto">
          <a:xfrm>
            <a:off x="2914650" y="2709863"/>
            <a:ext cx="720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10" name="Text Box 10"/>
          <p:cNvSpPr txBox="1">
            <a:spLocks noChangeArrowheads="1"/>
          </p:cNvSpPr>
          <p:nvPr/>
        </p:nvSpPr>
        <p:spPr bwMode="auto">
          <a:xfrm>
            <a:off x="7667625" y="2565400"/>
            <a:ext cx="8651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2062" name="Line 11"/>
          <p:cNvSpPr>
            <a:spLocks noChangeShapeType="1"/>
          </p:cNvSpPr>
          <p:nvPr/>
        </p:nvSpPr>
        <p:spPr bwMode="auto">
          <a:xfrm>
            <a:off x="3708400" y="29257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612" name="Text Box 12"/>
          <p:cNvSpPr txBox="1">
            <a:spLocks noChangeArrowheads="1"/>
          </p:cNvSpPr>
          <p:nvPr/>
        </p:nvSpPr>
        <p:spPr bwMode="auto">
          <a:xfrm>
            <a:off x="5102225" y="2598738"/>
            <a:ext cx="520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Pt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13" name="Text Box 13"/>
          <p:cNvSpPr txBox="1">
            <a:spLocks noChangeArrowheads="1"/>
          </p:cNvSpPr>
          <p:nvPr/>
        </p:nvSpPr>
        <p:spPr bwMode="auto">
          <a:xfrm>
            <a:off x="5651500" y="2327275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14" name="Text Box 14"/>
          <p:cNvSpPr txBox="1">
            <a:spLocks noChangeArrowheads="1"/>
          </p:cNvSpPr>
          <p:nvPr/>
        </p:nvSpPr>
        <p:spPr bwMode="auto">
          <a:xfrm>
            <a:off x="5507038" y="2889250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15" name="Text Box 15"/>
          <p:cNvSpPr txBox="1">
            <a:spLocks noChangeArrowheads="1"/>
          </p:cNvSpPr>
          <p:nvPr/>
        </p:nvSpPr>
        <p:spPr bwMode="auto">
          <a:xfrm>
            <a:off x="6372225" y="2636838"/>
            <a:ext cx="720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16" name="Text Box 16"/>
          <p:cNvSpPr txBox="1">
            <a:spLocks noChangeArrowheads="1"/>
          </p:cNvSpPr>
          <p:nvPr/>
        </p:nvSpPr>
        <p:spPr bwMode="auto">
          <a:xfrm>
            <a:off x="7164388" y="2565400"/>
            <a:ext cx="38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17" name="Text Box 17"/>
          <p:cNvSpPr txBox="1">
            <a:spLocks noChangeArrowheads="1"/>
          </p:cNvSpPr>
          <p:nvPr/>
        </p:nvSpPr>
        <p:spPr bwMode="auto">
          <a:xfrm>
            <a:off x="4398963" y="2341563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18" name="Text Box 18"/>
          <p:cNvSpPr txBox="1">
            <a:spLocks noChangeArrowheads="1"/>
          </p:cNvSpPr>
          <p:nvPr/>
        </p:nvSpPr>
        <p:spPr bwMode="auto">
          <a:xfrm>
            <a:off x="4384675" y="2887663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2052" name="Object 19"/>
          <p:cNvGraphicFramePr>
            <a:graphicFrameLocks noChangeAspect="1"/>
          </p:cNvGraphicFramePr>
          <p:nvPr/>
        </p:nvGraphicFramePr>
        <p:xfrm>
          <a:off x="3838575" y="3740150"/>
          <a:ext cx="2965450" cy="1704975"/>
        </p:xfrm>
        <a:graphic>
          <a:graphicData uri="http://schemas.openxmlformats.org/presentationml/2006/ole">
            <p:oleObj spid="_x0000_s2052" name="ISIS/Draw Sketch" r:id="rId5" imgW="1061109" imgH="607071" progId="ISISServer">
              <p:embed/>
            </p:oleObj>
          </a:graphicData>
        </a:graphic>
      </p:graphicFrame>
      <p:sp>
        <p:nvSpPr>
          <p:cNvPr id="153620" name="Text Box 20"/>
          <p:cNvSpPr txBox="1">
            <a:spLocks noChangeArrowheads="1"/>
          </p:cNvSpPr>
          <p:nvPr/>
        </p:nvSpPr>
        <p:spPr bwMode="auto">
          <a:xfrm>
            <a:off x="7667625" y="4292600"/>
            <a:ext cx="8651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2071" name="Line 21"/>
          <p:cNvSpPr>
            <a:spLocks noChangeShapeType="1"/>
          </p:cNvSpPr>
          <p:nvPr/>
        </p:nvSpPr>
        <p:spPr bwMode="auto">
          <a:xfrm>
            <a:off x="3635375" y="459581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622" name="Text Box 22"/>
          <p:cNvSpPr txBox="1">
            <a:spLocks noChangeArrowheads="1"/>
          </p:cNvSpPr>
          <p:nvPr/>
        </p:nvSpPr>
        <p:spPr bwMode="auto">
          <a:xfrm>
            <a:off x="5175250" y="4268788"/>
            <a:ext cx="520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Pt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23" name="Text Box 23"/>
          <p:cNvSpPr txBox="1">
            <a:spLocks noChangeArrowheads="1"/>
          </p:cNvSpPr>
          <p:nvPr/>
        </p:nvSpPr>
        <p:spPr bwMode="auto">
          <a:xfrm>
            <a:off x="5724525" y="3997325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24" name="Text Box 24"/>
          <p:cNvSpPr txBox="1">
            <a:spLocks noChangeArrowheads="1"/>
          </p:cNvSpPr>
          <p:nvPr/>
        </p:nvSpPr>
        <p:spPr bwMode="auto">
          <a:xfrm>
            <a:off x="5580063" y="4559300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25" name="Text Box 25"/>
          <p:cNvSpPr txBox="1">
            <a:spLocks noChangeArrowheads="1"/>
          </p:cNvSpPr>
          <p:nvPr/>
        </p:nvSpPr>
        <p:spPr bwMode="auto">
          <a:xfrm>
            <a:off x="7280275" y="4278313"/>
            <a:ext cx="387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26" name="Text Box 26"/>
          <p:cNvSpPr txBox="1">
            <a:spLocks noChangeArrowheads="1"/>
          </p:cNvSpPr>
          <p:nvPr/>
        </p:nvSpPr>
        <p:spPr bwMode="auto">
          <a:xfrm>
            <a:off x="4471988" y="4011613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27" name="Text Box 27"/>
          <p:cNvSpPr txBox="1">
            <a:spLocks noChangeArrowheads="1"/>
          </p:cNvSpPr>
          <p:nvPr/>
        </p:nvSpPr>
        <p:spPr bwMode="auto">
          <a:xfrm>
            <a:off x="4457700" y="455771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2053" name="Object 28"/>
          <p:cNvGraphicFramePr>
            <a:graphicFrameLocks noChangeAspect="1"/>
          </p:cNvGraphicFramePr>
          <p:nvPr/>
        </p:nvGraphicFramePr>
        <p:xfrm>
          <a:off x="466725" y="3778250"/>
          <a:ext cx="2881313" cy="1655763"/>
        </p:xfrm>
        <a:graphic>
          <a:graphicData uri="http://schemas.openxmlformats.org/presentationml/2006/ole">
            <p:oleObj spid="_x0000_s2053" name="ISIS/Draw Sketch" r:id="rId6" imgW="1061109" imgH="607071" progId="ISISServer">
              <p:embed/>
            </p:oleObj>
          </a:graphicData>
        </a:graphic>
      </p:graphicFrame>
      <p:sp>
        <p:nvSpPr>
          <p:cNvPr id="153629" name="Text Box 29"/>
          <p:cNvSpPr txBox="1">
            <a:spLocks noChangeArrowheads="1"/>
          </p:cNvSpPr>
          <p:nvPr/>
        </p:nvSpPr>
        <p:spPr bwMode="auto">
          <a:xfrm>
            <a:off x="1693863" y="4254500"/>
            <a:ext cx="520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Pt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30" name="Text Box 30"/>
          <p:cNvSpPr txBox="1">
            <a:spLocks noChangeArrowheads="1"/>
          </p:cNvSpPr>
          <p:nvPr/>
        </p:nvSpPr>
        <p:spPr bwMode="auto">
          <a:xfrm>
            <a:off x="2243138" y="398303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31" name="Text Box 31"/>
          <p:cNvSpPr txBox="1">
            <a:spLocks noChangeArrowheads="1"/>
          </p:cNvSpPr>
          <p:nvPr/>
        </p:nvSpPr>
        <p:spPr bwMode="auto">
          <a:xfrm>
            <a:off x="2098675" y="4545013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32" name="Text Box 32"/>
          <p:cNvSpPr txBox="1">
            <a:spLocks noChangeArrowheads="1"/>
          </p:cNvSpPr>
          <p:nvPr/>
        </p:nvSpPr>
        <p:spPr bwMode="auto">
          <a:xfrm>
            <a:off x="2986088" y="4365625"/>
            <a:ext cx="6492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Cl</a:t>
            </a:r>
            <a:endParaRPr lang="ru-RU" altLang="ru-RU" sz="2800" b="1" baseline="-25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33" name="Text Box 33"/>
          <p:cNvSpPr txBox="1">
            <a:spLocks noChangeArrowheads="1"/>
          </p:cNvSpPr>
          <p:nvPr/>
        </p:nvSpPr>
        <p:spPr bwMode="auto">
          <a:xfrm>
            <a:off x="990600" y="3997325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3634" name="Text Box 34"/>
          <p:cNvSpPr txBox="1">
            <a:spLocks noChangeArrowheads="1"/>
          </p:cNvSpPr>
          <p:nvPr/>
        </p:nvSpPr>
        <p:spPr bwMode="auto">
          <a:xfrm>
            <a:off x="976313" y="4543425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H</a:t>
            </a:r>
            <a:r>
              <a:rPr lang="en-US" altLang="ru-RU" sz="2800" b="1" baseline="-25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3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</a:t>
            </a:r>
            <a:endParaRPr lang="ru-RU" altLang="ru-RU" sz="2800" b="1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2084" name="Text Box 35"/>
          <p:cNvSpPr txBox="1">
            <a:spLocks noChangeArrowheads="1"/>
          </p:cNvSpPr>
          <p:nvPr/>
        </p:nvSpPr>
        <p:spPr bwMode="auto">
          <a:xfrm>
            <a:off x="0" y="260350"/>
            <a:ext cx="91440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600">
                <a:cs typeface="Times New Roman" pitchFamily="18" charset="0"/>
              </a:rPr>
              <a:t>Взаимодействие галоидоводородной кислоты и комплексных ионов типа</a:t>
            </a:r>
            <a:r>
              <a:rPr lang="ru-RU" altLang="ru-RU" sz="2600" b="1">
                <a:cs typeface="Times New Roman" pitchFamily="18" charset="0"/>
              </a:rPr>
              <a:t>  [</a:t>
            </a:r>
            <a:r>
              <a:rPr lang="en-US" altLang="ru-RU" sz="2600" b="1">
                <a:cs typeface="Times New Roman" pitchFamily="18" charset="0"/>
              </a:rPr>
              <a:t>PtA</a:t>
            </a:r>
            <a:r>
              <a:rPr lang="ru-RU" altLang="ru-RU" sz="2600" b="1" baseline="-25000">
                <a:cs typeface="Times New Roman" pitchFamily="18" charset="0"/>
              </a:rPr>
              <a:t>4</a:t>
            </a:r>
            <a:r>
              <a:rPr lang="ru-RU" altLang="ru-RU" sz="2600" b="1">
                <a:cs typeface="Times New Roman" pitchFamily="18" charset="0"/>
              </a:rPr>
              <a:t>]</a:t>
            </a:r>
            <a:r>
              <a:rPr lang="ru-RU" altLang="ru-RU" sz="2600" b="1" baseline="30000">
                <a:cs typeface="Times New Roman" pitchFamily="18" charset="0"/>
              </a:rPr>
              <a:t>2-</a:t>
            </a:r>
            <a:r>
              <a:rPr lang="ru-RU" altLang="ru-RU" sz="2600" b="1">
                <a:cs typeface="Times New Roman" pitchFamily="18" charset="0"/>
              </a:rPr>
              <a:t>,  </a:t>
            </a:r>
            <a:r>
              <a:rPr lang="ru-RU" altLang="ru-RU" sz="2600">
                <a:cs typeface="Times New Roman" pitchFamily="18" charset="0"/>
              </a:rPr>
              <a:t>где</a:t>
            </a:r>
            <a:r>
              <a:rPr lang="ru-RU" altLang="ru-RU" sz="2600" b="1">
                <a:cs typeface="Times New Roman" pitchFamily="18" charset="0"/>
              </a:rPr>
              <a:t> А – </a:t>
            </a:r>
            <a:r>
              <a:rPr lang="ru-RU" altLang="ru-RU" sz="2600">
                <a:cs typeface="Times New Roman" pitchFamily="18" charset="0"/>
              </a:rPr>
              <a:t>амины, приводит к образованию</a:t>
            </a:r>
            <a:r>
              <a:rPr lang="ru-RU" altLang="ru-RU" sz="2600" b="1">
                <a:cs typeface="Times New Roman" pitchFamily="18" charset="0"/>
              </a:rPr>
              <a:t> </a:t>
            </a:r>
            <a:r>
              <a:rPr lang="ru-RU" altLang="ru-RU" sz="2600">
                <a:cs typeface="Times New Roman" pitchFamily="18" charset="0"/>
              </a:rPr>
              <a:t>диаминов</a:t>
            </a:r>
            <a:r>
              <a:rPr lang="ru-RU" altLang="ru-RU" sz="2600" b="1">
                <a:cs typeface="Times New Roman" pitchFamily="18" charset="0"/>
              </a:rPr>
              <a:t>  [</a:t>
            </a:r>
            <a:r>
              <a:rPr lang="en-US" altLang="ru-RU" sz="2600" b="1">
                <a:cs typeface="Times New Roman" pitchFamily="18" charset="0"/>
              </a:rPr>
              <a:t>PtA</a:t>
            </a:r>
            <a:r>
              <a:rPr lang="ru-RU" altLang="ru-RU" sz="2600" b="1" baseline="-25000">
                <a:cs typeface="Times New Roman" pitchFamily="18" charset="0"/>
              </a:rPr>
              <a:t>2</a:t>
            </a:r>
            <a:r>
              <a:rPr lang="en-US" altLang="ru-RU" sz="2600" b="1">
                <a:cs typeface="Times New Roman" pitchFamily="18" charset="0"/>
              </a:rPr>
              <a:t>X</a:t>
            </a:r>
            <a:r>
              <a:rPr lang="ru-RU" altLang="ru-RU" sz="2600" b="1" baseline="-25000">
                <a:cs typeface="Times New Roman" pitchFamily="18" charset="0"/>
              </a:rPr>
              <a:t>2</a:t>
            </a:r>
            <a:r>
              <a:rPr lang="ru-RU" altLang="ru-RU" sz="2600" b="1">
                <a:cs typeface="Times New Roman" pitchFamily="18" charset="0"/>
              </a:rPr>
              <a:t>]  </a:t>
            </a:r>
            <a:r>
              <a:rPr lang="ru-RU" altLang="ru-RU" sz="2600">
                <a:cs typeface="Times New Roman" pitchFamily="18" charset="0"/>
              </a:rPr>
              <a:t>транс-конфигурации.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F5EDB7-37D4-423C-AB0D-CB075ABDC5A2}" type="slidenum">
              <a:rPr lang="ru-RU" altLang="ru-RU" smtClean="0"/>
              <a:pPr/>
              <a:t>84</a:t>
            </a:fld>
            <a:endParaRPr lang="ru-RU" altLang="ru-RU" smtClean="0"/>
          </a:p>
        </p:txBody>
      </p:sp>
      <p:sp>
        <p:nvSpPr>
          <p:cNvPr id="90115" name="Oval 2"/>
          <p:cNvSpPr>
            <a:spLocks noChangeArrowheads="1"/>
          </p:cNvSpPr>
          <p:nvPr/>
        </p:nvSpPr>
        <p:spPr bwMode="auto">
          <a:xfrm>
            <a:off x="755650" y="2590800"/>
            <a:ext cx="1223963" cy="1223963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0116" name="Oval 3"/>
          <p:cNvSpPr>
            <a:spLocks noChangeArrowheads="1"/>
          </p:cNvSpPr>
          <p:nvPr/>
        </p:nvSpPr>
        <p:spPr bwMode="auto">
          <a:xfrm>
            <a:off x="1619250" y="1725613"/>
            <a:ext cx="1223963" cy="122396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0117" name="Oval 4"/>
          <p:cNvSpPr>
            <a:spLocks noChangeArrowheads="1"/>
          </p:cNvSpPr>
          <p:nvPr/>
        </p:nvSpPr>
        <p:spPr bwMode="auto">
          <a:xfrm>
            <a:off x="2482850" y="2590800"/>
            <a:ext cx="1223963" cy="1223963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0118" name="Oval 5"/>
          <p:cNvSpPr>
            <a:spLocks noChangeArrowheads="1"/>
          </p:cNvSpPr>
          <p:nvPr/>
        </p:nvSpPr>
        <p:spPr bwMode="auto">
          <a:xfrm>
            <a:off x="1619250" y="3454400"/>
            <a:ext cx="1223963" cy="1223963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0119" name="Oval 6"/>
          <p:cNvSpPr>
            <a:spLocks noChangeArrowheads="1"/>
          </p:cNvSpPr>
          <p:nvPr/>
        </p:nvSpPr>
        <p:spPr bwMode="auto">
          <a:xfrm>
            <a:off x="1979613" y="2949575"/>
            <a:ext cx="503237" cy="50482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4631" name="Text Box 7"/>
          <p:cNvSpPr txBox="1">
            <a:spLocks noChangeArrowheads="1"/>
          </p:cNvSpPr>
          <p:nvPr/>
        </p:nvSpPr>
        <p:spPr bwMode="auto">
          <a:xfrm>
            <a:off x="2032000" y="4060825"/>
            <a:ext cx="38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</a:p>
        </p:txBody>
      </p:sp>
      <p:sp>
        <p:nvSpPr>
          <p:cNvPr id="154632" name="Text Box 8"/>
          <p:cNvSpPr txBox="1">
            <a:spLocks noChangeArrowheads="1"/>
          </p:cNvSpPr>
          <p:nvPr/>
        </p:nvSpPr>
        <p:spPr bwMode="auto">
          <a:xfrm rot="16200000">
            <a:off x="1931194" y="2323307"/>
            <a:ext cx="508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>
                <a:cs typeface="Times New Roman" pitchFamily="18" charset="0"/>
              </a:rPr>
              <a:t> 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154633" name="Text Box 9"/>
          <p:cNvSpPr txBox="1">
            <a:spLocks noChangeArrowheads="1"/>
          </p:cNvSpPr>
          <p:nvPr/>
        </p:nvSpPr>
        <p:spPr bwMode="auto">
          <a:xfrm rot="5400000">
            <a:off x="2026444" y="3520282"/>
            <a:ext cx="508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>
                <a:cs typeface="Times New Roman" pitchFamily="18" charset="0"/>
              </a:rPr>
              <a:t> 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154634" name="Text Box 10"/>
          <p:cNvSpPr txBox="1">
            <a:spLocks noChangeArrowheads="1"/>
          </p:cNvSpPr>
          <p:nvPr/>
        </p:nvSpPr>
        <p:spPr bwMode="auto">
          <a:xfrm>
            <a:off x="1406525" y="2878138"/>
            <a:ext cx="508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>
                <a:cs typeface="Times New Roman" pitchFamily="18" charset="0"/>
              </a:rPr>
              <a:t> 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154635" name="Text Box 11"/>
          <p:cNvSpPr txBox="1">
            <a:spLocks noChangeArrowheads="1"/>
          </p:cNvSpPr>
          <p:nvPr/>
        </p:nvSpPr>
        <p:spPr bwMode="auto">
          <a:xfrm>
            <a:off x="2525713" y="2897188"/>
            <a:ext cx="508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>
                <a:cs typeface="Times New Roman" pitchFamily="18" charset="0"/>
              </a:rPr>
              <a:t> 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154636" name="Text Box 12"/>
          <p:cNvSpPr txBox="1">
            <a:spLocks noChangeArrowheads="1"/>
          </p:cNvSpPr>
          <p:nvPr/>
        </p:nvSpPr>
        <p:spPr bwMode="auto">
          <a:xfrm>
            <a:off x="942975" y="2906713"/>
            <a:ext cx="387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</a:p>
        </p:txBody>
      </p:sp>
      <p:sp>
        <p:nvSpPr>
          <p:cNvPr id="154637" name="Text Box 13"/>
          <p:cNvSpPr txBox="1">
            <a:spLocks noChangeArrowheads="1"/>
          </p:cNvSpPr>
          <p:nvPr/>
        </p:nvSpPr>
        <p:spPr bwMode="auto">
          <a:xfrm>
            <a:off x="3159125" y="2921000"/>
            <a:ext cx="38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</a:p>
        </p:txBody>
      </p:sp>
      <p:sp>
        <p:nvSpPr>
          <p:cNvPr id="154638" name="Text Box 14"/>
          <p:cNvSpPr txBox="1">
            <a:spLocks noChangeArrowheads="1"/>
          </p:cNvSpPr>
          <p:nvPr/>
        </p:nvSpPr>
        <p:spPr bwMode="auto">
          <a:xfrm>
            <a:off x="2041525" y="1798638"/>
            <a:ext cx="387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</a:p>
        </p:txBody>
      </p:sp>
      <p:sp>
        <p:nvSpPr>
          <p:cNvPr id="154639" name="Text Box 15"/>
          <p:cNvSpPr txBox="1">
            <a:spLocks noChangeArrowheads="1"/>
          </p:cNvSpPr>
          <p:nvPr/>
        </p:nvSpPr>
        <p:spPr bwMode="auto">
          <a:xfrm>
            <a:off x="3802063" y="2951163"/>
            <a:ext cx="576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X</a:t>
            </a:r>
            <a:r>
              <a:rPr lang="en-US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'''</a:t>
            </a:r>
          </a:p>
        </p:txBody>
      </p:sp>
      <p:sp>
        <p:nvSpPr>
          <p:cNvPr id="154640" name="Text Box 16"/>
          <p:cNvSpPr txBox="1">
            <a:spLocks noChangeArrowheads="1"/>
          </p:cNvSpPr>
          <p:nvPr/>
        </p:nvSpPr>
        <p:spPr bwMode="auto">
          <a:xfrm>
            <a:off x="250825" y="2973388"/>
            <a:ext cx="461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X</a:t>
            </a:r>
            <a:r>
              <a:rPr lang="en-US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'</a:t>
            </a:r>
          </a:p>
        </p:txBody>
      </p:sp>
      <p:sp>
        <p:nvSpPr>
          <p:cNvPr id="154641" name="Text Box 17"/>
          <p:cNvSpPr txBox="1">
            <a:spLocks noChangeArrowheads="1"/>
          </p:cNvSpPr>
          <p:nvPr/>
        </p:nvSpPr>
        <p:spPr bwMode="auto">
          <a:xfrm>
            <a:off x="1979613" y="4700588"/>
            <a:ext cx="633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X</a:t>
            </a:r>
            <a:r>
              <a:rPr lang="en-US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''''</a:t>
            </a:r>
          </a:p>
        </p:txBody>
      </p:sp>
      <p:sp>
        <p:nvSpPr>
          <p:cNvPr id="154642" name="Text Box 18"/>
          <p:cNvSpPr txBox="1">
            <a:spLocks noChangeArrowheads="1"/>
          </p:cNvSpPr>
          <p:nvPr/>
        </p:nvSpPr>
        <p:spPr bwMode="auto">
          <a:xfrm>
            <a:off x="1979613" y="1244600"/>
            <a:ext cx="519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X</a:t>
            </a:r>
            <a:r>
              <a:rPr lang="en-US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''</a:t>
            </a:r>
          </a:p>
        </p:txBody>
      </p:sp>
      <p:sp>
        <p:nvSpPr>
          <p:cNvPr id="90132" name="Oval 19"/>
          <p:cNvSpPr>
            <a:spLocks noChangeArrowheads="1"/>
          </p:cNvSpPr>
          <p:nvPr/>
        </p:nvSpPr>
        <p:spPr bwMode="auto">
          <a:xfrm>
            <a:off x="5341938" y="2562225"/>
            <a:ext cx="1223962" cy="1223963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0133" name="Oval 20"/>
          <p:cNvSpPr>
            <a:spLocks noChangeArrowheads="1"/>
          </p:cNvSpPr>
          <p:nvPr/>
        </p:nvSpPr>
        <p:spPr bwMode="auto">
          <a:xfrm>
            <a:off x="6467475" y="2205038"/>
            <a:ext cx="696913" cy="715962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0134" name="Oval 21"/>
          <p:cNvSpPr>
            <a:spLocks noChangeArrowheads="1"/>
          </p:cNvSpPr>
          <p:nvPr/>
        </p:nvSpPr>
        <p:spPr bwMode="auto">
          <a:xfrm>
            <a:off x="7069138" y="2562225"/>
            <a:ext cx="1223962" cy="1223963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0135" name="Oval 22"/>
          <p:cNvSpPr>
            <a:spLocks noChangeArrowheads="1"/>
          </p:cNvSpPr>
          <p:nvPr/>
        </p:nvSpPr>
        <p:spPr bwMode="auto">
          <a:xfrm>
            <a:off x="6205538" y="3425825"/>
            <a:ext cx="1223962" cy="1223963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90136" name="Oval 23"/>
          <p:cNvSpPr>
            <a:spLocks noChangeArrowheads="1"/>
          </p:cNvSpPr>
          <p:nvPr/>
        </p:nvSpPr>
        <p:spPr bwMode="auto">
          <a:xfrm>
            <a:off x="6565900" y="2921000"/>
            <a:ext cx="503238" cy="504825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4648" name="Text Box 24"/>
          <p:cNvSpPr txBox="1">
            <a:spLocks noChangeArrowheads="1"/>
          </p:cNvSpPr>
          <p:nvPr/>
        </p:nvSpPr>
        <p:spPr bwMode="auto">
          <a:xfrm>
            <a:off x="6618288" y="4032250"/>
            <a:ext cx="38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</a:p>
        </p:txBody>
      </p:sp>
      <p:sp>
        <p:nvSpPr>
          <p:cNvPr id="154649" name="Text Box 25"/>
          <p:cNvSpPr txBox="1">
            <a:spLocks noChangeArrowheads="1"/>
          </p:cNvSpPr>
          <p:nvPr/>
        </p:nvSpPr>
        <p:spPr bwMode="auto">
          <a:xfrm rot="16200000">
            <a:off x="6562726" y="25812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>
                <a:cs typeface="Times New Roman" pitchFamily="18" charset="0"/>
              </a:rPr>
              <a:t> </a:t>
            </a:r>
            <a:r>
              <a:rPr lang="en-US" altLang="ru-RU" sz="20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ru-RU" altLang="ru-RU" sz="20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154650" name="Text Box 26"/>
          <p:cNvSpPr txBox="1">
            <a:spLocks noChangeArrowheads="1"/>
          </p:cNvSpPr>
          <p:nvPr/>
        </p:nvSpPr>
        <p:spPr bwMode="auto">
          <a:xfrm rot="5400000">
            <a:off x="6612732" y="3491706"/>
            <a:ext cx="508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>
                <a:cs typeface="Times New Roman" pitchFamily="18" charset="0"/>
              </a:rPr>
              <a:t> 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154651" name="Text Box 27"/>
          <p:cNvSpPr txBox="1">
            <a:spLocks noChangeArrowheads="1"/>
          </p:cNvSpPr>
          <p:nvPr/>
        </p:nvSpPr>
        <p:spPr bwMode="auto">
          <a:xfrm>
            <a:off x="5992813" y="2849563"/>
            <a:ext cx="508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>
                <a:cs typeface="Times New Roman" pitchFamily="18" charset="0"/>
              </a:rPr>
              <a:t> 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154652" name="Text Box 28"/>
          <p:cNvSpPr txBox="1">
            <a:spLocks noChangeArrowheads="1"/>
          </p:cNvSpPr>
          <p:nvPr/>
        </p:nvSpPr>
        <p:spPr bwMode="auto">
          <a:xfrm>
            <a:off x="7112000" y="2868613"/>
            <a:ext cx="508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>
                <a:cs typeface="Times New Roman" pitchFamily="18" charset="0"/>
              </a:rPr>
              <a:t> </a:t>
            </a:r>
            <a:r>
              <a:rPr lang="en-US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154653" name="Text Box 29"/>
          <p:cNvSpPr txBox="1">
            <a:spLocks noChangeArrowheads="1"/>
          </p:cNvSpPr>
          <p:nvPr/>
        </p:nvSpPr>
        <p:spPr bwMode="auto">
          <a:xfrm>
            <a:off x="5529263" y="2878138"/>
            <a:ext cx="387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</a:p>
        </p:txBody>
      </p:sp>
      <p:sp>
        <p:nvSpPr>
          <p:cNvPr id="154654" name="Text Box 30"/>
          <p:cNvSpPr txBox="1">
            <a:spLocks noChangeArrowheads="1"/>
          </p:cNvSpPr>
          <p:nvPr/>
        </p:nvSpPr>
        <p:spPr bwMode="auto">
          <a:xfrm>
            <a:off x="7745413" y="2892425"/>
            <a:ext cx="38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8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</a:p>
        </p:txBody>
      </p:sp>
      <p:sp>
        <p:nvSpPr>
          <p:cNvPr id="154655" name="Text Box 31"/>
          <p:cNvSpPr txBox="1">
            <a:spLocks noChangeArrowheads="1"/>
          </p:cNvSpPr>
          <p:nvPr/>
        </p:nvSpPr>
        <p:spPr bwMode="auto">
          <a:xfrm>
            <a:off x="6646863" y="2155825"/>
            <a:ext cx="3286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0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</a:p>
        </p:txBody>
      </p:sp>
      <p:sp>
        <p:nvSpPr>
          <p:cNvPr id="154656" name="Text Box 32"/>
          <p:cNvSpPr txBox="1">
            <a:spLocks noChangeArrowheads="1"/>
          </p:cNvSpPr>
          <p:nvPr/>
        </p:nvSpPr>
        <p:spPr bwMode="auto">
          <a:xfrm>
            <a:off x="8388350" y="2922588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X</a:t>
            </a:r>
            <a:r>
              <a:rPr lang="en-US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'''</a:t>
            </a:r>
          </a:p>
        </p:txBody>
      </p:sp>
      <p:sp>
        <p:nvSpPr>
          <p:cNvPr id="154657" name="Text Box 33"/>
          <p:cNvSpPr txBox="1">
            <a:spLocks noChangeArrowheads="1"/>
          </p:cNvSpPr>
          <p:nvPr/>
        </p:nvSpPr>
        <p:spPr bwMode="auto">
          <a:xfrm>
            <a:off x="4837113" y="2944813"/>
            <a:ext cx="461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X</a:t>
            </a:r>
            <a:r>
              <a:rPr lang="en-US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'</a:t>
            </a:r>
          </a:p>
        </p:txBody>
      </p:sp>
      <p:sp>
        <p:nvSpPr>
          <p:cNvPr id="154658" name="Text Box 34"/>
          <p:cNvSpPr txBox="1">
            <a:spLocks noChangeArrowheads="1"/>
          </p:cNvSpPr>
          <p:nvPr/>
        </p:nvSpPr>
        <p:spPr bwMode="auto">
          <a:xfrm>
            <a:off x="6565900" y="4672013"/>
            <a:ext cx="633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X</a:t>
            </a:r>
            <a:r>
              <a:rPr lang="en-US" altLang="ru-RU" sz="2400" b="1" baseline="300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''''</a:t>
            </a:r>
          </a:p>
        </p:txBody>
      </p:sp>
      <p:sp>
        <p:nvSpPr>
          <p:cNvPr id="154659" name="Text Box 35"/>
          <p:cNvSpPr txBox="1">
            <a:spLocks noChangeArrowheads="1"/>
          </p:cNvSpPr>
          <p:nvPr/>
        </p:nvSpPr>
        <p:spPr bwMode="auto">
          <a:xfrm>
            <a:off x="6615113" y="1747838"/>
            <a:ext cx="40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Y</a:t>
            </a:r>
            <a:endParaRPr lang="en-US" altLang="ru-RU" sz="2400" b="1" baseline="3000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sp>
        <p:nvSpPr>
          <p:cNvPr id="154660" name="Text Box 36"/>
          <p:cNvSpPr txBox="1">
            <a:spLocks noChangeArrowheads="1"/>
          </p:cNvSpPr>
          <p:nvPr/>
        </p:nvSpPr>
        <p:spPr bwMode="auto">
          <a:xfrm rot="16200000">
            <a:off x="6565901" y="3087687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>
                <a:cs typeface="Times New Roman" pitchFamily="18" charset="0"/>
              </a:rPr>
              <a:t> </a:t>
            </a:r>
            <a:r>
              <a:rPr lang="en-US" altLang="ru-RU" sz="20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–</a:t>
            </a:r>
            <a:r>
              <a:rPr lang="ru-RU" altLang="ru-RU" sz="20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154661" name="Text Box 37"/>
          <p:cNvSpPr txBox="1">
            <a:spLocks noChangeArrowheads="1"/>
          </p:cNvSpPr>
          <p:nvPr/>
        </p:nvSpPr>
        <p:spPr bwMode="auto">
          <a:xfrm>
            <a:off x="6650038" y="2871788"/>
            <a:ext cx="3286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000" b="1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6758FB-8B8F-4D05-B580-2364AC8E0CBB}" type="slidenum">
              <a:rPr lang="ru-RU" altLang="ru-RU" smtClean="0"/>
              <a:pPr/>
              <a:t>85</a:t>
            </a:fld>
            <a:endParaRPr lang="ru-RU" altLang="ru-RU" smtClean="0"/>
          </a:p>
        </p:txBody>
      </p:sp>
      <p:pic>
        <p:nvPicPr>
          <p:cNvPr id="91139" name="Picture 2"/>
          <p:cNvPicPr>
            <a:picLocks noChangeAspect="1" noChangeArrowheads="1"/>
          </p:cNvPicPr>
          <p:nvPr/>
        </p:nvPicPr>
        <p:blipFill>
          <a:blip r:embed="rId2">
            <a:lum bright="-30000" contrast="48000"/>
          </a:blip>
          <a:srcRect/>
          <a:stretch>
            <a:fillRect/>
          </a:stretch>
        </p:blipFill>
        <p:spPr bwMode="auto">
          <a:xfrm>
            <a:off x="539750" y="765175"/>
            <a:ext cx="4935538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0" name="Text Box 3"/>
          <p:cNvSpPr txBox="1">
            <a:spLocks noChangeArrowheads="1"/>
          </p:cNvSpPr>
          <p:nvPr/>
        </p:nvSpPr>
        <p:spPr bwMode="auto">
          <a:xfrm>
            <a:off x="250825" y="44450"/>
            <a:ext cx="80486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>
                <a:cs typeface="Times New Roman" pitchFamily="18" charset="0"/>
              </a:rPr>
              <a:t>Схема объяснения трансвлияния в комплексных соединениях двухвалентной платины по Чатту и Оргелу</a:t>
            </a:r>
          </a:p>
        </p:txBody>
      </p:sp>
      <p:sp>
        <p:nvSpPr>
          <p:cNvPr id="91141" name="Text Box 4"/>
          <p:cNvSpPr txBox="1">
            <a:spLocks noChangeArrowheads="1"/>
          </p:cNvSpPr>
          <p:nvPr/>
        </p:nvSpPr>
        <p:spPr bwMode="auto">
          <a:xfrm>
            <a:off x="6227763" y="1125538"/>
            <a:ext cx="26638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>
                <a:cs typeface="Times New Roman" pitchFamily="18" charset="0"/>
              </a:rPr>
              <a:t>Орбитали, образующие </a:t>
            </a:r>
            <a:r>
              <a:rPr lang="el-GR" altLang="ru-RU" sz="2000" b="1">
                <a:cs typeface="Times New Roman" pitchFamily="18" charset="0"/>
              </a:rPr>
              <a:t>σ</a:t>
            </a:r>
            <a:r>
              <a:rPr lang="ru-RU" altLang="ru-RU" sz="2000">
                <a:cs typeface="Times New Roman" pitchFamily="18" charset="0"/>
              </a:rPr>
              <a:t>–связи, заштрихованы.</a:t>
            </a:r>
            <a:r>
              <a:rPr lang="ru-RU" altLang="ru-RU">
                <a:cs typeface="Times New Roman" pitchFamily="18" charset="0"/>
              </a:rPr>
              <a:t> </a:t>
            </a:r>
          </a:p>
        </p:txBody>
      </p:sp>
      <p:sp>
        <p:nvSpPr>
          <p:cNvPr id="91142" name="Text Box 5"/>
          <p:cNvSpPr txBox="1">
            <a:spLocks noChangeArrowheads="1"/>
          </p:cNvSpPr>
          <p:nvPr/>
        </p:nvSpPr>
        <p:spPr bwMode="auto">
          <a:xfrm>
            <a:off x="5364163" y="2566988"/>
            <a:ext cx="30448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i="1">
                <a:cs typeface="Times New Roman" pitchFamily="18" charset="0"/>
              </a:rPr>
              <a:t>а</a:t>
            </a:r>
            <a:r>
              <a:rPr lang="ru-RU" altLang="ru-RU" sz="2000">
                <a:cs typeface="Times New Roman" pitchFamily="18" charset="0"/>
              </a:rPr>
              <a:t> – лиганд </a:t>
            </a:r>
            <a:r>
              <a:rPr lang="en-US" altLang="ru-RU" sz="2000">
                <a:cs typeface="Times New Roman" pitchFamily="18" charset="0"/>
              </a:rPr>
              <a:t>L</a:t>
            </a:r>
            <a:r>
              <a:rPr lang="en-US" altLang="ru-RU" sz="2000" baseline="-25000">
                <a:cs typeface="Times New Roman" pitchFamily="18" charset="0"/>
              </a:rPr>
              <a:t>1</a:t>
            </a:r>
            <a:r>
              <a:rPr lang="en-US" altLang="ru-RU" sz="2000">
                <a:cs typeface="Times New Roman" pitchFamily="18" charset="0"/>
              </a:rPr>
              <a:t> </a:t>
            </a:r>
            <a:r>
              <a:rPr lang="ru-RU" altLang="ru-RU" sz="2000">
                <a:cs typeface="Times New Roman" pitchFamily="18" charset="0"/>
              </a:rPr>
              <a:t>не образует </a:t>
            </a:r>
            <a:r>
              <a:rPr lang="el-GR" altLang="ru-RU" sz="2000" b="1">
                <a:cs typeface="Times New Roman" pitchFamily="18" charset="0"/>
              </a:rPr>
              <a:t>π</a:t>
            </a:r>
            <a:r>
              <a:rPr lang="ru-RU" altLang="ru-RU" sz="2000">
                <a:cs typeface="Times New Roman" pitchFamily="18" charset="0"/>
              </a:rPr>
              <a:t>–связь с комплексообразователем</a:t>
            </a:r>
          </a:p>
        </p:txBody>
      </p:sp>
      <p:sp>
        <p:nvSpPr>
          <p:cNvPr id="91143" name="Text Box 6"/>
          <p:cNvSpPr txBox="1">
            <a:spLocks noChangeArrowheads="1"/>
          </p:cNvSpPr>
          <p:nvPr/>
        </p:nvSpPr>
        <p:spPr bwMode="auto">
          <a:xfrm>
            <a:off x="5508625" y="5300663"/>
            <a:ext cx="29511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i="1">
                <a:cs typeface="Times New Roman" pitchFamily="18" charset="0"/>
              </a:rPr>
              <a:t>б</a:t>
            </a:r>
            <a:r>
              <a:rPr lang="ru-RU" altLang="ru-RU" sz="2000">
                <a:cs typeface="Times New Roman" pitchFamily="18" charset="0"/>
              </a:rPr>
              <a:t> – лиганд </a:t>
            </a:r>
            <a:r>
              <a:rPr lang="en-US" altLang="ru-RU" sz="2000">
                <a:cs typeface="Times New Roman" pitchFamily="18" charset="0"/>
              </a:rPr>
              <a:t>L</a:t>
            </a:r>
            <a:r>
              <a:rPr lang="en-US" altLang="ru-RU" sz="2000" baseline="-25000">
                <a:cs typeface="Times New Roman" pitchFamily="18" charset="0"/>
              </a:rPr>
              <a:t>1</a:t>
            </a:r>
            <a:r>
              <a:rPr lang="en-US" altLang="ru-RU" sz="2000">
                <a:cs typeface="Times New Roman" pitchFamily="18" charset="0"/>
              </a:rPr>
              <a:t> </a:t>
            </a:r>
            <a:r>
              <a:rPr lang="ru-RU" altLang="ru-RU" sz="2000">
                <a:cs typeface="Times New Roman" pitchFamily="18" charset="0"/>
              </a:rPr>
              <a:t>образует </a:t>
            </a:r>
            <a:r>
              <a:rPr lang="el-GR" altLang="ru-RU" sz="2000" b="1">
                <a:cs typeface="Times New Roman" pitchFamily="18" charset="0"/>
              </a:rPr>
              <a:t>π</a:t>
            </a:r>
            <a:r>
              <a:rPr lang="ru-RU" altLang="ru-RU" sz="2000">
                <a:cs typeface="Times New Roman" pitchFamily="18" charset="0"/>
              </a:rPr>
              <a:t>–связь с комплексообразователем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826EAB-1709-454D-A5A7-5C8DB7FD19BB}" type="slidenum">
              <a:rPr lang="ru-RU" altLang="ru-RU" smtClean="0"/>
              <a:pPr/>
              <a:t>86</a:t>
            </a:fld>
            <a:endParaRPr lang="ru-RU" altLang="ru-RU" smtClean="0"/>
          </a:p>
        </p:txBody>
      </p:sp>
      <p:sp>
        <p:nvSpPr>
          <p:cNvPr id="92163" name="Text Box 4"/>
          <p:cNvSpPr txBox="1">
            <a:spLocks noChangeArrowheads="1"/>
          </p:cNvSpPr>
          <p:nvPr/>
        </p:nvSpPr>
        <p:spPr bwMode="auto">
          <a:xfrm>
            <a:off x="0" y="260350"/>
            <a:ext cx="8964613" cy="558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3600" b="1">
                <a:solidFill>
                  <a:srgbClr val="9900CC"/>
                </a:solidFill>
              </a:rPr>
              <a:t>IB </a:t>
            </a:r>
            <a:r>
              <a:rPr lang="ru-RU" altLang="ru-RU" sz="3600" b="1">
                <a:solidFill>
                  <a:srgbClr val="9900CC"/>
                </a:solidFill>
              </a:rPr>
              <a:t>группа</a:t>
            </a:r>
            <a:endParaRPr lang="en-US" altLang="ru-RU" sz="3600" b="1">
              <a:solidFill>
                <a:srgbClr val="9900CC"/>
              </a:solidFill>
            </a:endParaRPr>
          </a:p>
          <a:p>
            <a:pPr algn="ctr"/>
            <a:r>
              <a:rPr lang="ru-RU" altLang="ru-RU" sz="3600" b="1">
                <a:solidFill>
                  <a:srgbClr val="9900CC"/>
                </a:solidFill>
              </a:rPr>
              <a:t>Подгруппа  меди</a:t>
            </a:r>
            <a:endParaRPr lang="en-US" altLang="ru-RU" sz="3600" b="1">
              <a:solidFill>
                <a:srgbClr val="9900CC"/>
              </a:solidFill>
            </a:endParaRPr>
          </a:p>
          <a:p>
            <a:endParaRPr lang="ru-RU" altLang="ru-RU" sz="3600" b="1"/>
          </a:p>
          <a:p>
            <a:r>
              <a:rPr lang="ru-RU" altLang="ru-RU" sz="2800" b="1"/>
              <a:t>Электронная конфигурация     </a:t>
            </a:r>
            <a:r>
              <a:rPr lang="en-US" altLang="ru-RU" sz="2800" b="1"/>
              <a:t>( n-1)d</a:t>
            </a:r>
            <a:r>
              <a:rPr lang="en-US" altLang="ru-RU" sz="2800" b="1" baseline="30000"/>
              <a:t>10</a:t>
            </a:r>
            <a:r>
              <a:rPr lang="en-US" altLang="ru-RU" sz="2800" b="1"/>
              <a:t>ns</a:t>
            </a:r>
            <a:r>
              <a:rPr lang="en-US" altLang="ru-RU" sz="2800" b="1" baseline="30000"/>
              <a:t>1</a:t>
            </a:r>
          </a:p>
          <a:p>
            <a:r>
              <a:rPr lang="en-US" altLang="ru-RU" sz="2800" b="1"/>
              <a:t>	Cu                       +1,         +2</a:t>
            </a:r>
          </a:p>
          <a:p>
            <a:r>
              <a:rPr lang="en-US" altLang="ru-RU" sz="2800" b="1"/>
              <a:t>	Ag                       +1,         +2</a:t>
            </a:r>
          </a:p>
          <a:p>
            <a:r>
              <a:rPr lang="en-US" altLang="ru-RU" sz="2800" b="1"/>
              <a:t>	Au                       +1,         +3</a:t>
            </a:r>
          </a:p>
          <a:p>
            <a:endParaRPr lang="ru-RU" altLang="ru-RU" sz="2800" b="1"/>
          </a:p>
          <a:p>
            <a:r>
              <a:rPr lang="ru-RU" altLang="ru-RU" sz="2800" b="1"/>
              <a:t>Минералы:   С</a:t>
            </a:r>
            <a:r>
              <a:rPr lang="en-US" altLang="ru-RU" sz="2800" b="1"/>
              <a:t>uFeS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  -  </a:t>
            </a:r>
            <a:r>
              <a:rPr lang="ru-RU" altLang="ru-RU" sz="2600" b="1"/>
              <a:t>медный колчедан</a:t>
            </a:r>
            <a:r>
              <a:rPr lang="en-US" altLang="ru-RU" sz="2600" b="1"/>
              <a:t> </a:t>
            </a:r>
            <a:r>
              <a:rPr lang="ru-RU" altLang="ru-RU" sz="2600" b="1"/>
              <a:t>(халькопирит)</a:t>
            </a:r>
          </a:p>
          <a:p>
            <a:r>
              <a:rPr lang="ru-RU" altLang="ru-RU" sz="2800" b="1"/>
              <a:t>                         Cu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S</a:t>
            </a:r>
            <a:r>
              <a:rPr lang="ru-RU" altLang="ru-RU" sz="2800" b="1"/>
              <a:t>      -    </a:t>
            </a:r>
            <a:r>
              <a:rPr lang="ru-RU" altLang="ru-RU" sz="2600" b="1"/>
              <a:t>медный блеск</a:t>
            </a:r>
          </a:p>
          <a:p>
            <a:r>
              <a:rPr lang="ru-RU" altLang="ru-RU" sz="2800" b="1"/>
              <a:t>                         Cu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/>
              <a:t>      -     </a:t>
            </a:r>
            <a:r>
              <a:rPr lang="ru-RU" altLang="ru-RU" sz="2600" b="1"/>
              <a:t>куприт</a:t>
            </a:r>
          </a:p>
          <a:p>
            <a:r>
              <a:rPr lang="ru-RU" altLang="ru-RU" sz="2800" b="1"/>
              <a:t>                         </a:t>
            </a:r>
            <a:r>
              <a:rPr lang="ru-RU" altLang="ru-RU" sz="2800" b="1">
                <a:solidFill>
                  <a:schemeClr val="hlink"/>
                </a:solidFill>
              </a:rPr>
              <a:t>(С</a:t>
            </a:r>
            <a:r>
              <a:rPr lang="en-US" altLang="ru-RU" sz="2800" b="1">
                <a:solidFill>
                  <a:schemeClr val="hlink"/>
                </a:solidFill>
              </a:rPr>
              <a:t>uOH)</a:t>
            </a:r>
            <a:r>
              <a:rPr lang="en-US" altLang="ru-RU" sz="2800" b="1" baseline="-25000">
                <a:solidFill>
                  <a:schemeClr val="hlink"/>
                </a:solidFill>
              </a:rPr>
              <a:t>2</a:t>
            </a:r>
            <a:r>
              <a:rPr lang="en-US" altLang="ru-RU" sz="2800" b="1">
                <a:solidFill>
                  <a:schemeClr val="hlink"/>
                </a:solidFill>
              </a:rPr>
              <a:t>CO</a:t>
            </a:r>
            <a:r>
              <a:rPr lang="en-US" altLang="ru-RU" sz="2800" b="1" baseline="-25000">
                <a:solidFill>
                  <a:schemeClr val="hlink"/>
                </a:solidFill>
              </a:rPr>
              <a:t>3</a:t>
            </a:r>
            <a:r>
              <a:rPr lang="en-US" altLang="ru-RU" sz="2800" b="1"/>
              <a:t>    -     </a:t>
            </a:r>
            <a:r>
              <a:rPr lang="ru-RU" altLang="ru-RU" sz="2600" b="1"/>
              <a:t>малахит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35187B-359E-4310-9877-D5A0A67671D0}" type="slidenum">
              <a:rPr lang="ru-RU" altLang="ru-RU" smtClean="0"/>
              <a:pPr/>
              <a:t>87</a:t>
            </a:fld>
            <a:endParaRPr lang="ru-RU" altLang="ru-RU" smtClean="0"/>
          </a:p>
        </p:txBody>
      </p:sp>
      <p:sp>
        <p:nvSpPr>
          <p:cNvPr id="125956" name="Text Box 4"/>
          <p:cNvSpPr txBox="1">
            <a:spLocks noChangeArrowheads="1"/>
          </p:cNvSpPr>
          <p:nvPr/>
        </p:nvSpPr>
        <p:spPr bwMode="auto">
          <a:xfrm>
            <a:off x="323850" y="2133600"/>
            <a:ext cx="8496300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t		           t</a:t>
            </a:r>
          </a:p>
          <a:p>
            <a:pPr>
              <a:defRPr/>
            </a:pP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r>
              <a:rPr lang="en-US" altLang="ru-RU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→     </a:t>
            </a:r>
            <a:r>
              <a:rPr lang="en-US" altLang="ru-RU" sz="32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CuO</a:t>
            </a: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→         Cu</a:t>
            </a:r>
            <a:r>
              <a:rPr lang="en-US" altLang="ru-RU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</a:p>
          <a:p>
            <a:pPr>
              <a:defRPr/>
            </a:pP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  <a:p>
            <a:pPr>
              <a:defRPr/>
            </a:pP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t</a:t>
            </a:r>
          </a:p>
          <a:p>
            <a:pPr>
              <a:defRPr/>
            </a:pP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           →      Cu</a:t>
            </a:r>
            <a:r>
              <a:rPr lang="en-US" altLang="ru-RU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 ,            Ag</a:t>
            </a:r>
            <a:r>
              <a:rPr lang="en-US" altLang="ru-RU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  </a:t>
            </a:r>
          </a:p>
          <a:p>
            <a:pPr>
              <a:defRPr/>
            </a:pPr>
            <a:endParaRPr lang="en-US" altLang="ru-RU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          t</a:t>
            </a:r>
          </a:p>
          <a:p>
            <a:pPr>
              <a:defRPr/>
            </a:pP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Hal</a:t>
            </a:r>
            <a:r>
              <a:rPr lang="en-US" altLang="ru-RU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→     Cu    </a:t>
            </a:r>
            <a:r>
              <a:rPr lang="ru-RU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и</a:t>
            </a: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Ag ,    Au      →   Cl</a:t>
            </a:r>
            <a:r>
              <a:rPr lang="en-US" altLang="ru-RU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,  I</a:t>
            </a:r>
            <a:r>
              <a:rPr lang="en-US" altLang="ru-RU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altLang="ru-RU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31800" y="260350"/>
            <a:ext cx="8280400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altLang="ru-RU" sz="2800" b="1" u="sng" dirty="0" smtClean="0"/>
              <a:t>Подгруппа </a:t>
            </a:r>
            <a:r>
              <a:rPr lang="en-US" altLang="ru-RU" sz="2800" b="1" u="sng" dirty="0" smtClean="0"/>
              <a:t>IB</a:t>
            </a:r>
            <a:r>
              <a:rPr lang="ru-RU" altLang="ru-RU" sz="2800" b="1" u="sng" dirty="0" smtClean="0"/>
              <a:t>: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ru-RU" altLang="ru-RU" sz="2800" dirty="0" smtClean="0"/>
              <a:t>                  </a:t>
            </a:r>
            <a:r>
              <a:rPr lang="ru-RU" altLang="ru-RU" sz="2800" dirty="0" smtClean="0">
                <a:solidFill>
                  <a:srgbClr val="FF9966"/>
                </a:solidFill>
              </a:rPr>
              <a:t> </a:t>
            </a:r>
            <a:r>
              <a:rPr lang="en-US" altLang="ru-RU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</a:t>
            </a:r>
            <a:r>
              <a:rPr lang="en-US" altLang="ru-RU" sz="2800" dirty="0" smtClean="0">
                <a:solidFill>
                  <a:srgbClr val="FF9966"/>
                </a:solidFill>
              </a:rPr>
              <a:t> </a:t>
            </a:r>
            <a:r>
              <a:rPr lang="en-US" altLang="ru-RU" sz="2800" dirty="0" smtClean="0"/>
              <a:t>(II, I) </a:t>
            </a:r>
            <a:r>
              <a:rPr lang="en-US" altLang="ru-RU" sz="2800" dirty="0" smtClean="0">
                <a:cs typeface="Times New Roman" pitchFamily="18" charset="0"/>
              </a:rPr>
              <a:t>&lt;</a:t>
            </a:r>
            <a:r>
              <a:rPr lang="en-US" altLang="ru-RU" sz="2800" dirty="0" smtClean="0"/>
              <a:t> </a:t>
            </a:r>
            <a:r>
              <a:rPr lang="en-US" altLang="ru-RU" sz="2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</a:t>
            </a:r>
            <a:r>
              <a:rPr lang="en-US" altLang="ru-RU" sz="2800" dirty="0" smtClean="0"/>
              <a:t> (I, II) </a:t>
            </a:r>
            <a:r>
              <a:rPr lang="en-US" altLang="ru-RU" sz="2800" dirty="0" smtClean="0">
                <a:cs typeface="Times New Roman" pitchFamily="18" charset="0"/>
              </a:rPr>
              <a:t>&lt;</a:t>
            </a:r>
            <a:r>
              <a:rPr lang="en-US" altLang="ru-RU" sz="2800" dirty="0" smtClean="0"/>
              <a:t> </a:t>
            </a:r>
            <a:r>
              <a:rPr lang="en-US" altLang="ru-RU" sz="2800" b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</a:t>
            </a:r>
            <a:r>
              <a:rPr lang="en-US" altLang="ru-RU" sz="2800" dirty="0" smtClean="0"/>
              <a:t> (III, I)</a:t>
            </a:r>
            <a:endParaRPr lang="ru-RU" altLang="ru-RU" sz="2800" dirty="0" smtClean="0"/>
          </a:p>
        </p:txBody>
      </p:sp>
      <p:sp>
        <p:nvSpPr>
          <p:cNvPr id="93189" name="Line 10"/>
          <p:cNvSpPr>
            <a:spLocks noChangeShapeType="1"/>
          </p:cNvSpPr>
          <p:nvPr/>
        </p:nvSpPr>
        <p:spPr bwMode="auto">
          <a:xfrm>
            <a:off x="2159000" y="1557338"/>
            <a:ext cx="48244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3190" name="Text Box 11"/>
          <p:cNvSpPr txBox="1">
            <a:spLocks noChangeArrowheads="1"/>
          </p:cNvSpPr>
          <p:nvPr/>
        </p:nvSpPr>
        <p:spPr bwMode="auto">
          <a:xfrm>
            <a:off x="3278188" y="1430338"/>
            <a:ext cx="25923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/>
              <a:t>инертность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7732E5-2436-4CF6-B3E4-AE53913DB6D1}" type="slidenum">
              <a:rPr lang="ru-RU" altLang="ru-RU" smtClean="0"/>
              <a:pPr/>
              <a:t>88</a:t>
            </a:fld>
            <a:endParaRPr lang="ru-RU" altLang="ru-RU" smtClean="0"/>
          </a:p>
        </p:txBody>
      </p:sp>
      <p:sp>
        <p:nvSpPr>
          <p:cNvPr id="94211" name="Text Box 4"/>
          <p:cNvSpPr txBox="1">
            <a:spLocks noChangeArrowheads="1"/>
          </p:cNvSpPr>
          <p:nvPr/>
        </p:nvSpPr>
        <p:spPr bwMode="auto">
          <a:xfrm>
            <a:off x="250825" y="115888"/>
            <a:ext cx="8569325" cy="615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2400"/>
              <a:t> </a:t>
            </a:r>
            <a:r>
              <a:rPr lang="ru-RU" altLang="ru-RU" sz="3000" b="1"/>
              <a:t>Растворение</a:t>
            </a:r>
            <a:r>
              <a:rPr lang="en-US" altLang="ru-RU" sz="3000" b="1"/>
              <a:t> </a:t>
            </a:r>
          </a:p>
          <a:p>
            <a:pPr algn="ctr"/>
            <a:endParaRPr lang="en-US" altLang="ru-RU" sz="3000" b="1"/>
          </a:p>
          <a:p>
            <a:pPr algn="ctr"/>
            <a:r>
              <a:rPr lang="en-US" altLang="ru-RU" sz="2800" b="1">
                <a:solidFill>
                  <a:srgbClr val="0000CC"/>
                </a:solidFill>
              </a:rPr>
              <a:t>Cu</a:t>
            </a:r>
            <a:r>
              <a:rPr lang="ru-RU" altLang="ru-RU" sz="2800" b="1">
                <a:solidFill>
                  <a:srgbClr val="0000CC"/>
                </a:solidFill>
              </a:rPr>
              <a:t>  +    </a:t>
            </a:r>
            <a:r>
              <a:rPr lang="en-US" altLang="ru-RU" sz="2800" b="1">
                <a:solidFill>
                  <a:srgbClr val="0000CC"/>
                </a:solidFill>
              </a:rPr>
              <a:t>HNO</a:t>
            </a:r>
            <a:r>
              <a:rPr lang="ru-RU" altLang="ru-RU" sz="2800" b="1" baseline="-25000">
                <a:solidFill>
                  <a:srgbClr val="0000CC"/>
                </a:solidFill>
              </a:rPr>
              <a:t>3</a:t>
            </a:r>
            <a:r>
              <a:rPr lang="ru-RU" altLang="ru-RU" sz="2800" b="1">
                <a:solidFill>
                  <a:srgbClr val="0000CC"/>
                </a:solidFill>
              </a:rPr>
              <a:t>     →    </a:t>
            </a:r>
            <a:r>
              <a:rPr lang="en-US" altLang="ru-RU" sz="2800" b="1">
                <a:solidFill>
                  <a:srgbClr val="0000CC"/>
                </a:solidFill>
              </a:rPr>
              <a:t>Cu</a:t>
            </a:r>
            <a:r>
              <a:rPr lang="ru-RU" altLang="ru-RU" sz="2800" b="1">
                <a:solidFill>
                  <a:srgbClr val="0000CC"/>
                </a:solidFill>
              </a:rPr>
              <a:t>(</a:t>
            </a:r>
            <a:r>
              <a:rPr lang="en-US" altLang="ru-RU" sz="2800" b="1">
                <a:solidFill>
                  <a:srgbClr val="0000CC"/>
                </a:solidFill>
              </a:rPr>
              <a:t>NO</a:t>
            </a:r>
            <a:r>
              <a:rPr lang="ru-RU" altLang="ru-RU" sz="2800" b="1" baseline="-25000">
                <a:solidFill>
                  <a:srgbClr val="0000CC"/>
                </a:solidFill>
              </a:rPr>
              <a:t>3</a:t>
            </a:r>
            <a:r>
              <a:rPr lang="ru-RU" altLang="ru-RU" sz="2800" b="1">
                <a:solidFill>
                  <a:srgbClr val="0000CC"/>
                </a:solidFill>
              </a:rPr>
              <a:t>)</a:t>
            </a:r>
            <a:r>
              <a:rPr lang="ru-RU" altLang="ru-RU" sz="2800" b="1" baseline="-25000">
                <a:solidFill>
                  <a:srgbClr val="0000CC"/>
                </a:solidFill>
              </a:rPr>
              <a:t>2</a:t>
            </a:r>
            <a:r>
              <a:rPr lang="ru-RU" altLang="ru-RU" sz="2400" b="1"/>
              <a:t>   </a:t>
            </a:r>
            <a:r>
              <a:rPr lang="ru-RU" altLang="ru-RU" sz="2400"/>
              <a:t> </a:t>
            </a:r>
          </a:p>
          <a:p>
            <a:r>
              <a:rPr lang="ru-RU" altLang="ru-RU" sz="2400"/>
              <a:t>(</a:t>
            </a:r>
            <a:r>
              <a:rPr lang="en-US" altLang="ru-RU" sz="2400" b="1"/>
              <a:t>Ag</a:t>
            </a:r>
            <a:r>
              <a:rPr lang="ru-RU" altLang="ru-RU" sz="2400" b="1"/>
              <a:t>, </a:t>
            </a:r>
            <a:r>
              <a:rPr lang="en-US" altLang="ru-RU" sz="2400" b="1"/>
              <a:t>Cu</a:t>
            </a:r>
            <a:r>
              <a:rPr lang="ru-RU" altLang="ru-RU" sz="2400" b="1"/>
              <a:t>  -  </a:t>
            </a:r>
            <a:r>
              <a:rPr lang="ru-RU" altLang="ru-RU" sz="2400"/>
              <a:t>растворимы в конц</a:t>
            </a:r>
            <a:r>
              <a:rPr lang="ru-RU" altLang="ru-RU" sz="2400" b="1"/>
              <a:t>.  НNO</a:t>
            </a:r>
            <a:r>
              <a:rPr lang="en-US" altLang="ru-RU" sz="2400" b="1" baseline="-25000"/>
              <a:t>3</a:t>
            </a:r>
            <a:r>
              <a:rPr lang="en-US" altLang="ru-RU" sz="2400" b="1"/>
              <a:t>  </a:t>
            </a:r>
            <a:r>
              <a:rPr lang="ru-RU" altLang="ru-RU" sz="2400"/>
              <a:t>и  конц.</a:t>
            </a:r>
            <a:r>
              <a:rPr lang="ru-RU" altLang="ru-RU" sz="2400" b="1"/>
              <a:t>  H</a:t>
            </a:r>
            <a:r>
              <a:rPr lang="en-US" altLang="ru-RU" sz="2400" b="1" baseline="-25000"/>
              <a:t>2</a:t>
            </a:r>
            <a:r>
              <a:rPr lang="en-US" altLang="ru-RU" sz="2400" b="1"/>
              <a:t>SO</a:t>
            </a:r>
            <a:r>
              <a:rPr lang="en-US" altLang="ru-RU" sz="2400" b="1" baseline="-25000"/>
              <a:t>4</a:t>
            </a:r>
            <a:r>
              <a:rPr lang="en-US" altLang="ru-RU" sz="2400"/>
              <a:t>)</a:t>
            </a:r>
            <a:r>
              <a:rPr lang="ru-RU" altLang="ru-RU" sz="2400"/>
              <a:t>.</a:t>
            </a:r>
            <a:r>
              <a:rPr lang="en-US" altLang="ru-RU" sz="2400" b="1"/>
              <a:t> </a:t>
            </a:r>
            <a:endParaRPr lang="ru-RU" altLang="ru-RU" sz="2400" b="1"/>
          </a:p>
          <a:p>
            <a:endParaRPr lang="ru-RU" altLang="ru-RU" sz="2400" b="1"/>
          </a:p>
          <a:p>
            <a:r>
              <a:rPr lang="ru-RU" altLang="ru-RU" sz="2400"/>
              <a:t>Можно в соляной кислоте растворить, но в присутствии</a:t>
            </a:r>
            <a:endParaRPr lang="en-US" altLang="ru-RU" sz="2400"/>
          </a:p>
          <a:p>
            <a:endParaRPr lang="ru-RU" altLang="ru-RU" sz="800"/>
          </a:p>
          <a:p>
            <a:pPr algn="ctr"/>
            <a:r>
              <a:rPr lang="en-US" altLang="ru-RU" sz="2600" b="1">
                <a:solidFill>
                  <a:srgbClr val="0000CC"/>
                </a:solidFill>
              </a:rPr>
              <a:t>Cu</a:t>
            </a:r>
            <a:r>
              <a:rPr lang="ru-RU" altLang="ru-RU" sz="2600" b="1">
                <a:solidFill>
                  <a:srgbClr val="0000CC"/>
                </a:solidFill>
              </a:rPr>
              <a:t>     +   4 </a:t>
            </a:r>
            <a:r>
              <a:rPr lang="en-US" altLang="ru-RU" sz="2600" b="1">
                <a:solidFill>
                  <a:srgbClr val="0000CC"/>
                </a:solidFill>
              </a:rPr>
              <a:t>HCl</a:t>
            </a:r>
            <a:r>
              <a:rPr lang="ru-RU" altLang="ru-RU" sz="2600" b="1">
                <a:solidFill>
                  <a:srgbClr val="0000CC"/>
                </a:solidFill>
              </a:rPr>
              <a:t>  +   ½ </a:t>
            </a:r>
            <a:r>
              <a:rPr lang="en-US" altLang="ru-RU" sz="2600" b="1">
                <a:solidFill>
                  <a:srgbClr val="0000CC"/>
                </a:solidFill>
              </a:rPr>
              <a:t>O</a:t>
            </a:r>
            <a:r>
              <a:rPr lang="ru-RU" altLang="ru-RU" sz="2600" b="1" baseline="-25000">
                <a:solidFill>
                  <a:srgbClr val="0000CC"/>
                </a:solidFill>
              </a:rPr>
              <a:t>2</a:t>
            </a:r>
            <a:r>
              <a:rPr lang="ru-RU" altLang="ru-RU" sz="2600" b="1">
                <a:solidFill>
                  <a:srgbClr val="0000CC"/>
                </a:solidFill>
              </a:rPr>
              <a:t>  →   </a:t>
            </a:r>
            <a:r>
              <a:rPr lang="ru-RU" altLang="ru-RU" sz="2600" b="1" baseline="-25000">
                <a:solidFill>
                  <a:srgbClr val="0000CC"/>
                </a:solidFill>
              </a:rPr>
              <a:t>2</a:t>
            </a:r>
            <a:r>
              <a:rPr lang="ru-RU" altLang="ru-RU" sz="2600" b="1">
                <a:solidFill>
                  <a:srgbClr val="0000CC"/>
                </a:solidFill>
              </a:rPr>
              <a:t>[</a:t>
            </a:r>
            <a:r>
              <a:rPr lang="en-US" altLang="ru-RU" sz="2600" b="1">
                <a:solidFill>
                  <a:srgbClr val="0000CC"/>
                </a:solidFill>
              </a:rPr>
              <a:t>CuCl</a:t>
            </a:r>
            <a:r>
              <a:rPr lang="ru-RU" altLang="ru-RU" sz="2600" b="1" baseline="-25000">
                <a:solidFill>
                  <a:srgbClr val="0000CC"/>
                </a:solidFill>
              </a:rPr>
              <a:t>4</a:t>
            </a:r>
            <a:r>
              <a:rPr lang="ru-RU" altLang="ru-RU" sz="2600" b="1">
                <a:solidFill>
                  <a:srgbClr val="0000CC"/>
                </a:solidFill>
              </a:rPr>
              <a:t>]   + </a:t>
            </a:r>
            <a:r>
              <a:rPr lang="en-US" altLang="ru-RU" sz="2600" b="1">
                <a:solidFill>
                  <a:srgbClr val="0000CC"/>
                </a:solidFill>
              </a:rPr>
              <a:t>H</a:t>
            </a:r>
            <a:r>
              <a:rPr lang="ru-RU" altLang="ru-RU" sz="2600" b="1" baseline="-25000">
                <a:solidFill>
                  <a:srgbClr val="0000CC"/>
                </a:solidFill>
              </a:rPr>
              <a:t>2</a:t>
            </a:r>
            <a:r>
              <a:rPr lang="en-US" altLang="ru-RU" sz="2600" b="1">
                <a:solidFill>
                  <a:srgbClr val="0000CC"/>
                </a:solidFill>
              </a:rPr>
              <a:t>O</a:t>
            </a:r>
          </a:p>
          <a:p>
            <a:endParaRPr lang="en-US" altLang="ru-RU" sz="2400" b="1">
              <a:solidFill>
                <a:srgbClr val="0000CC"/>
              </a:solidFill>
            </a:endParaRPr>
          </a:p>
          <a:p>
            <a:r>
              <a:rPr lang="en-US" altLang="ru-RU" sz="2400" b="1"/>
              <a:t>Au</a:t>
            </a:r>
            <a:r>
              <a:rPr lang="ru-RU" altLang="ru-RU" sz="2400" b="1"/>
              <a:t>      </a:t>
            </a:r>
            <a:r>
              <a:rPr lang="ru-RU" altLang="ru-RU" sz="2400"/>
              <a:t>растворимо в горячей селеновой  кислоте (более сильный окислитель, чем азотная и серная кислоты)  и в царской водке:</a:t>
            </a:r>
          </a:p>
          <a:p>
            <a:endParaRPr lang="en-US" altLang="ru-RU" sz="800"/>
          </a:p>
          <a:p>
            <a:pPr algn="ctr"/>
            <a:r>
              <a:rPr lang="en-US" altLang="ru-RU" sz="2600" b="1">
                <a:solidFill>
                  <a:srgbClr val="990099"/>
                </a:solidFill>
              </a:rPr>
              <a:t>Au +   4 HCl  +  HNO</a:t>
            </a:r>
            <a:r>
              <a:rPr lang="en-US" altLang="ru-RU" sz="2600" b="1" baseline="-25000">
                <a:solidFill>
                  <a:srgbClr val="990099"/>
                </a:solidFill>
              </a:rPr>
              <a:t>3</a:t>
            </a:r>
            <a:r>
              <a:rPr lang="en-US" altLang="ru-RU" sz="2600" b="1">
                <a:solidFill>
                  <a:srgbClr val="990099"/>
                </a:solidFill>
              </a:rPr>
              <a:t>  → H[AuCl</a:t>
            </a:r>
            <a:r>
              <a:rPr lang="en-US" altLang="ru-RU" sz="2600" b="1" baseline="-25000">
                <a:solidFill>
                  <a:srgbClr val="990099"/>
                </a:solidFill>
              </a:rPr>
              <a:t>4</a:t>
            </a:r>
            <a:r>
              <a:rPr lang="en-US" altLang="ru-RU" sz="2600" b="1">
                <a:solidFill>
                  <a:srgbClr val="990099"/>
                </a:solidFill>
              </a:rPr>
              <a:t>]  +  NO   +  2 H</a:t>
            </a:r>
            <a:r>
              <a:rPr lang="en-US" altLang="ru-RU" sz="2600" b="1" baseline="-25000">
                <a:solidFill>
                  <a:srgbClr val="990099"/>
                </a:solidFill>
              </a:rPr>
              <a:t>2</a:t>
            </a:r>
            <a:r>
              <a:rPr lang="en-US" altLang="ru-RU" sz="2600" b="1">
                <a:solidFill>
                  <a:srgbClr val="990099"/>
                </a:solidFill>
              </a:rPr>
              <a:t>O</a:t>
            </a:r>
            <a:r>
              <a:rPr lang="en-US" altLang="ru-RU" sz="2400" b="1">
                <a:solidFill>
                  <a:srgbClr val="990099"/>
                </a:solidFill>
              </a:rPr>
              <a:t>,</a:t>
            </a:r>
          </a:p>
          <a:p>
            <a:endParaRPr lang="ru-RU" altLang="ru-RU" sz="2400" b="1">
              <a:solidFill>
                <a:srgbClr val="990099"/>
              </a:solidFill>
            </a:endParaRPr>
          </a:p>
          <a:p>
            <a:r>
              <a:rPr lang="ru-RU" altLang="ru-RU" sz="2400"/>
              <a:t>а также  в насыщенном растворе соляной кислоты хлором:</a:t>
            </a:r>
            <a:endParaRPr lang="en-US" altLang="ru-RU" sz="2400"/>
          </a:p>
          <a:p>
            <a:endParaRPr lang="en-US" altLang="ru-RU" sz="2400" b="1"/>
          </a:p>
          <a:p>
            <a:pPr algn="ctr"/>
            <a:r>
              <a:rPr lang="en-US" altLang="ru-RU" sz="2600" b="1">
                <a:solidFill>
                  <a:srgbClr val="990099"/>
                </a:solidFill>
              </a:rPr>
              <a:t>2 Au  +   3 Cl</a:t>
            </a:r>
            <a:r>
              <a:rPr lang="en-US" altLang="ru-RU" sz="2600" b="1" baseline="-25000">
                <a:solidFill>
                  <a:srgbClr val="990099"/>
                </a:solidFill>
              </a:rPr>
              <a:t>2</a:t>
            </a:r>
            <a:r>
              <a:rPr lang="en-US" altLang="ru-RU" sz="2600" b="1">
                <a:solidFill>
                  <a:srgbClr val="990099"/>
                </a:solidFill>
              </a:rPr>
              <a:t>    +    2 HCl    →    2 H[AuCl</a:t>
            </a:r>
            <a:r>
              <a:rPr lang="en-US" altLang="ru-RU" sz="2600" b="1" baseline="-25000">
                <a:solidFill>
                  <a:srgbClr val="990099"/>
                </a:solidFill>
              </a:rPr>
              <a:t>4</a:t>
            </a:r>
            <a:r>
              <a:rPr lang="en-US" altLang="ru-RU" sz="2600" b="1">
                <a:solidFill>
                  <a:srgbClr val="990099"/>
                </a:solidFill>
              </a:rPr>
              <a:t>]</a:t>
            </a:r>
            <a:endParaRPr lang="ru-RU" altLang="ru-RU" sz="2600" b="1">
              <a:solidFill>
                <a:srgbClr val="990099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BADA9D-C8C6-4F74-8D36-16A75C2E564F}" type="slidenum">
              <a:rPr lang="ru-RU" altLang="ru-RU" smtClean="0"/>
              <a:pPr/>
              <a:t>89</a:t>
            </a:fld>
            <a:endParaRPr lang="ru-RU" altLang="ru-RU" smtClean="0"/>
          </a:p>
        </p:txBody>
      </p:sp>
      <p:sp>
        <p:nvSpPr>
          <p:cNvPr id="95235" name="Text Box 4"/>
          <p:cNvSpPr txBox="1">
            <a:spLocks noChangeArrowheads="1"/>
          </p:cNvSpPr>
          <p:nvPr/>
        </p:nvSpPr>
        <p:spPr bwMode="auto">
          <a:xfrm>
            <a:off x="179388" y="476250"/>
            <a:ext cx="8964612" cy="533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>
                <a:solidFill>
                  <a:srgbClr val="990099"/>
                </a:solidFill>
              </a:rPr>
              <a:t>Соединения</a:t>
            </a:r>
            <a:r>
              <a:rPr lang="en-US" altLang="ru-RU" sz="3200" b="1">
                <a:solidFill>
                  <a:srgbClr val="990099"/>
                </a:solidFill>
              </a:rPr>
              <a:t>  Cu(I), Ag(I), Au(I)</a:t>
            </a:r>
            <a:endParaRPr lang="ru-RU" altLang="ru-RU" sz="3200" b="1">
              <a:solidFill>
                <a:srgbClr val="990099"/>
              </a:solidFill>
            </a:endParaRPr>
          </a:p>
          <a:p>
            <a:endParaRPr lang="en-US" altLang="ru-RU" sz="3200" b="1"/>
          </a:p>
          <a:p>
            <a:r>
              <a:rPr lang="en-US" altLang="ru-RU" sz="2800" b="1"/>
              <a:t>Cu</a:t>
            </a:r>
            <a:r>
              <a:rPr lang="ru-RU" altLang="ru-RU" sz="2800" b="1"/>
              <a:t>(</a:t>
            </a:r>
            <a:r>
              <a:rPr lang="en-US" altLang="ru-RU" sz="2800" b="1"/>
              <a:t>I</a:t>
            </a:r>
            <a:r>
              <a:rPr lang="ru-RU" altLang="ru-RU" sz="2800" b="1"/>
              <a:t>)  -  </a:t>
            </a:r>
            <a:r>
              <a:rPr lang="ru-RU" altLang="ru-RU" sz="2800"/>
              <a:t>образует диамагнитные соединения</a:t>
            </a:r>
            <a:r>
              <a:rPr lang="ru-RU" altLang="ru-RU" sz="2800" b="1"/>
              <a:t> </a:t>
            </a:r>
            <a:r>
              <a:rPr lang="ru-RU" altLang="ru-RU" sz="2800"/>
              <a:t> (</a:t>
            </a:r>
            <a:r>
              <a:rPr lang="en-US" altLang="ru-RU" sz="2800" b="1">
                <a:solidFill>
                  <a:srgbClr val="CC0000"/>
                </a:solidFill>
              </a:rPr>
              <a:t>d</a:t>
            </a:r>
            <a:r>
              <a:rPr lang="ru-RU" altLang="ru-RU" sz="2800" b="1" baseline="30000">
                <a:solidFill>
                  <a:srgbClr val="CC0000"/>
                </a:solidFill>
              </a:rPr>
              <a:t>10</a:t>
            </a:r>
            <a:r>
              <a:rPr lang="en-US" altLang="ru-RU" sz="2800" b="1">
                <a:solidFill>
                  <a:srgbClr val="CC0000"/>
                </a:solidFill>
              </a:rPr>
              <a:t>s</a:t>
            </a:r>
            <a:r>
              <a:rPr lang="ru-RU" altLang="ru-RU" sz="2800" b="1" baseline="30000">
                <a:solidFill>
                  <a:srgbClr val="CC0000"/>
                </a:solidFill>
              </a:rPr>
              <a:t>0</a:t>
            </a:r>
            <a:r>
              <a:rPr lang="ru-RU" altLang="ru-RU" sz="2800"/>
              <a:t>).</a:t>
            </a:r>
          </a:p>
          <a:p>
            <a:endParaRPr lang="ru-RU" altLang="ru-RU" sz="2800" b="1"/>
          </a:p>
          <a:p>
            <a:r>
              <a:rPr lang="ru-RU" altLang="ru-RU" sz="2800"/>
              <a:t>Является не только Ϭ-акцептором, но и π-донором электронных пар.</a:t>
            </a:r>
          </a:p>
          <a:p>
            <a:endParaRPr lang="ru-RU" altLang="ru-RU" sz="2800" b="1"/>
          </a:p>
          <a:p>
            <a:r>
              <a:rPr lang="ru-RU" altLang="ru-RU" sz="2800"/>
              <a:t>Прочность π-дативной связи увеличивается в ряду:</a:t>
            </a:r>
          </a:p>
          <a:p>
            <a:endParaRPr lang="en-US" altLang="ru-RU" sz="2800"/>
          </a:p>
          <a:p>
            <a:r>
              <a:rPr lang="en-US" altLang="ru-RU" sz="2800" b="1"/>
              <a:t>Cu(I)  </a:t>
            </a:r>
            <a:r>
              <a:rPr lang="en-US" altLang="ru-RU" sz="2800" b="1">
                <a:cs typeface="Times New Roman" pitchFamily="18" charset="0"/>
              </a:rPr>
              <a:t>→</a:t>
            </a:r>
            <a:r>
              <a:rPr lang="en-US" altLang="ru-RU" sz="2800" b="1"/>
              <a:t>  Ag(I) → Au(I).    </a:t>
            </a:r>
            <a:r>
              <a:rPr lang="ru-RU" altLang="ru-RU" sz="2800" b="1"/>
              <a:t>КЧ  = 2,4, </a:t>
            </a:r>
            <a:r>
              <a:rPr lang="ru-RU" altLang="ru-RU" sz="2800"/>
              <a:t>а  для</a:t>
            </a:r>
            <a:r>
              <a:rPr lang="ru-RU" altLang="ru-RU" sz="2800" b="1"/>
              <a:t>  </a:t>
            </a:r>
            <a:r>
              <a:rPr lang="en-US" altLang="ru-RU" sz="2800" b="1"/>
              <a:t>Ag</a:t>
            </a:r>
            <a:r>
              <a:rPr lang="ru-RU" altLang="ru-RU" sz="2800" b="1"/>
              <a:t>(</a:t>
            </a:r>
            <a:r>
              <a:rPr lang="en-US" altLang="ru-RU" sz="2800" b="1"/>
              <a:t>I</a:t>
            </a:r>
            <a:r>
              <a:rPr lang="ru-RU" altLang="ru-RU" sz="2800" b="1"/>
              <a:t>)  -  6</a:t>
            </a:r>
          </a:p>
          <a:p>
            <a:endParaRPr lang="en-US" altLang="ru-RU" sz="2800" b="1"/>
          </a:p>
          <a:p>
            <a:r>
              <a:rPr lang="en-US" altLang="ru-RU" sz="2800"/>
              <a:t>A</a:t>
            </a:r>
            <a:r>
              <a:rPr lang="ru-RU" altLang="ru-RU" sz="2800"/>
              <a:t>кваКС  для Э(</a:t>
            </a:r>
            <a:r>
              <a:rPr lang="en-US" altLang="ru-RU" sz="2800"/>
              <a:t>I</a:t>
            </a:r>
            <a:r>
              <a:rPr lang="ru-RU" altLang="ru-RU" sz="2800"/>
              <a:t>)  неустойчивы.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4C7368F-B9DD-4E30-BE22-A8EA239CD899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00025" y="1327150"/>
            <a:ext cx="4800600" cy="388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64" name="Oval 5"/>
          <p:cNvSpPr>
            <a:spLocks noChangeArrowheads="1"/>
          </p:cNvSpPr>
          <p:nvPr/>
        </p:nvSpPr>
        <p:spPr bwMode="auto">
          <a:xfrm>
            <a:off x="123825" y="3994150"/>
            <a:ext cx="198438" cy="198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 rot="-1310799">
            <a:off x="1568450" y="2344738"/>
            <a:ext cx="1204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b="1">
                <a:cs typeface="Times New Roman" pitchFamily="18" charset="0"/>
              </a:rPr>
              <a:t>Ликвидус</a:t>
            </a:r>
          </a:p>
        </p:txBody>
      </p:sp>
      <p:sp>
        <p:nvSpPr>
          <p:cNvPr id="15366" name="Rectangle 7"/>
          <p:cNvSpPr>
            <a:spLocks noChangeArrowheads="1"/>
          </p:cNvSpPr>
          <p:nvPr/>
        </p:nvSpPr>
        <p:spPr bwMode="auto">
          <a:xfrm rot="-1329981">
            <a:off x="2413000" y="3738563"/>
            <a:ext cx="10556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b="1">
                <a:cs typeface="Times New Roman" pitchFamily="18" charset="0"/>
              </a:rPr>
              <a:t>Солидус</a:t>
            </a:r>
          </a:p>
        </p:txBody>
      </p:sp>
      <p:sp>
        <p:nvSpPr>
          <p:cNvPr id="15367" name="Rectangle 8"/>
          <p:cNvSpPr>
            <a:spLocks noChangeArrowheads="1"/>
          </p:cNvSpPr>
          <p:nvPr/>
        </p:nvSpPr>
        <p:spPr bwMode="auto">
          <a:xfrm rot="-1395791">
            <a:off x="1203325" y="3003550"/>
            <a:ext cx="25606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b="1">
                <a:cs typeface="Times New Roman" pitchFamily="18" charset="0"/>
              </a:rPr>
              <a:t>Жидкость</a:t>
            </a:r>
            <a:r>
              <a:rPr lang="en-US" altLang="ru-RU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+</a:t>
            </a:r>
            <a:r>
              <a:rPr lang="en-US" altLang="ru-RU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Тверд. Р-р</a:t>
            </a:r>
          </a:p>
        </p:txBody>
      </p:sp>
      <p:sp>
        <p:nvSpPr>
          <p:cNvPr id="15368" name="Rectangle 9"/>
          <p:cNvSpPr>
            <a:spLocks noChangeArrowheads="1"/>
          </p:cNvSpPr>
          <p:nvPr/>
        </p:nvSpPr>
        <p:spPr bwMode="auto">
          <a:xfrm>
            <a:off x="2028825" y="4375150"/>
            <a:ext cx="1992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b="1">
                <a:cs typeface="Times New Roman" pitchFamily="18" charset="0"/>
              </a:rPr>
              <a:t>Твердый раствор</a:t>
            </a:r>
          </a:p>
        </p:txBody>
      </p:sp>
      <p:sp>
        <p:nvSpPr>
          <p:cNvPr id="15369" name="Rectangle 10"/>
          <p:cNvSpPr>
            <a:spLocks noChangeArrowheads="1"/>
          </p:cNvSpPr>
          <p:nvPr/>
        </p:nvSpPr>
        <p:spPr bwMode="auto">
          <a:xfrm>
            <a:off x="1250950" y="178435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b="1">
                <a:cs typeface="Times New Roman" pitchFamily="18" charset="0"/>
              </a:rPr>
              <a:t>Жидкость</a:t>
            </a:r>
          </a:p>
        </p:txBody>
      </p:sp>
      <p:sp>
        <p:nvSpPr>
          <p:cNvPr id="15370" name="Text Box 11"/>
          <p:cNvSpPr txBox="1">
            <a:spLocks noChangeArrowheads="1"/>
          </p:cNvSpPr>
          <p:nvPr/>
        </p:nvSpPr>
        <p:spPr bwMode="auto">
          <a:xfrm>
            <a:off x="0" y="1081088"/>
            <a:ext cx="4286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sz="1400" b="1">
                <a:cs typeface="Times New Roman" pitchFamily="18" charset="0"/>
              </a:rPr>
              <a:t>t</a:t>
            </a:r>
            <a:r>
              <a:rPr lang="en-US" altLang="ru-RU" sz="1400" b="1" baseline="30000">
                <a:cs typeface="Times New Roman" pitchFamily="18" charset="0"/>
              </a:rPr>
              <a:t>0</a:t>
            </a:r>
            <a:r>
              <a:rPr lang="en-US" altLang="ru-RU" sz="1400" b="1">
                <a:cs typeface="Times New Roman" pitchFamily="18" charset="0"/>
              </a:rPr>
              <a:t>C</a:t>
            </a:r>
            <a:endParaRPr lang="ru-RU" altLang="ru-RU" sz="1400" b="1">
              <a:cs typeface="Times New Roman" pitchFamily="18" charset="0"/>
            </a:endParaRPr>
          </a:p>
        </p:txBody>
      </p:sp>
      <p:sp>
        <p:nvSpPr>
          <p:cNvPr id="15371" name="Text Box 12"/>
          <p:cNvSpPr txBox="1">
            <a:spLocks noChangeArrowheads="1"/>
          </p:cNvSpPr>
          <p:nvPr/>
        </p:nvSpPr>
        <p:spPr bwMode="auto">
          <a:xfrm>
            <a:off x="107950" y="52498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b="1">
                <a:cs typeface="Times New Roman" pitchFamily="18" charset="0"/>
              </a:rPr>
              <a:t>A</a:t>
            </a:r>
            <a:endParaRPr lang="ru-RU" altLang="ru-RU" b="1">
              <a:cs typeface="Times New Roman" pitchFamily="18" charset="0"/>
            </a:endParaRPr>
          </a:p>
        </p:txBody>
      </p:sp>
      <p:sp>
        <p:nvSpPr>
          <p:cNvPr id="15372" name="Text Box 13"/>
          <p:cNvSpPr txBox="1">
            <a:spLocks noChangeArrowheads="1"/>
          </p:cNvSpPr>
          <p:nvPr/>
        </p:nvSpPr>
        <p:spPr bwMode="auto">
          <a:xfrm>
            <a:off x="4848225" y="52133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 b="1">
                <a:cs typeface="Times New Roman" pitchFamily="18" charset="0"/>
              </a:rPr>
              <a:t>B</a:t>
            </a:r>
            <a:endParaRPr lang="ru-RU" altLang="ru-RU" b="1">
              <a:cs typeface="Times New Roman" pitchFamily="18" charset="0"/>
            </a:endParaRPr>
          </a:p>
        </p:txBody>
      </p:sp>
      <p:sp>
        <p:nvSpPr>
          <p:cNvPr id="15373" name="Text Box 14"/>
          <p:cNvSpPr txBox="1">
            <a:spLocks noChangeArrowheads="1"/>
          </p:cNvSpPr>
          <p:nvPr/>
        </p:nvSpPr>
        <p:spPr bwMode="auto">
          <a:xfrm>
            <a:off x="3933825" y="4756150"/>
            <a:ext cx="803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b="1">
                <a:cs typeface="Times New Roman" pitchFamily="18" charset="0"/>
              </a:rPr>
              <a:t>В  </a:t>
            </a:r>
            <a:r>
              <a:rPr lang="en-US" altLang="ru-RU" b="1">
                <a:cs typeface="Times New Roman" pitchFamily="18" charset="0"/>
              </a:rPr>
              <a:t>&gt;</a:t>
            </a:r>
            <a:r>
              <a:rPr lang="ru-RU" altLang="ru-RU" b="1">
                <a:cs typeface="Times New Roman" pitchFamily="18" charset="0"/>
              </a:rPr>
              <a:t> А</a:t>
            </a:r>
          </a:p>
        </p:txBody>
      </p:sp>
      <p:sp>
        <p:nvSpPr>
          <p:cNvPr id="15374" name="Rectangle 15"/>
          <p:cNvSpPr>
            <a:spLocks noChangeArrowheads="1"/>
          </p:cNvSpPr>
          <p:nvPr/>
        </p:nvSpPr>
        <p:spPr bwMode="auto">
          <a:xfrm>
            <a:off x="3933825" y="1403350"/>
            <a:ext cx="803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b="1">
                <a:cs typeface="Times New Roman" pitchFamily="18" charset="0"/>
              </a:rPr>
              <a:t>А  </a:t>
            </a:r>
            <a:r>
              <a:rPr lang="en-US" altLang="ru-RU" b="1">
                <a:cs typeface="Times New Roman" pitchFamily="18" charset="0"/>
              </a:rPr>
              <a:t>&gt;</a:t>
            </a:r>
            <a:r>
              <a:rPr lang="ru-RU" altLang="ru-RU" b="1">
                <a:cs typeface="Times New Roman" pitchFamily="18" charset="0"/>
              </a:rPr>
              <a:t> В</a:t>
            </a:r>
          </a:p>
        </p:txBody>
      </p:sp>
      <p:sp>
        <p:nvSpPr>
          <p:cNvPr id="15375" name="Freeform 16"/>
          <p:cNvSpPr>
            <a:spLocks/>
          </p:cNvSpPr>
          <p:nvPr/>
        </p:nvSpPr>
        <p:spPr bwMode="auto">
          <a:xfrm>
            <a:off x="200025" y="2241550"/>
            <a:ext cx="4724400" cy="1863725"/>
          </a:xfrm>
          <a:custGeom>
            <a:avLst/>
            <a:gdLst>
              <a:gd name="T0" fmla="*/ 0 w 2592"/>
              <a:gd name="T1" fmla="*/ 2147483647 h 768"/>
              <a:gd name="T2" fmla="*/ 2147483647 w 2592"/>
              <a:gd name="T3" fmla="*/ 2147483647 h 768"/>
              <a:gd name="T4" fmla="*/ 2147483647 w 2592"/>
              <a:gd name="T5" fmla="*/ 0 h 768"/>
              <a:gd name="T6" fmla="*/ 0 60000 65536"/>
              <a:gd name="T7" fmla="*/ 0 60000 65536"/>
              <a:gd name="T8" fmla="*/ 0 60000 65536"/>
              <a:gd name="T9" fmla="*/ 0 w 2592"/>
              <a:gd name="T10" fmla="*/ 0 h 768"/>
              <a:gd name="T11" fmla="*/ 2592 w 2592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92" h="768">
                <a:moveTo>
                  <a:pt x="0" y="768"/>
                </a:moveTo>
                <a:cubicBezTo>
                  <a:pt x="312" y="544"/>
                  <a:pt x="624" y="320"/>
                  <a:pt x="1056" y="192"/>
                </a:cubicBezTo>
                <a:cubicBezTo>
                  <a:pt x="1488" y="64"/>
                  <a:pt x="2040" y="32"/>
                  <a:pt x="2592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Freeform 17"/>
          <p:cNvSpPr>
            <a:spLocks/>
          </p:cNvSpPr>
          <p:nvPr/>
        </p:nvSpPr>
        <p:spPr bwMode="auto">
          <a:xfrm rot="18711620" flipV="1">
            <a:off x="442913" y="2047875"/>
            <a:ext cx="4419600" cy="2286000"/>
          </a:xfrm>
          <a:custGeom>
            <a:avLst/>
            <a:gdLst>
              <a:gd name="T0" fmla="*/ 0 w 2592"/>
              <a:gd name="T1" fmla="*/ 2147483647 h 768"/>
              <a:gd name="T2" fmla="*/ 2147483647 w 2592"/>
              <a:gd name="T3" fmla="*/ 2147483647 h 768"/>
              <a:gd name="T4" fmla="*/ 2147483647 w 2592"/>
              <a:gd name="T5" fmla="*/ 0 h 768"/>
              <a:gd name="T6" fmla="*/ 0 60000 65536"/>
              <a:gd name="T7" fmla="*/ 0 60000 65536"/>
              <a:gd name="T8" fmla="*/ 0 60000 65536"/>
              <a:gd name="T9" fmla="*/ 0 w 2592"/>
              <a:gd name="T10" fmla="*/ 0 h 768"/>
              <a:gd name="T11" fmla="*/ 2592 w 2592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92" h="768">
                <a:moveTo>
                  <a:pt x="0" y="768"/>
                </a:moveTo>
                <a:cubicBezTo>
                  <a:pt x="312" y="544"/>
                  <a:pt x="624" y="320"/>
                  <a:pt x="1056" y="192"/>
                </a:cubicBezTo>
                <a:cubicBezTo>
                  <a:pt x="1488" y="64"/>
                  <a:pt x="2040" y="32"/>
                  <a:pt x="2592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7" name="Oval 18"/>
          <p:cNvSpPr>
            <a:spLocks noChangeArrowheads="1"/>
          </p:cNvSpPr>
          <p:nvPr/>
        </p:nvSpPr>
        <p:spPr bwMode="auto">
          <a:xfrm>
            <a:off x="4924425" y="2165350"/>
            <a:ext cx="198438" cy="19843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9477" name="Rectangle 21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72072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i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Диаграмма с взаимной неограниченной растворимостью в твердом состоянии</a:t>
            </a:r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5292725" y="1196975"/>
            <a:ext cx="3851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Твердые растворы</a:t>
            </a: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5507038" y="1989138"/>
            <a:ext cx="3636962" cy="316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Растворы замещения</a:t>
            </a:r>
            <a:r>
              <a:rPr lang="ru-RU" altLang="ru-RU" smtClean="0"/>
              <a:t> образуются в том случае, если кристаллические решетки компонентов однотипны и размеры частиц компонентов близки.</a:t>
            </a:r>
            <a:endParaRPr lang="en-US" altLang="ru-RU" smtClean="0"/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AutoNum type="arabicPeriod"/>
              <a:defRPr/>
            </a:pPr>
            <a:endParaRPr lang="en-US" altLang="ru-RU" smtClean="0"/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FontTx/>
              <a:buAutoNum type="arabicPeriod"/>
              <a:defRPr/>
            </a:pPr>
            <a:r>
              <a:rPr lang="ru-RU" alt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Растворы внедрения</a:t>
            </a:r>
            <a:r>
              <a:rPr lang="ru-RU" altLang="ru-RU" smtClean="0"/>
              <a:t> образуются, если размеры частиц одного компонента не превышают 2/3 другого.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793197-4007-4084-8BB4-F5D9E4704103}" type="slidenum">
              <a:rPr lang="ru-RU" altLang="ru-RU" smtClean="0"/>
              <a:pPr/>
              <a:t>90</a:t>
            </a:fld>
            <a:endParaRPr lang="ru-RU" altLang="ru-RU" smtClean="0"/>
          </a:p>
        </p:txBody>
      </p:sp>
      <p:sp>
        <p:nvSpPr>
          <p:cNvPr id="96259" name="Text Box 4"/>
          <p:cNvSpPr txBox="1">
            <a:spLocks noChangeArrowheads="1"/>
          </p:cNvSpPr>
          <p:nvPr/>
        </p:nvSpPr>
        <p:spPr bwMode="auto">
          <a:xfrm>
            <a:off x="250825" y="476250"/>
            <a:ext cx="8642350" cy="548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/>
              <a:t>Гидроксиды  </a:t>
            </a:r>
            <a:r>
              <a:rPr lang="ru-RU" altLang="ru-RU" sz="2800" b="1"/>
              <a:t>ЭОН</a:t>
            </a:r>
            <a:r>
              <a:rPr lang="ru-RU" altLang="ru-RU" sz="2800"/>
              <a:t>  тоже неустойчивы:</a:t>
            </a:r>
          </a:p>
          <a:p>
            <a:r>
              <a:rPr lang="ru-RU" altLang="ru-RU" sz="2800" b="1"/>
              <a:t>  </a:t>
            </a:r>
          </a:p>
          <a:p>
            <a:pPr algn="ctr"/>
            <a:r>
              <a:rPr lang="ru-RU" altLang="ru-RU" sz="2800" b="1">
                <a:solidFill>
                  <a:srgbClr val="CC0000"/>
                </a:solidFill>
              </a:rPr>
              <a:t>2Ag</a:t>
            </a:r>
            <a:r>
              <a:rPr lang="en-US" altLang="ru-RU" sz="2800" b="1">
                <a:solidFill>
                  <a:srgbClr val="CC0000"/>
                </a:solidFill>
              </a:rPr>
              <a:t>OH</a:t>
            </a:r>
            <a:r>
              <a:rPr lang="ru-RU" altLang="ru-RU" sz="2800" b="1">
                <a:solidFill>
                  <a:srgbClr val="CC0000"/>
                </a:solidFill>
              </a:rPr>
              <a:t>  →  </a:t>
            </a:r>
            <a:r>
              <a:rPr lang="en-US" altLang="ru-RU" sz="2800" b="1">
                <a:solidFill>
                  <a:srgbClr val="CC0000"/>
                </a:solidFill>
              </a:rPr>
              <a:t>Ag</a:t>
            </a:r>
            <a:r>
              <a:rPr lang="ru-RU" altLang="ru-RU" sz="2800" b="1" baseline="-25000">
                <a:solidFill>
                  <a:srgbClr val="CC0000"/>
                </a:solidFill>
              </a:rPr>
              <a:t>2</a:t>
            </a:r>
            <a:r>
              <a:rPr lang="en-US" altLang="ru-RU" sz="2800" b="1">
                <a:solidFill>
                  <a:srgbClr val="CC0000"/>
                </a:solidFill>
              </a:rPr>
              <a:t>O</a:t>
            </a:r>
            <a:r>
              <a:rPr lang="ru-RU" altLang="ru-RU" sz="2800" b="1">
                <a:solidFill>
                  <a:srgbClr val="CC0000"/>
                </a:solidFill>
              </a:rPr>
              <a:t>  +  </a:t>
            </a:r>
            <a:r>
              <a:rPr lang="en-US" altLang="ru-RU" sz="2800" b="1">
                <a:solidFill>
                  <a:srgbClr val="CC0000"/>
                </a:solidFill>
              </a:rPr>
              <a:t>H</a:t>
            </a:r>
            <a:r>
              <a:rPr lang="ru-RU" altLang="ru-RU" sz="2800" b="1" baseline="-25000">
                <a:solidFill>
                  <a:srgbClr val="CC0000"/>
                </a:solidFill>
              </a:rPr>
              <a:t>2</a:t>
            </a:r>
            <a:r>
              <a:rPr lang="en-US" altLang="ru-RU" sz="2800" b="1">
                <a:solidFill>
                  <a:srgbClr val="CC0000"/>
                </a:solidFill>
              </a:rPr>
              <a:t>O</a:t>
            </a:r>
            <a:endParaRPr lang="ru-RU" altLang="ru-RU" sz="2800" b="1">
              <a:solidFill>
                <a:srgbClr val="CC0000"/>
              </a:solidFill>
            </a:endParaRPr>
          </a:p>
          <a:p>
            <a:endParaRPr lang="ru-RU" altLang="ru-RU" sz="900" b="1">
              <a:solidFill>
                <a:srgbClr val="CC0000"/>
              </a:solidFill>
            </a:endParaRPr>
          </a:p>
          <a:p>
            <a:r>
              <a:rPr lang="ru-RU" altLang="ru-RU" sz="2800"/>
              <a:t>Устойчивее </a:t>
            </a:r>
            <a:r>
              <a:rPr lang="ru-RU" altLang="ru-RU" sz="2800" b="1"/>
              <a:t> [Cu(NH</a:t>
            </a:r>
            <a:r>
              <a:rPr lang="ru-RU" altLang="ru-RU" sz="2800" b="1" baseline="-25000"/>
              <a:t>3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]</a:t>
            </a:r>
            <a:r>
              <a:rPr lang="en-US" altLang="ru-RU" sz="2800" b="1"/>
              <a:t>OH</a:t>
            </a:r>
            <a:r>
              <a:rPr lang="ru-RU" altLang="ru-RU" sz="2800" b="1"/>
              <a:t>  </a:t>
            </a:r>
            <a:r>
              <a:rPr lang="ru-RU" altLang="ru-RU" sz="2800"/>
              <a:t>в результате снижения поляризующего действия</a:t>
            </a:r>
            <a:r>
              <a:rPr lang="ru-RU" altLang="ru-RU" sz="2800" b="1"/>
              <a:t>  Э</a:t>
            </a:r>
            <a:r>
              <a:rPr lang="ru-RU" altLang="ru-RU" sz="2800" b="1" baseline="30000"/>
              <a:t>+</a:t>
            </a:r>
            <a:r>
              <a:rPr lang="ru-RU" altLang="ru-RU" sz="2800" b="1"/>
              <a:t>  </a:t>
            </a:r>
            <a:r>
              <a:rPr lang="ru-RU" altLang="ru-RU" sz="2800"/>
              <a:t>на ионы</a:t>
            </a:r>
            <a:r>
              <a:rPr lang="ru-RU" altLang="ru-RU" sz="2800" b="1"/>
              <a:t>  ОН</a:t>
            </a:r>
            <a:r>
              <a:rPr lang="ru-RU" altLang="ru-RU" sz="2800" b="1" baseline="30000"/>
              <a:t>-</a:t>
            </a:r>
            <a:r>
              <a:rPr lang="ru-RU" altLang="ru-RU" sz="2800" b="1"/>
              <a:t>  </a:t>
            </a:r>
            <a:r>
              <a:rPr lang="ru-RU" altLang="ru-RU" sz="2800"/>
              <a:t>за счет экранирования молекулами</a:t>
            </a:r>
            <a:r>
              <a:rPr lang="ru-RU" altLang="ru-RU" sz="2800" b="1"/>
              <a:t>  </a:t>
            </a:r>
            <a:r>
              <a:rPr lang="en-US" altLang="ru-RU" sz="2800" b="1"/>
              <a:t>NH</a:t>
            </a:r>
            <a:r>
              <a:rPr lang="ru-RU" altLang="ru-RU" sz="2800" b="1" baseline="-25000"/>
              <a:t>3</a:t>
            </a:r>
          </a:p>
          <a:p>
            <a:endParaRPr lang="ru-RU" altLang="ru-RU" sz="900" b="1"/>
          </a:p>
          <a:p>
            <a:r>
              <a:rPr lang="ru-RU" altLang="ru-RU" sz="2800"/>
              <a:t>Соединения</a:t>
            </a:r>
            <a:r>
              <a:rPr lang="ru-RU" altLang="ru-RU" sz="2800" b="1"/>
              <a:t>  Cu(I)</a:t>
            </a:r>
            <a:r>
              <a:rPr lang="ru-RU" altLang="ru-RU" sz="2800"/>
              <a:t>,</a:t>
            </a:r>
            <a:r>
              <a:rPr lang="ru-RU" altLang="ru-RU" sz="2800" b="1"/>
              <a:t>  Ag(I)  </a:t>
            </a:r>
            <a:r>
              <a:rPr lang="ru-RU" altLang="ru-RU" sz="2800"/>
              <a:t>растворяются за счет  комплексообразования  в растворах аммиака:</a:t>
            </a:r>
          </a:p>
          <a:p>
            <a:endParaRPr lang="en-US" altLang="ru-RU" sz="2800"/>
          </a:p>
          <a:p>
            <a:pPr algn="ctr"/>
            <a:r>
              <a:rPr lang="en-US" altLang="ru-RU" sz="2800" b="1">
                <a:solidFill>
                  <a:srgbClr val="CC0000"/>
                </a:solidFill>
              </a:rPr>
              <a:t>CuCl     +   2 NH</a:t>
            </a:r>
            <a:r>
              <a:rPr lang="en-US" altLang="ru-RU" sz="2800" b="1" baseline="-25000">
                <a:solidFill>
                  <a:srgbClr val="CC0000"/>
                </a:solidFill>
              </a:rPr>
              <a:t>3</a:t>
            </a:r>
            <a:r>
              <a:rPr lang="en-US" altLang="ru-RU" sz="2800" b="1">
                <a:solidFill>
                  <a:srgbClr val="CC0000"/>
                </a:solidFill>
              </a:rPr>
              <a:t>    =   [Cu(NH</a:t>
            </a:r>
            <a:r>
              <a:rPr lang="en-US" altLang="ru-RU" sz="2800" b="1" baseline="-25000">
                <a:solidFill>
                  <a:srgbClr val="CC0000"/>
                </a:solidFill>
              </a:rPr>
              <a:t>3</a:t>
            </a:r>
            <a:r>
              <a:rPr lang="en-US" altLang="ru-RU" sz="2800" b="1">
                <a:solidFill>
                  <a:srgbClr val="CC0000"/>
                </a:solidFill>
              </a:rPr>
              <a:t>)</a:t>
            </a:r>
            <a:r>
              <a:rPr lang="en-US" altLang="ru-RU" sz="2800" b="1" baseline="-25000">
                <a:solidFill>
                  <a:srgbClr val="CC0000"/>
                </a:solidFill>
              </a:rPr>
              <a:t>2</a:t>
            </a:r>
            <a:r>
              <a:rPr lang="en-US" altLang="ru-RU" sz="2800" b="1">
                <a:solidFill>
                  <a:srgbClr val="CC0000"/>
                </a:solidFill>
              </a:rPr>
              <a:t>]Cl</a:t>
            </a:r>
            <a:endParaRPr lang="ru-RU" altLang="ru-RU" sz="2800" b="1">
              <a:solidFill>
                <a:srgbClr val="CC0000"/>
              </a:solidFill>
            </a:endParaRPr>
          </a:p>
          <a:p>
            <a:pPr algn="ctr"/>
            <a:endParaRPr lang="en-US" altLang="ru-RU" sz="2800" b="1">
              <a:solidFill>
                <a:srgbClr val="CC0000"/>
              </a:solidFill>
            </a:endParaRPr>
          </a:p>
          <a:p>
            <a:pPr algn="ctr"/>
            <a:r>
              <a:rPr lang="en-US" altLang="ru-RU" sz="2800" b="1">
                <a:solidFill>
                  <a:srgbClr val="CC0000"/>
                </a:solidFill>
              </a:rPr>
              <a:t>AgCl     +   2 NH</a:t>
            </a:r>
            <a:r>
              <a:rPr lang="en-US" altLang="ru-RU" sz="2800" b="1" baseline="-25000">
                <a:solidFill>
                  <a:srgbClr val="CC0000"/>
                </a:solidFill>
              </a:rPr>
              <a:t>3</a:t>
            </a:r>
            <a:r>
              <a:rPr lang="en-US" altLang="ru-RU" sz="2800" b="1">
                <a:solidFill>
                  <a:srgbClr val="CC0000"/>
                </a:solidFill>
              </a:rPr>
              <a:t>    =   [Ag(NH</a:t>
            </a:r>
            <a:r>
              <a:rPr lang="en-US" altLang="ru-RU" sz="2800" b="1" baseline="-25000">
                <a:solidFill>
                  <a:srgbClr val="CC0000"/>
                </a:solidFill>
              </a:rPr>
              <a:t>3</a:t>
            </a:r>
            <a:r>
              <a:rPr lang="en-US" altLang="ru-RU" sz="2800" b="1">
                <a:solidFill>
                  <a:srgbClr val="CC0000"/>
                </a:solidFill>
              </a:rPr>
              <a:t>)</a:t>
            </a:r>
            <a:r>
              <a:rPr lang="en-US" altLang="ru-RU" sz="2800" b="1" baseline="-25000">
                <a:solidFill>
                  <a:srgbClr val="CC0000"/>
                </a:solidFill>
              </a:rPr>
              <a:t>2</a:t>
            </a:r>
            <a:r>
              <a:rPr lang="en-US" altLang="ru-RU" sz="2800" b="1">
                <a:solidFill>
                  <a:srgbClr val="CC0000"/>
                </a:solidFill>
              </a:rPr>
              <a:t>]Cl</a:t>
            </a:r>
            <a:endParaRPr lang="ru-RU" altLang="ru-RU" sz="2800" b="1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437CB05-A1F5-4130-97B3-FF66996F9724}" type="slidenum">
              <a:rPr lang="ru-RU" altLang="ru-RU" smtClean="0"/>
              <a:pPr/>
              <a:t>91</a:t>
            </a:fld>
            <a:endParaRPr lang="ru-RU" altLang="ru-RU" smtClean="0"/>
          </a:p>
        </p:txBody>
      </p:sp>
      <p:sp>
        <p:nvSpPr>
          <p:cNvPr id="97283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8713788" cy="609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/>
              <a:t>Галогениды растворяются в избытке реактива:</a:t>
            </a:r>
            <a:r>
              <a:rPr lang="ru-RU" altLang="ru-RU" sz="2800" b="1"/>
              <a:t> </a:t>
            </a:r>
            <a:endParaRPr lang="en-US" altLang="ru-RU" sz="2800" b="1"/>
          </a:p>
          <a:p>
            <a:pPr algn="ctr"/>
            <a:r>
              <a:rPr lang="en-US" altLang="ru-RU" sz="2800" b="1"/>
              <a:t>CuCl      +    HCl     =    H[CuCl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]</a:t>
            </a:r>
            <a:endParaRPr lang="ru-RU" altLang="ru-RU" sz="2800" b="1"/>
          </a:p>
          <a:p>
            <a:pPr algn="ctr"/>
            <a:endParaRPr lang="en-US" altLang="ru-RU" sz="900" b="1"/>
          </a:p>
          <a:p>
            <a:pPr algn="ctr"/>
            <a:r>
              <a:rPr lang="en-US" altLang="ru-RU" sz="2800" b="1"/>
              <a:t>AgCl</a:t>
            </a:r>
            <a:r>
              <a:rPr lang="ru-RU" altLang="ru-RU" sz="2800" b="1"/>
              <a:t>      +    </a:t>
            </a:r>
            <a:r>
              <a:rPr lang="en-US" altLang="ru-RU" sz="2800" b="1"/>
              <a:t>KI</a:t>
            </a:r>
            <a:r>
              <a:rPr lang="ru-RU" altLang="ru-RU" sz="2800" b="1"/>
              <a:t>        =    </a:t>
            </a:r>
            <a:r>
              <a:rPr lang="en-US" altLang="ru-RU" sz="2800" b="1"/>
              <a:t>K</a:t>
            </a:r>
            <a:r>
              <a:rPr lang="ru-RU" altLang="ru-RU" sz="2800" b="1"/>
              <a:t>[</a:t>
            </a:r>
            <a:r>
              <a:rPr lang="en-US" altLang="ru-RU" sz="2800" b="1"/>
              <a:t>AgI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]</a:t>
            </a:r>
          </a:p>
          <a:p>
            <a:pPr algn="ctr"/>
            <a:endParaRPr lang="ru-RU" altLang="ru-RU" sz="900" b="1"/>
          </a:p>
          <a:p>
            <a:r>
              <a:rPr lang="ru-RU" altLang="ru-RU" sz="2400"/>
              <a:t>Растворимость уменьшается в ряду:</a:t>
            </a:r>
            <a:r>
              <a:rPr lang="ru-RU" altLang="ru-RU" sz="2800" b="1"/>
              <a:t> ЭF </a:t>
            </a:r>
            <a:r>
              <a:rPr lang="ru-RU" altLang="ru-RU" sz="2800" b="1">
                <a:cs typeface="Times New Roman" pitchFamily="18" charset="0"/>
              </a:rPr>
              <a:t>→</a:t>
            </a:r>
            <a:r>
              <a:rPr lang="ru-RU" altLang="ru-RU" sz="2800" b="1"/>
              <a:t> ЭCl </a:t>
            </a:r>
            <a:r>
              <a:rPr lang="ru-RU" altLang="ru-RU" sz="2400" b="1"/>
              <a:t>→</a:t>
            </a:r>
            <a:r>
              <a:rPr lang="ru-RU" altLang="ru-RU" sz="2800" b="1"/>
              <a:t> Э</a:t>
            </a:r>
            <a:r>
              <a:rPr lang="en-US" altLang="ru-RU" sz="2800" b="1"/>
              <a:t>Br</a:t>
            </a:r>
            <a:r>
              <a:rPr lang="ru-RU" altLang="ru-RU" sz="2800" b="1"/>
              <a:t> </a:t>
            </a:r>
            <a:r>
              <a:rPr lang="ru-RU" altLang="ru-RU" sz="2400" b="1"/>
              <a:t>→ </a:t>
            </a:r>
            <a:r>
              <a:rPr lang="ru-RU" altLang="ru-RU" sz="2800" b="1"/>
              <a:t>Э</a:t>
            </a:r>
            <a:r>
              <a:rPr lang="en-US" altLang="ru-RU" sz="2800" b="1"/>
              <a:t>I</a:t>
            </a:r>
            <a:endParaRPr lang="ru-RU" altLang="ru-RU" sz="2800" b="1"/>
          </a:p>
          <a:p>
            <a:endParaRPr lang="ru-RU" altLang="ru-RU" sz="900" b="1"/>
          </a:p>
          <a:p>
            <a:r>
              <a:rPr lang="ru-RU" altLang="ru-RU" sz="2600"/>
              <a:t>Галогениды склонны к диспропорционированию.</a:t>
            </a:r>
          </a:p>
          <a:p>
            <a:r>
              <a:rPr lang="ru-RU" altLang="ru-RU" sz="2600"/>
              <a:t>Кислородсодержащие соли устойчивы в случае:</a:t>
            </a:r>
          </a:p>
          <a:p>
            <a:endParaRPr lang="en-US" altLang="ru-RU" sz="2600"/>
          </a:p>
          <a:p>
            <a:r>
              <a:rPr lang="en-US" altLang="ru-RU" sz="2800" b="1"/>
              <a:t>AgNO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,   AgClO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,  AgClO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   </a:t>
            </a:r>
            <a:r>
              <a:rPr lang="en-US" altLang="ru-RU" sz="2800"/>
              <a:t>(</a:t>
            </a:r>
            <a:r>
              <a:rPr lang="ru-RU" altLang="ru-RU" sz="2800"/>
              <a:t>растворимы</a:t>
            </a:r>
            <a:r>
              <a:rPr lang="en-US" altLang="ru-RU" sz="2800"/>
              <a:t>)</a:t>
            </a:r>
          </a:p>
          <a:p>
            <a:r>
              <a:rPr lang="en-US" altLang="ru-RU" sz="2800" b="1"/>
              <a:t>Ag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SO</a:t>
            </a:r>
            <a:r>
              <a:rPr lang="ru-RU" altLang="ru-RU" sz="2800" b="1" baseline="-25000"/>
              <a:t>4</a:t>
            </a:r>
            <a:r>
              <a:rPr lang="ru-RU" altLang="ru-RU" sz="2800" b="1"/>
              <a:t>,  </a:t>
            </a:r>
            <a:r>
              <a:rPr lang="en-US" altLang="ru-RU" sz="2800" b="1"/>
              <a:t>Ag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CO</a:t>
            </a:r>
            <a:r>
              <a:rPr lang="ru-RU" altLang="ru-RU" sz="2800" b="1" baseline="-25000"/>
              <a:t>3</a:t>
            </a:r>
            <a:r>
              <a:rPr lang="ru-RU" altLang="ru-RU" sz="2800" b="1"/>
              <a:t>  </a:t>
            </a:r>
            <a:r>
              <a:rPr lang="ru-RU" altLang="ru-RU" sz="2800"/>
              <a:t>(малорастворимы)</a:t>
            </a:r>
          </a:p>
          <a:p>
            <a:endParaRPr lang="ru-RU" altLang="ru-RU" sz="900"/>
          </a:p>
          <a:p>
            <a:r>
              <a:rPr lang="ru-RU" altLang="ru-RU" sz="2800"/>
              <a:t>Кислотная природа бинарных соединений </a:t>
            </a:r>
            <a:r>
              <a:rPr lang="ru-RU" altLang="ru-RU" sz="2800" b="1"/>
              <a:t>Э(I)</a:t>
            </a:r>
            <a:r>
              <a:rPr lang="ru-RU" altLang="ru-RU" sz="2800"/>
              <a:t>  проявляется при реакциях с основными партнерами:</a:t>
            </a:r>
          </a:p>
          <a:p>
            <a:endParaRPr lang="en-US" altLang="ru-RU" sz="2800"/>
          </a:p>
          <a:p>
            <a:pPr algn="ctr"/>
            <a:r>
              <a:rPr lang="en-US" altLang="ru-RU" sz="2800" b="1"/>
              <a:t>Cu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/>
              <a:t> +  2 </a:t>
            </a:r>
            <a:r>
              <a:rPr lang="en-US" altLang="ru-RU" sz="2800" b="1"/>
              <a:t>NaOH</a:t>
            </a:r>
            <a:r>
              <a:rPr lang="ru-RU" altLang="ru-RU" sz="2800" b="1"/>
              <a:t>  + </a:t>
            </a:r>
            <a:r>
              <a:rPr lang="en-US" altLang="ru-RU" sz="2800" b="1"/>
              <a:t>H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/>
              <a:t> → 2 </a:t>
            </a:r>
            <a:r>
              <a:rPr lang="en-US" altLang="ru-RU" sz="2800" b="1"/>
              <a:t>Na</a:t>
            </a:r>
            <a:r>
              <a:rPr lang="ru-RU" altLang="ru-RU" sz="2800" b="1"/>
              <a:t>[</a:t>
            </a:r>
            <a:r>
              <a:rPr lang="en-US" altLang="ru-RU" sz="2800" b="1"/>
              <a:t>Cu</a:t>
            </a:r>
            <a:r>
              <a:rPr lang="ru-RU" altLang="ru-RU" sz="2800" b="1"/>
              <a:t>(</a:t>
            </a:r>
            <a:r>
              <a:rPr lang="en-US" altLang="ru-RU" sz="2800" b="1"/>
              <a:t>OH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]   (купрат)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A4158C1-978E-4A5B-85B6-6345AC5CEE4F}" type="slidenum">
              <a:rPr lang="ru-RU" altLang="ru-RU" smtClean="0"/>
              <a:pPr/>
              <a:t>92</a:t>
            </a:fld>
            <a:endParaRPr lang="ru-RU" altLang="ru-RU" smtClean="0"/>
          </a:p>
        </p:txBody>
      </p:sp>
      <p:sp>
        <p:nvSpPr>
          <p:cNvPr id="98307" name="Text Box 4"/>
          <p:cNvSpPr txBox="1">
            <a:spLocks noChangeArrowheads="1"/>
          </p:cNvSpPr>
          <p:nvPr/>
        </p:nvSpPr>
        <p:spPr bwMode="auto">
          <a:xfrm>
            <a:off x="179388" y="476250"/>
            <a:ext cx="8713787" cy="463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/>
              <a:t>КС</a:t>
            </a:r>
            <a:r>
              <a:rPr lang="ru-RU" altLang="ru-RU" sz="3200" b="1"/>
              <a:t>  Э(I)  </a:t>
            </a:r>
            <a:r>
              <a:rPr lang="ru-RU" altLang="ru-RU" sz="3200"/>
              <a:t>наиболее устойчивы с цианид-ионами:</a:t>
            </a:r>
          </a:p>
          <a:p>
            <a:endParaRPr lang="ru-RU" altLang="ru-RU" sz="3200"/>
          </a:p>
          <a:p>
            <a:r>
              <a:rPr lang="ru-RU" altLang="ru-RU" sz="3200" b="1"/>
              <a:t>[</a:t>
            </a:r>
            <a:r>
              <a:rPr lang="en-US" altLang="ru-RU" sz="3200" b="1"/>
              <a:t>Cu</a:t>
            </a:r>
            <a:r>
              <a:rPr lang="ru-RU" altLang="ru-RU" sz="3200" b="1"/>
              <a:t>(</a:t>
            </a:r>
            <a:r>
              <a:rPr lang="en-US" altLang="ru-RU" sz="3200" b="1"/>
              <a:t>CN</a:t>
            </a:r>
            <a:r>
              <a:rPr lang="ru-RU" altLang="ru-RU" sz="3200" b="1"/>
              <a:t>)</a:t>
            </a:r>
            <a:r>
              <a:rPr lang="ru-RU" altLang="ru-RU" sz="3200" b="1" baseline="-25000"/>
              <a:t>2</a:t>
            </a:r>
            <a:r>
              <a:rPr lang="ru-RU" altLang="ru-RU" sz="3200" b="1"/>
              <a:t>]</a:t>
            </a:r>
            <a:r>
              <a:rPr lang="ru-RU" altLang="ru-RU" sz="3200" b="1" baseline="30000"/>
              <a:t>-</a:t>
            </a:r>
            <a:r>
              <a:rPr lang="ru-RU" altLang="ru-RU" sz="3200" b="1"/>
              <a:t>   </a:t>
            </a:r>
            <a:r>
              <a:rPr lang="ru-RU" altLang="ru-RU" sz="3200" b="1">
                <a:cs typeface="Times New Roman" pitchFamily="18" charset="0"/>
              </a:rPr>
              <a:t>→</a:t>
            </a:r>
            <a:r>
              <a:rPr lang="ru-RU" altLang="ru-RU" sz="3200" b="1"/>
              <a:t>   [</a:t>
            </a:r>
            <a:r>
              <a:rPr lang="en-US" altLang="ru-RU" sz="3200" b="1"/>
              <a:t>Ag</a:t>
            </a:r>
            <a:r>
              <a:rPr lang="ru-RU" altLang="ru-RU" sz="3200" b="1"/>
              <a:t>(</a:t>
            </a:r>
            <a:r>
              <a:rPr lang="en-US" altLang="ru-RU" sz="3200" b="1"/>
              <a:t>CN</a:t>
            </a:r>
            <a:r>
              <a:rPr lang="ru-RU" altLang="ru-RU" sz="3200" b="1"/>
              <a:t>)</a:t>
            </a:r>
            <a:r>
              <a:rPr lang="ru-RU" altLang="ru-RU" sz="3200" b="1" baseline="-25000"/>
              <a:t>2</a:t>
            </a:r>
            <a:r>
              <a:rPr lang="ru-RU" altLang="ru-RU" sz="3200" b="1"/>
              <a:t>]</a:t>
            </a:r>
            <a:r>
              <a:rPr lang="ru-RU" altLang="ru-RU" sz="3200" b="1" baseline="30000"/>
              <a:t>-</a:t>
            </a:r>
            <a:r>
              <a:rPr lang="ru-RU" altLang="ru-RU" sz="3200" b="1"/>
              <a:t>   </a:t>
            </a:r>
            <a:r>
              <a:rPr lang="ru-RU" altLang="ru-RU" sz="3200" b="1">
                <a:cs typeface="Times New Roman" pitchFamily="18" charset="0"/>
              </a:rPr>
              <a:t>→</a:t>
            </a:r>
            <a:r>
              <a:rPr lang="ru-RU" altLang="ru-RU" sz="3200" b="1"/>
              <a:t>   [</a:t>
            </a:r>
            <a:r>
              <a:rPr lang="en-US" altLang="ru-RU" sz="3200" b="1"/>
              <a:t>Au</a:t>
            </a:r>
            <a:r>
              <a:rPr lang="ru-RU" altLang="ru-RU" sz="3200" b="1"/>
              <a:t>(</a:t>
            </a:r>
            <a:r>
              <a:rPr lang="en-US" altLang="ru-RU" sz="3200" b="1"/>
              <a:t>CN</a:t>
            </a:r>
            <a:r>
              <a:rPr lang="ru-RU" altLang="ru-RU" sz="3200" b="1"/>
              <a:t>)</a:t>
            </a:r>
            <a:r>
              <a:rPr lang="ru-RU" altLang="ru-RU" sz="3200" b="1" baseline="-25000"/>
              <a:t>2</a:t>
            </a:r>
            <a:r>
              <a:rPr lang="ru-RU" altLang="ru-RU" sz="3200" b="1"/>
              <a:t>]</a:t>
            </a:r>
            <a:r>
              <a:rPr lang="ru-RU" altLang="ru-RU" sz="3200" b="1" baseline="30000"/>
              <a:t>-</a:t>
            </a:r>
            <a:r>
              <a:rPr lang="ru-RU" altLang="ru-RU" sz="3200" b="1"/>
              <a:t>  </a:t>
            </a:r>
          </a:p>
          <a:p>
            <a:endParaRPr lang="ru-RU" altLang="ru-RU" sz="1000" b="1"/>
          </a:p>
          <a:p>
            <a:r>
              <a:rPr lang="ru-RU" altLang="ru-RU" sz="3200"/>
              <a:t>(усиление π-дативного взаимодействия).</a:t>
            </a:r>
          </a:p>
          <a:p>
            <a:endParaRPr lang="ru-RU" altLang="ru-RU" sz="3200" b="1"/>
          </a:p>
          <a:p>
            <a:r>
              <a:rPr lang="ru-RU" altLang="ru-RU" sz="3200"/>
              <a:t>Соединения</a:t>
            </a:r>
            <a:r>
              <a:rPr lang="ru-RU" altLang="ru-RU" sz="3200" b="1"/>
              <a:t>  меди(I)  </a:t>
            </a:r>
            <a:r>
              <a:rPr lang="ru-RU" altLang="ru-RU" sz="3200"/>
              <a:t>и</a:t>
            </a:r>
            <a:r>
              <a:rPr lang="ru-RU" altLang="ru-RU" sz="3200" b="1"/>
              <a:t>  золота(I)  </a:t>
            </a:r>
            <a:r>
              <a:rPr lang="ru-RU" altLang="ru-RU" sz="3200"/>
              <a:t>окисляются кислородом воздуха.</a:t>
            </a:r>
          </a:p>
          <a:p>
            <a:endParaRPr lang="ru-RU" altLang="ru-RU" sz="3200"/>
          </a:p>
          <a:p>
            <a:r>
              <a:rPr lang="ru-RU" altLang="ru-RU" sz="3200"/>
              <a:t>Соединения</a:t>
            </a:r>
            <a:r>
              <a:rPr lang="ru-RU" altLang="ru-RU" sz="3200" b="1"/>
              <a:t>  Э(I)  </a:t>
            </a:r>
            <a:r>
              <a:rPr lang="ru-RU" altLang="ru-RU" sz="3200"/>
              <a:t>светочувствительны.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DE7A86-F447-4171-8C0E-7D9705DB382A}" type="slidenum">
              <a:rPr lang="ru-RU" altLang="ru-RU" smtClean="0"/>
              <a:pPr/>
              <a:t>93</a:t>
            </a:fld>
            <a:endParaRPr lang="ru-RU" altLang="ru-RU" smtClean="0"/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250825" y="188913"/>
            <a:ext cx="8642350" cy="570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ru-RU" sz="3200">
                <a:solidFill>
                  <a:schemeClr val="accent2"/>
                </a:solidFill>
              </a:rPr>
              <a:t> </a:t>
            </a:r>
            <a:r>
              <a:rPr lang="en-US" altLang="ru-RU" sz="3200" b="1">
                <a:solidFill>
                  <a:schemeClr val="accent2"/>
                </a:solidFill>
              </a:rPr>
              <a:t>C</a:t>
            </a:r>
            <a:r>
              <a:rPr lang="ru-RU" altLang="ru-RU" sz="3200" b="1">
                <a:solidFill>
                  <a:schemeClr val="accent2"/>
                </a:solidFill>
              </a:rPr>
              <a:t>оединения  меди(</a:t>
            </a:r>
            <a:r>
              <a:rPr lang="en-US" altLang="ru-RU" sz="3200" b="1">
                <a:solidFill>
                  <a:schemeClr val="accent2"/>
                </a:solidFill>
              </a:rPr>
              <a:t>II</a:t>
            </a:r>
            <a:r>
              <a:rPr lang="ru-RU" altLang="ru-RU" sz="3200" b="1">
                <a:solidFill>
                  <a:schemeClr val="accent2"/>
                </a:solidFill>
              </a:rPr>
              <a:t>)</a:t>
            </a:r>
            <a:endParaRPr lang="en-US" altLang="ru-RU" sz="3200" b="1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altLang="ru-RU" sz="2800" b="1"/>
              <a:t>                      </a:t>
            </a:r>
            <a:r>
              <a:rPr lang="ru-RU" altLang="ru-RU" sz="2800" b="1"/>
              <a:t>                </a:t>
            </a:r>
            <a:r>
              <a:rPr lang="en-US" altLang="ru-RU" sz="2800" b="1"/>
              <a:t> </a:t>
            </a:r>
            <a:r>
              <a:rPr lang="ru-RU" altLang="ru-RU" sz="2800" b="1"/>
              <a:t> </a:t>
            </a:r>
            <a:r>
              <a:rPr lang="en-US" altLang="ru-RU" sz="2800" b="1"/>
              <a:t>t</a:t>
            </a:r>
          </a:p>
          <a:p>
            <a:pPr algn="ctr">
              <a:defRPr/>
            </a:pPr>
            <a:r>
              <a:rPr lang="en-US" altLang="ru-RU" sz="2800" b="1"/>
              <a:t>Cu(OH)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     →    CuO      +      H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O</a:t>
            </a:r>
            <a:endParaRPr lang="ru-RU" altLang="ru-RU" sz="2800" b="1"/>
          </a:p>
          <a:p>
            <a:pPr algn="ctr">
              <a:defRPr/>
            </a:pPr>
            <a:endParaRPr lang="en-US" altLang="ru-RU" sz="2800" b="1"/>
          </a:p>
          <a:p>
            <a:pPr>
              <a:defRPr/>
            </a:pPr>
            <a:r>
              <a:rPr lang="en-US" altLang="ru-RU" sz="2800" b="1"/>
              <a:t>                    </a:t>
            </a:r>
            <a:r>
              <a:rPr lang="ru-RU" altLang="ru-RU" sz="2800" b="1"/>
              <a:t>                 </a:t>
            </a:r>
            <a:r>
              <a:rPr lang="en-US" altLang="ru-RU" sz="2800" b="1"/>
              <a:t>   t </a:t>
            </a:r>
          </a:p>
          <a:p>
            <a:pPr algn="ctr">
              <a:defRPr/>
            </a:pPr>
            <a:r>
              <a:rPr lang="en-US" altLang="ru-RU" sz="2800" b="1"/>
              <a:t>4 CuO         →     2 Cu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O     +    O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</a:t>
            </a:r>
            <a:endParaRPr lang="ru-RU" altLang="ru-RU" sz="2800" b="1"/>
          </a:p>
          <a:p>
            <a:pPr algn="ctr">
              <a:defRPr/>
            </a:pPr>
            <a:endParaRPr lang="ru-RU" altLang="ru-RU" sz="2800" b="1"/>
          </a:p>
          <a:p>
            <a:pPr>
              <a:defRPr/>
            </a:pPr>
            <a:r>
              <a:rPr lang="ru-RU" altLang="ru-RU" sz="2800"/>
              <a:t>При растворении оксида в кислотах и солей</a:t>
            </a:r>
            <a:r>
              <a:rPr lang="ru-RU" altLang="ru-RU" sz="2800" b="1"/>
              <a:t> меди(</a:t>
            </a:r>
            <a:r>
              <a:rPr lang="en-US" altLang="ru-RU" sz="2800" b="1"/>
              <a:t>II</a:t>
            </a:r>
            <a:r>
              <a:rPr lang="ru-RU" altLang="ru-RU" sz="2800" b="1"/>
              <a:t>) </a:t>
            </a:r>
            <a:r>
              <a:rPr lang="ru-RU" altLang="ru-RU" sz="2800"/>
              <a:t>в воде образуется акваКС</a:t>
            </a:r>
            <a:r>
              <a:rPr lang="ru-RU" altLang="ru-RU" sz="2800" b="1"/>
              <a:t>   [Cu(H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6</a:t>
            </a:r>
            <a:r>
              <a:rPr lang="ru-RU" altLang="ru-RU" sz="2800" b="1"/>
              <a:t>]</a:t>
            </a:r>
            <a:r>
              <a:rPr lang="ru-RU" altLang="ru-RU" sz="2800" b="1" baseline="30000"/>
              <a:t>2+</a:t>
            </a:r>
            <a:r>
              <a:rPr lang="ru-RU" altLang="ru-RU" sz="2800" b="1"/>
              <a:t>  </a:t>
            </a:r>
            <a:r>
              <a:rPr lang="ru-RU" altLang="ru-RU" sz="2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синего цвета.</a:t>
            </a:r>
            <a:endParaRPr lang="en-US" altLang="ru-RU" sz="28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altLang="ru-RU" sz="28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altLang="ru-RU" sz="2800"/>
              <a:t>Если в координационную сферу входят другие лиганды цвет может быть другим, например, </a:t>
            </a:r>
            <a:r>
              <a:rPr lang="ru-RU" altLang="ru-RU" sz="28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зеленым</a:t>
            </a:r>
            <a:r>
              <a:rPr lang="ru-RU" altLang="ru-RU" sz="2800"/>
              <a:t> в случае хлорида.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F79089-487E-44AD-A656-C6B13D866F22}" type="slidenum">
              <a:rPr lang="ru-RU" altLang="ru-RU" smtClean="0"/>
              <a:pPr/>
              <a:t>94</a:t>
            </a:fld>
            <a:endParaRPr lang="ru-RU" altLang="ru-RU" smtClean="0"/>
          </a:p>
        </p:txBody>
      </p:sp>
      <p:sp>
        <p:nvSpPr>
          <p:cNvPr id="100355" name="Text Box 4"/>
          <p:cNvSpPr txBox="1">
            <a:spLocks noChangeArrowheads="1"/>
          </p:cNvSpPr>
          <p:nvPr/>
        </p:nvSpPr>
        <p:spPr bwMode="auto">
          <a:xfrm>
            <a:off x="142875" y="188913"/>
            <a:ext cx="8893175" cy="649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/>
              <a:t>Гидролиз солей меди(</a:t>
            </a:r>
            <a:r>
              <a:rPr lang="en-US" altLang="ru-RU" sz="2800"/>
              <a:t>II</a:t>
            </a:r>
            <a:r>
              <a:rPr lang="ru-RU" altLang="ru-RU" sz="2800"/>
              <a:t>)   ведет  к образованию малорастворимых основных солей:</a:t>
            </a:r>
            <a:r>
              <a:rPr lang="ru-RU" altLang="ru-RU" sz="2800" b="1"/>
              <a:t>  Cu(NO</a:t>
            </a:r>
            <a:r>
              <a:rPr lang="ru-RU" altLang="ru-RU" sz="2800" b="1" baseline="-25000"/>
              <a:t>3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•3</a:t>
            </a:r>
            <a:r>
              <a:rPr lang="en-US" altLang="ru-RU" sz="2800" b="1"/>
              <a:t>Cu</a:t>
            </a:r>
            <a:r>
              <a:rPr lang="ru-RU" altLang="ru-RU" sz="2800" b="1"/>
              <a:t>(</a:t>
            </a:r>
            <a:r>
              <a:rPr lang="en-US" altLang="ru-RU" sz="2800" b="1"/>
              <a:t>OH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.</a:t>
            </a:r>
            <a:endParaRPr lang="en-US" altLang="ru-RU" sz="2800" b="1"/>
          </a:p>
          <a:p>
            <a:endParaRPr lang="en-US" altLang="ru-RU" sz="2800" b="1"/>
          </a:p>
          <a:p>
            <a:r>
              <a:rPr lang="en-US" altLang="ru-RU" sz="2800" b="1"/>
              <a:t>Cu</a:t>
            </a:r>
            <a:r>
              <a:rPr lang="ru-RU" altLang="ru-RU" sz="2800" b="1"/>
              <a:t>(</a:t>
            </a:r>
            <a:r>
              <a:rPr lang="en-US" altLang="ru-RU" sz="2800" b="1"/>
              <a:t>OH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  </a:t>
            </a:r>
            <a:r>
              <a:rPr lang="ru-RU" altLang="ru-RU" sz="2800"/>
              <a:t>обладает слабой амфотерностью:</a:t>
            </a:r>
            <a:endParaRPr lang="en-US" altLang="ru-RU" sz="2800"/>
          </a:p>
          <a:p>
            <a:endParaRPr lang="en-US" altLang="ru-RU" sz="2800"/>
          </a:p>
          <a:p>
            <a:pPr algn="ctr"/>
            <a:r>
              <a:rPr lang="en-US" altLang="ru-RU" sz="2800" b="1"/>
              <a:t>Cu(OH)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   +   2 NaOH</a:t>
            </a:r>
            <a:r>
              <a:rPr lang="ru-RU" altLang="ru-RU" sz="2800" b="1" baseline="-25000"/>
              <a:t>конц</a:t>
            </a:r>
            <a:r>
              <a:rPr lang="en-US" altLang="ru-RU" sz="2800" b="1" baseline="-25000"/>
              <a:t> </a:t>
            </a:r>
            <a:r>
              <a:rPr lang="en-US" altLang="ru-RU" sz="2800" b="1"/>
              <a:t>  →  Na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[Cu(OH)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]</a:t>
            </a:r>
          </a:p>
          <a:p>
            <a:pPr algn="ctr"/>
            <a:endParaRPr lang="en-US" altLang="ru-RU" sz="2800" b="1"/>
          </a:p>
          <a:p>
            <a:pPr algn="ctr"/>
            <a:r>
              <a:rPr lang="en-US" altLang="ru-RU" sz="2800" b="1"/>
              <a:t>Cu(OH)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  +  4 NH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 + 2 H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O  → [Cu(NH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)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(OH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)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](OH)</a:t>
            </a:r>
            <a:r>
              <a:rPr lang="en-US" altLang="ru-RU" sz="2800" b="1" baseline="-25000"/>
              <a:t>2</a:t>
            </a:r>
          </a:p>
          <a:p>
            <a:endParaRPr lang="ru-RU" altLang="ru-RU" sz="2800" b="1"/>
          </a:p>
          <a:p>
            <a:r>
              <a:rPr lang="ru-RU" altLang="ru-RU" sz="2800"/>
              <a:t>Растворимость галогенидов в воде уменьшается в ряду:</a:t>
            </a:r>
            <a:endParaRPr lang="en-US" altLang="ru-RU" sz="2800"/>
          </a:p>
          <a:p>
            <a:endParaRPr lang="en-US" altLang="ru-RU" sz="2800" b="1"/>
          </a:p>
          <a:p>
            <a:pPr algn="ctr"/>
            <a:r>
              <a:rPr lang="en-US" altLang="ru-RU" sz="2800" b="1"/>
              <a:t>CuF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  </a:t>
            </a:r>
            <a:r>
              <a:rPr lang="ru-RU" altLang="ru-RU" sz="2800" b="1">
                <a:cs typeface="Times New Roman" pitchFamily="18" charset="0"/>
              </a:rPr>
              <a:t>→</a:t>
            </a:r>
            <a:r>
              <a:rPr lang="ru-RU" altLang="ru-RU" sz="2800" b="1"/>
              <a:t>  </a:t>
            </a:r>
            <a:r>
              <a:rPr lang="en-US" altLang="ru-RU" sz="2800" b="1"/>
              <a:t>CuCl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  </a:t>
            </a:r>
            <a:r>
              <a:rPr lang="ru-RU" altLang="ru-RU" sz="2800" b="1">
                <a:cs typeface="Times New Roman" pitchFamily="18" charset="0"/>
              </a:rPr>
              <a:t>→</a:t>
            </a:r>
            <a:r>
              <a:rPr lang="ru-RU" altLang="ru-RU" sz="2800" b="1"/>
              <a:t>  </a:t>
            </a:r>
            <a:r>
              <a:rPr lang="en-US" altLang="ru-RU" sz="2800" b="1"/>
              <a:t>CuBr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  </a:t>
            </a:r>
            <a:r>
              <a:rPr lang="ru-RU" altLang="ru-RU" sz="2800" b="1">
                <a:cs typeface="Times New Roman" pitchFamily="18" charset="0"/>
              </a:rPr>
              <a:t>→</a:t>
            </a:r>
            <a:r>
              <a:rPr lang="ru-RU" altLang="ru-RU" sz="2800" b="1"/>
              <a:t>  </a:t>
            </a:r>
            <a:r>
              <a:rPr lang="en-US" altLang="ru-RU" sz="2800" b="1"/>
              <a:t>CuI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.</a:t>
            </a:r>
            <a:endParaRPr lang="en-US" altLang="ru-RU" sz="2800" b="1"/>
          </a:p>
          <a:p>
            <a:endParaRPr lang="ru-RU" altLang="ru-RU" sz="2800" b="1"/>
          </a:p>
          <a:p>
            <a:r>
              <a:rPr lang="ru-RU" altLang="ru-RU" sz="2800"/>
              <a:t>Растворяются в избытке реактива. 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998A98-82E9-4C7E-B511-8DBDCB2AE309}" type="slidenum">
              <a:rPr lang="ru-RU" altLang="ru-RU" smtClean="0"/>
              <a:pPr/>
              <a:t>95</a:t>
            </a:fld>
            <a:endParaRPr lang="ru-RU" altLang="ru-RU" smtClean="0"/>
          </a:p>
        </p:txBody>
      </p:sp>
      <p:sp>
        <p:nvSpPr>
          <p:cNvPr id="101379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8713787" cy="649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9900CC"/>
                </a:solidFill>
              </a:rPr>
              <a:t>Катионные КС  меди(</a:t>
            </a:r>
            <a:r>
              <a:rPr lang="en-US" altLang="ru-RU" sz="2800" b="1">
                <a:solidFill>
                  <a:srgbClr val="9900CC"/>
                </a:solidFill>
              </a:rPr>
              <a:t>II</a:t>
            </a:r>
            <a:r>
              <a:rPr lang="ru-RU" altLang="ru-RU" sz="2800" b="1">
                <a:solidFill>
                  <a:srgbClr val="9900CC"/>
                </a:solidFill>
              </a:rPr>
              <a:t>):</a:t>
            </a:r>
            <a:r>
              <a:rPr lang="en-US" altLang="ru-RU" sz="2800" b="1">
                <a:solidFill>
                  <a:srgbClr val="9900CC"/>
                </a:solidFill>
              </a:rPr>
              <a:t> </a:t>
            </a:r>
          </a:p>
          <a:p>
            <a:r>
              <a:rPr lang="en-US" altLang="ru-RU" sz="2800" b="1"/>
              <a:t> </a:t>
            </a:r>
            <a:endParaRPr lang="ru-RU" altLang="ru-RU" sz="2800" b="1"/>
          </a:p>
          <a:p>
            <a:r>
              <a:rPr lang="ru-RU" altLang="ru-RU" sz="2800" b="1"/>
              <a:t>[</a:t>
            </a:r>
            <a:r>
              <a:rPr lang="en-US" altLang="ru-RU" sz="2800" b="1"/>
              <a:t>Cu</a:t>
            </a:r>
            <a:r>
              <a:rPr lang="ru-RU" altLang="ru-RU" sz="2800" b="1"/>
              <a:t>(</a:t>
            </a:r>
            <a:r>
              <a:rPr lang="en-US" altLang="ru-RU" sz="2800" b="1"/>
              <a:t>H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6</a:t>
            </a:r>
            <a:r>
              <a:rPr lang="ru-RU" altLang="ru-RU" sz="2800" b="1"/>
              <a:t>]</a:t>
            </a:r>
            <a:r>
              <a:rPr lang="ru-RU" altLang="ru-RU" sz="2800" b="1" baseline="30000"/>
              <a:t>2+</a:t>
            </a:r>
            <a:r>
              <a:rPr lang="ru-RU" altLang="ru-RU" sz="2800" b="1"/>
              <a:t>       -         </a:t>
            </a:r>
            <a:r>
              <a:rPr lang="ru-RU" altLang="ru-RU" sz="2800" b="1">
                <a:solidFill>
                  <a:srgbClr val="6699FF"/>
                </a:solidFill>
              </a:rPr>
              <a:t>светло-синий   (800 нм)</a:t>
            </a:r>
            <a:endParaRPr lang="en-US" altLang="ru-RU" sz="2800" b="1">
              <a:solidFill>
                <a:srgbClr val="6699FF"/>
              </a:solidFill>
            </a:endParaRPr>
          </a:p>
          <a:p>
            <a:endParaRPr lang="ru-RU" altLang="ru-RU" sz="2800" b="1">
              <a:solidFill>
                <a:srgbClr val="6699FF"/>
              </a:solidFill>
            </a:endParaRPr>
          </a:p>
          <a:p>
            <a:r>
              <a:rPr lang="ru-RU" altLang="ru-RU" sz="2800" b="1"/>
              <a:t>[</a:t>
            </a:r>
            <a:r>
              <a:rPr lang="en-US" altLang="ru-RU" sz="2800" b="1"/>
              <a:t>Cu</a:t>
            </a:r>
            <a:r>
              <a:rPr lang="ru-RU" altLang="ru-RU" sz="2800" b="1"/>
              <a:t>(</a:t>
            </a:r>
            <a:r>
              <a:rPr lang="en-US" altLang="ru-RU" sz="2800" b="1"/>
              <a:t>NH</a:t>
            </a:r>
            <a:r>
              <a:rPr lang="ru-RU" altLang="ru-RU" sz="2800" b="1" baseline="-25000"/>
              <a:t>3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4</a:t>
            </a:r>
            <a:r>
              <a:rPr lang="ru-RU" altLang="ru-RU" sz="2800" b="1"/>
              <a:t>(</a:t>
            </a:r>
            <a:r>
              <a:rPr lang="en-US" altLang="ru-RU" sz="2800" b="1"/>
              <a:t>H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]</a:t>
            </a:r>
            <a:r>
              <a:rPr lang="ru-RU" altLang="ru-RU" sz="2800" b="1" baseline="30000"/>
              <a:t>2+</a:t>
            </a:r>
            <a:r>
              <a:rPr lang="ru-RU" altLang="ru-RU" sz="2800" b="1"/>
              <a:t>   -  </a:t>
            </a:r>
            <a:r>
              <a:rPr lang="ru-RU" altLang="ru-RU" sz="2800" b="1">
                <a:solidFill>
                  <a:srgbClr val="3366FF"/>
                </a:solidFill>
              </a:rPr>
              <a:t>синий  (600 нм)</a:t>
            </a:r>
            <a:endParaRPr lang="en-US" altLang="ru-RU" sz="2800" b="1">
              <a:solidFill>
                <a:srgbClr val="3366FF"/>
              </a:solidFill>
            </a:endParaRPr>
          </a:p>
          <a:p>
            <a:endParaRPr lang="ru-RU" altLang="ru-RU" sz="2800" b="1">
              <a:solidFill>
                <a:srgbClr val="3366FF"/>
              </a:solidFill>
            </a:endParaRPr>
          </a:p>
          <a:p>
            <a:r>
              <a:rPr lang="ru-RU" altLang="ru-RU" sz="2800" b="1"/>
              <a:t>[</a:t>
            </a:r>
            <a:r>
              <a:rPr lang="en-US" altLang="ru-RU" sz="2800" b="1"/>
              <a:t>Cu</a:t>
            </a:r>
            <a:r>
              <a:rPr lang="ru-RU" altLang="ru-RU" sz="2800" b="1"/>
              <a:t>(</a:t>
            </a:r>
            <a:r>
              <a:rPr lang="en-US" altLang="ru-RU" sz="2800" b="1"/>
              <a:t>en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(</a:t>
            </a:r>
            <a:r>
              <a:rPr lang="en-US" altLang="ru-RU" sz="2800" b="1"/>
              <a:t>H</a:t>
            </a:r>
            <a:r>
              <a:rPr lang="ru-RU" altLang="ru-RU" sz="2800" b="1" baseline="-25000"/>
              <a:t>2</a:t>
            </a:r>
            <a:r>
              <a:rPr lang="en-US" altLang="ru-RU" sz="2800" b="1"/>
              <a:t>O</a:t>
            </a:r>
            <a:r>
              <a:rPr lang="ru-RU" altLang="ru-RU" sz="2800" b="1"/>
              <a:t>)</a:t>
            </a:r>
            <a:r>
              <a:rPr lang="ru-RU" altLang="ru-RU" sz="2800" b="1" baseline="-25000"/>
              <a:t>2</a:t>
            </a:r>
            <a:r>
              <a:rPr lang="ru-RU" altLang="ru-RU" sz="2800" b="1"/>
              <a:t>]</a:t>
            </a:r>
            <a:r>
              <a:rPr lang="ru-RU" altLang="ru-RU" sz="2800" b="1" baseline="30000"/>
              <a:t>2+</a:t>
            </a:r>
            <a:r>
              <a:rPr lang="ru-RU" altLang="ru-RU" sz="2800" b="1"/>
              <a:t>      -  </a:t>
            </a:r>
            <a:r>
              <a:rPr lang="ru-RU" altLang="ru-RU" sz="2800" b="1">
                <a:solidFill>
                  <a:srgbClr val="3333FF"/>
                </a:solidFill>
              </a:rPr>
              <a:t>интенсивно синий  (400 нм)</a:t>
            </a:r>
            <a:endParaRPr lang="en-US" altLang="ru-RU" sz="2800" b="1">
              <a:solidFill>
                <a:srgbClr val="3333FF"/>
              </a:solidFill>
            </a:endParaRPr>
          </a:p>
          <a:p>
            <a:endParaRPr lang="ru-RU" altLang="ru-RU" sz="2800" b="1">
              <a:solidFill>
                <a:srgbClr val="3333FF"/>
              </a:solidFill>
            </a:endParaRPr>
          </a:p>
          <a:p>
            <a:r>
              <a:rPr lang="ru-RU" altLang="ru-RU" sz="2800" b="1"/>
              <a:t>     </a:t>
            </a:r>
            <a:r>
              <a:rPr lang="ru-RU" altLang="ru-RU" sz="2800"/>
              <a:t>Сила  поля  лиганда  увеличивается  в  ряду:</a:t>
            </a:r>
            <a:endParaRPr lang="en-US" altLang="ru-RU" sz="2800"/>
          </a:p>
          <a:p>
            <a:endParaRPr lang="ru-RU" altLang="ru-RU" sz="2800"/>
          </a:p>
          <a:p>
            <a:r>
              <a:rPr lang="ru-RU" altLang="ru-RU" sz="2800" b="1"/>
              <a:t>                                H</a:t>
            </a:r>
            <a:r>
              <a:rPr lang="en-US" altLang="ru-RU" sz="2800" b="1" baseline="-25000"/>
              <a:t>2</a:t>
            </a:r>
            <a:r>
              <a:rPr lang="en-US" altLang="ru-RU" sz="2800" b="1"/>
              <a:t>O  </a:t>
            </a:r>
            <a:r>
              <a:rPr lang="en-US" altLang="ru-RU" sz="2800" b="1">
                <a:cs typeface="Times New Roman" pitchFamily="18" charset="0"/>
              </a:rPr>
              <a:t>→</a:t>
            </a:r>
            <a:r>
              <a:rPr lang="en-US" altLang="ru-RU" sz="2800" b="1"/>
              <a:t>   NH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   </a:t>
            </a:r>
            <a:r>
              <a:rPr lang="en-US" altLang="ru-RU" sz="2800" b="1">
                <a:cs typeface="Times New Roman" pitchFamily="18" charset="0"/>
              </a:rPr>
              <a:t>→</a:t>
            </a:r>
            <a:r>
              <a:rPr lang="en-US" altLang="ru-RU" sz="2800" b="1"/>
              <a:t>   en</a:t>
            </a:r>
            <a:r>
              <a:rPr lang="ru-RU" altLang="ru-RU" sz="2800" b="1"/>
              <a:t>   </a:t>
            </a:r>
            <a:endParaRPr lang="en-US" altLang="ru-RU" sz="2800" b="1"/>
          </a:p>
          <a:p>
            <a:endParaRPr lang="en-US" altLang="ru-RU" sz="2800" b="1"/>
          </a:p>
          <a:p>
            <a:r>
              <a:rPr lang="en-US" altLang="ru-RU" sz="2800" b="1"/>
              <a:t>CuSO</a:t>
            </a:r>
            <a:r>
              <a:rPr lang="ru-RU" altLang="ru-RU" sz="2800" b="1" baseline="-25000"/>
              <a:t>4</a:t>
            </a:r>
            <a:r>
              <a:rPr lang="ru-RU" altLang="ru-RU" sz="2800" b="1"/>
              <a:t>  -  </a:t>
            </a:r>
            <a:r>
              <a:rPr lang="ru-RU" altLang="ru-RU" sz="2800"/>
              <a:t>бесцветный,  т.к. сульфат-ион  является лигандом очень слабого поля</a:t>
            </a:r>
            <a:r>
              <a:rPr lang="ru-RU" altLang="ru-RU" sz="2800" b="1"/>
              <a:t> </a:t>
            </a:r>
            <a:r>
              <a:rPr lang="ru-RU" altLang="ru-RU" sz="2800"/>
              <a:t>(</a:t>
            </a:r>
            <a:r>
              <a:rPr lang="ru-RU" altLang="ru-RU" sz="2800" b="1"/>
              <a:t>d-</a:t>
            </a:r>
            <a:r>
              <a:rPr lang="en-US" altLang="ru-RU" sz="2800" b="1"/>
              <a:t>d</a:t>
            </a:r>
            <a:r>
              <a:rPr lang="ru-RU" altLang="ru-RU" sz="2800" b="1"/>
              <a:t> – </a:t>
            </a:r>
            <a:r>
              <a:rPr lang="ru-RU" altLang="ru-RU" sz="2800"/>
              <a:t>переходы отвечают поглощению в ИК-области) 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ext Box 2"/>
          <p:cNvSpPr txBox="1">
            <a:spLocks noChangeArrowheads="1"/>
          </p:cNvSpPr>
          <p:nvPr/>
        </p:nvSpPr>
        <p:spPr bwMode="auto">
          <a:xfrm>
            <a:off x="395288" y="260350"/>
            <a:ext cx="8424862" cy="549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Arial" charset="0"/>
                <a:cs typeface="Arial" charset="0"/>
              </a:rPr>
              <a:t>Энергия перехода электронов определяется параметром расщепления </a:t>
            </a:r>
            <a:r>
              <a:rPr lang="el-GR" sz="2800">
                <a:solidFill>
                  <a:srgbClr val="006600"/>
                </a:solidFill>
                <a:latin typeface="Arial" charset="0"/>
                <a:cs typeface="Arial" charset="0"/>
              </a:rPr>
              <a:t>Δ</a:t>
            </a:r>
            <a:endParaRPr lang="ru-RU" sz="280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el-GR" sz="2800">
                <a:solidFill>
                  <a:srgbClr val="006600"/>
                </a:solidFill>
                <a:cs typeface="Arial" charset="0"/>
              </a:rPr>
              <a:t>Δ</a:t>
            </a:r>
            <a:r>
              <a:rPr lang="ru-RU" sz="2800">
                <a:solidFill>
                  <a:srgbClr val="006600"/>
                </a:solidFill>
                <a:cs typeface="Arial" charset="0"/>
              </a:rPr>
              <a:t>= Е</a:t>
            </a:r>
            <a:r>
              <a:rPr lang="en-US" sz="2800">
                <a:solidFill>
                  <a:srgbClr val="006600"/>
                </a:solidFill>
                <a:cs typeface="Arial" charset="0"/>
              </a:rPr>
              <a:t>×N</a:t>
            </a:r>
            <a:r>
              <a:rPr lang="en-US" sz="2800" baseline="-25000">
                <a:solidFill>
                  <a:srgbClr val="006600"/>
                </a:solidFill>
                <a:cs typeface="Arial" charset="0"/>
              </a:rPr>
              <a:t>A    </a:t>
            </a:r>
            <a:r>
              <a:rPr lang="ru-RU" sz="2800">
                <a:cs typeface="Arial" charset="0"/>
              </a:rPr>
              <a:t>, </a:t>
            </a:r>
            <a:r>
              <a:rPr lang="ru-RU" sz="2000">
                <a:cs typeface="Arial" charset="0"/>
              </a:rPr>
              <a:t>где</a:t>
            </a:r>
            <a:r>
              <a:rPr lang="ru-RU" sz="2000">
                <a:solidFill>
                  <a:srgbClr val="006600"/>
                </a:solidFill>
                <a:cs typeface="Arial" charset="0"/>
              </a:rPr>
              <a:t> </a:t>
            </a:r>
            <a:r>
              <a:rPr lang="en-US" sz="2000">
                <a:cs typeface="Arial" charset="0"/>
              </a:rPr>
              <a:t>E -  </a:t>
            </a:r>
            <a:r>
              <a:rPr lang="ru-RU" sz="2000">
                <a:cs typeface="Arial" charset="0"/>
              </a:rPr>
              <a:t>энергия фотона или энергия поглощаемого</a:t>
            </a:r>
          </a:p>
          <a:p>
            <a:pPr>
              <a:spcBef>
                <a:spcPct val="50000"/>
              </a:spcBef>
            </a:pPr>
            <a:r>
              <a:rPr lang="ru-RU" sz="2000">
                <a:cs typeface="Arial" charset="0"/>
              </a:rPr>
              <a:t>                             кванта света, </a:t>
            </a:r>
            <a:r>
              <a:rPr lang="en-US" sz="2000">
                <a:cs typeface="Arial" charset="0"/>
              </a:rPr>
              <a:t>N</a:t>
            </a:r>
            <a:r>
              <a:rPr lang="en-US" sz="2000" baseline="-25000">
                <a:cs typeface="Arial" charset="0"/>
              </a:rPr>
              <a:t>A</a:t>
            </a:r>
            <a:r>
              <a:rPr lang="ru-RU" sz="2000" baseline="-25000">
                <a:cs typeface="Arial" charset="0"/>
              </a:rPr>
              <a:t> </a:t>
            </a:r>
            <a:r>
              <a:rPr lang="ru-RU" sz="2000">
                <a:cs typeface="Arial" charset="0"/>
              </a:rPr>
              <a:t>– число Авогадро</a:t>
            </a:r>
          </a:p>
          <a:p>
            <a:pPr>
              <a:spcBef>
                <a:spcPct val="50000"/>
              </a:spcBef>
            </a:pPr>
            <a:r>
              <a:rPr lang="ru-RU" sz="2000">
                <a:cs typeface="Arial" charset="0"/>
              </a:rPr>
              <a:t>Если </a:t>
            </a:r>
            <a:r>
              <a:rPr lang="ru-RU" sz="3200">
                <a:cs typeface="Arial" charset="0"/>
              </a:rPr>
              <a:t>Е</a:t>
            </a:r>
            <a:r>
              <a:rPr lang="en-US" sz="3200">
                <a:cs typeface="Arial" charset="0"/>
              </a:rPr>
              <a:t> </a:t>
            </a:r>
            <a:r>
              <a:rPr lang="ru-RU" sz="3200">
                <a:cs typeface="Arial" charset="0"/>
              </a:rPr>
              <a:t>=</a:t>
            </a:r>
            <a:r>
              <a:rPr lang="en-US" sz="3200">
                <a:cs typeface="Arial" charset="0"/>
              </a:rPr>
              <a:t> </a:t>
            </a:r>
            <a:r>
              <a:rPr lang="en-US" sz="3200" i="1">
                <a:cs typeface="Arial" charset="0"/>
              </a:rPr>
              <a:t>h</a:t>
            </a:r>
            <a:r>
              <a:rPr lang="ru-RU" sz="3200">
                <a:cs typeface="Times New Roman" pitchFamily="18" charset="0"/>
              </a:rPr>
              <a:t> </a:t>
            </a:r>
            <a:r>
              <a:rPr lang="el-GR" sz="3200">
                <a:cs typeface="Times New Roman" pitchFamily="18" charset="0"/>
              </a:rPr>
              <a:t>ν</a:t>
            </a:r>
            <a:r>
              <a:rPr lang="ru-RU" sz="3200" i="1">
                <a:cs typeface="Arial" charset="0"/>
              </a:rPr>
              <a:t>,  </a:t>
            </a:r>
            <a:r>
              <a:rPr lang="ru-RU" sz="2000">
                <a:cs typeface="Arial" charset="0"/>
              </a:rPr>
              <a:t>где</a:t>
            </a:r>
            <a:r>
              <a:rPr lang="el-GR" sz="2400">
                <a:cs typeface="Times New Roman" pitchFamily="18" charset="0"/>
              </a:rPr>
              <a:t> </a:t>
            </a:r>
            <a:r>
              <a:rPr lang="ru-RU" sz="3200" i="1">
                <a:cs typeface="Times New Roman" pitchFamily="18" charset="0"/>
              </a:rPr>
              <a:t>  </a:t>
            </a:r>
            <a:r>
              <a:rPr lang="en-US" sz="2000">
                <a:cs typeface="Arial" charset="0"/>
              </a:rPr>
              <a:t>h- </a:t>
            </a:r>
            <a:r>
              <a:rPr lang="ru-RU" sz="2000">
                <a:cs typeface="Arial" charset="0"/>
              </a:rPr>
              <a:t>постоянная Планка</a:t>
            </a:r>
          </a:p>
          <a:p>
            <a:pPr>
              <a:spcBef>
                <a:spcPct val="50000"/>
              </a:spcBef>
            </a:pPr>
            <a:r>
              <a:rPr lang="ru-RU" sz="2000">
                <a:cs typeface="Times New Roman" pitchFamily="18" charset="0"/>
              </a:rPr>
              <a:t>                                            </a:t>
            </a:r>
            <a:r>
              <a:rPr lang="el-GR" sz="2000">
                <a:cs typeface="Times New Roman" pitchFamily="18" charset="0"/>
              </a:rPr>
              <a:t>ν</a:t>
            </a:r>
            <a:r>
              <a:rPr lang="ru-RU" sz="2000">
                <a:cs typeface="Times New Roman" pitchFamily="18" charset="0"/>
              </a:rPr>
              <a:t> – частота излучения ( с</a:t>
            </a:r>
            <a:r>
              <a:rPr lang="ru-RU" sz="2000" baseline="30000">
                <a:cs typeface="Times New Roman" pitchFamily="18" charset="0"/>
              </a:rPr>
              <a:t>-1</a:t>
            </a:r>
            <a:r>
              <a:rPr lang="ru-RU" sz="2000">
                <a:cs typeface="Times New Roman" pitchFamily="18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ru-RU" sz="2400">
                <a:cs typeface="Times New Roman" pitchFamily="18" charset="0"/>
              </a:rPr>
              <a:t>При</a:t>
            </a:r>
            <a:r>
              <a:rPr lang="ru-RU" sz="3200" i="1">
                <a:solidFill>
                  <a:srgbClr val="006600"/>
                </a:solidFill>
                <a:cs typeface="Times New Roman" pitchFamily="18" charset="0"/>
              </a:rPr>
              <a:t> </a:t>
            </a:r>
            <a:r>
              <a:rPr lang="el-GR" sz="3600" i="1">
                <a:cs typeface="Times New Roman" pitchFamily="18" charset="0"/>
              </a:rPr>
              <a:t>ν</a:t>
            </a:r>
            <a:r>
              <a:rPr lang="ru-RU" sz="3200" i="1">
                <a:solidFill>
                  <a:srgbClr val="006600"/>
                </a:solidFill>
                <a:cs typeface="Times New Roman" pitchFamily="18" charset="0"/>
              </a:rPr>
              <a:t> </a:t>
            </a:r>
            <a:r>
              <a:rPr lang="ru-RU" sz="3200" i="1">
                <a:cs typeface="Times New Roman" pitchFamily="18" charset="0"/>
              </a:rPr>
              <a:t>= с/</a:t>
            </a:r>
            <a:r>
              <a:rPr lang="el-GR" sz="3200" i="1">
                <a:cs typeface="Times New Roman" pitchFamily="18" charset="0"/>
              </a:rPr>
              <a:t>λ</a:t>
            </a:r>
            <a:r>
              <a:rPr lang="ru-RU" sz="3200" i="1">
                <a:cs typeface="Times New Roman" pitchFamily="18" charset="0"/>
              </a:rPr>
              <a:t> </a:t>
            </a:r>
            <a:r>
              <a:rPr lang="ru-RU" sz="2400">
                <a:cs typeface="Times New Roman" pitchFamily="18" charset="0"/>
              </a:rPr>
              <a:t>, </a:t>
            </a:r>
            <a:r>
              <a:rPr lang="ru-RU" sz="2000">
                <a:cs typeface="Times New Roman" pitchFamily="18" charset="0"/>
              </a:rPr>
              <a:t>где с – скорость света (3</a:t>
            </a:r>
            <a:r>
              <a:rPr lang="en-US" sz="2000">
                <a:cs typeface="Times New Roman" pitchFamily="18" charset="0"/>
              </a:rPr>
              <a:t>×</a:t>
            </a:r>
            <a:r>
              <a:rPr lang="ru-RU" sz="2000">
                <a:cs typeface="Times New Roman" pitchFamily="18" charset="0"/>
              </a:rPr>
              <a:t>10</a:t>
            </a:r>
            <a:r>
              <a:rPr lang="ru-RU" sz="2000" baseline="30000">
                <a:cs typeface="Times New Roman" pitchFamily="18" charset="0"/>
              </a:rPr>
              <a:t>8</a:t>
            </a:r>
            <a:r>
              <a:rPr lang="ru-RU" sz="2000">
                <a:cs typeface="Times New Roman" pitchFamily="18" charset="0"/>
              </a:rPr>
              <a:t> м/с)</a:t>
            </a:r>
          </a:p>
          <a:p>
            <a:pPr>
              <a:spcBef>
                <a:spcPct val="50000"/>
              </a:spcBef>
            </a:pPr>
            <a:r>
              <a:rPr lang="ru-RU" sz="2000">
                <a:cs typeface="Times New Roman" pitchFamily="18" charset="0"/>
              </a:rPr>
              <a:t>                                          </a:t>
            </a:r>
            <a:r>
              <a:rPr lang="el-GR" sz="2000">
                <a:cs typeface="Times New Roman" pitchFamily="18" charset="0"/>
              </a:rPr>
              <a:t>λ</a:t>
            </a:r>
            <a:r>
              <a:rPr lang="ru-RU" sz="2000">
                <a:cs typeface="Times New Roman" pitchFamily="18" charset="0"/>
              </a:rPr>
              <a:t>  - длина волны поглощаемого света ( нм)</a:t>
            </a:r>
          </a:p>
          <a:p>
            <a:pPr>
              <a:spcBef>
                <a:spcPct val="50000"/>
              </a:spcBef>
            </a:pPr>
            <a:r>
              <a:rPr lang="ru-RU" sz="2400">
                <a:cs typeface="Times New Roman" pitchFamily="18" charset="0"/>
              </a:rPr>
              <a:t>То</a:t>
            </a:r>
            <a:r>
              <a:rPr lang="ru-RU" sz="4000" i="1">
                <a:cs typeface="Times New Roman" pitchFamily="18" charset="0"/>
              </a:rPr>
              <a:t> </a:t>
            </a:r>
            <a:r>
              <a:rPr lang="ru-RU" sz="4800" i="1">
                <a:cs typeface="Times New Roman" pitchFamily="18" charset="0"/>
              </a:rPr>
              <a:t>        </a:t>
            </a:r>
            <a:r>
              <a:rPr lang="el-GR" sz="4800">
                <a:cs typeface="Arial" charset="0"/>
              </a:rPr>
              <a:t>Δ</a:t>
            </a:r>
            <a:r>
              <a:rPr lang="ru-RU" sz="4800">
                <a:cs typeface="Arial" charset="0"/>
              </a:rPr>
              <a:t> = </a:t>
            </a:r>
            <a:r>
              <a:rPr lang="en-US" sz="4800">
                <a:cs typeface="Arial" charset="0"/>
              </a:rPr>
              <a:t>N</a:t>
            </a:r>
            <a:r>
              <a:rPr lang="en-US" sz="4800" baseline="-25000">
                <a:cs typeface="Arial" charset="0"/>
              </a:rPr>
              <a:t>A </a:t>
            </a:r>
            <a:r>
              <a:rPr lang="en-US" sz="4800">
                <a:cs typeface="Arial" charset="0"/>
              </a:rPr>
              <a:t>× </a:t>
            </a:r>
            <a:r>
              <a:rPr lang="en-US" sz="4800" i="1">
                <a:cs typeface="Arial" charset="0"/>
              </a:rPr>
              <a:t>h </a:t>
            </a:r>
            <a:r>
              <a:rPr lang="en-US" sz="4800">
                <a:cs typeface="Arial" charset="0"/>
              </a:rPr>
              <a:t>× </a:t>
            </a:r>
            <a:r>
              <a:rPr lang="ru-RU" sz="4800" i="1">
                <a:cs typeface="Times New Roman" pitchFamily="18" charset="0"/>
              </a:rPr>
              <a:t>с/</a:t>
            </a:r>
            <a:r>
              <a:rPr lang="el-GR" sz="4800" i="1">
                <a:cs typeface="Times New Roman" pitchFamily="18" charset="0"/>
              </a:rPr>
              <a:t>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73E981-EFE9-4C51-B5E3-33C000A90262}" type="slidenum">
              <a:rPr lang="ru-RU" altLang="ru-RU" smtClean="0"/>
              <a:pPr/>
              <a:t>97</a:t>
            </a:fld>
            <a:endParaRPr lang="ru-RU" altLang="ru-RU" smtClean="0"/>
          </a:p>
        </p:txBody>
      </p:sp>
      <p:sp>
        <p:nvSpPr>
          <p:cNvPr id="102403" name="Text Box 4"/>
          <p:cNvSpPr txBox="1">
            <a:spLocks noChangeArrowheads="1"/>
          </p:cNvSpPr>
          <p:nvPr/>
        </p:nvSpPr>
        <p:spPr bwMode="auto">
          <a:xfrm>
            <a:off x="250825" y="44450"/>
            <a:ext cx="8569325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/>
              <a:t>Анионные КС  меди(</a:t>
            </a:r>
            <a:r>
              <a:rPr lang="en-US" altLang="ru-RU" sz="2800" b="1"/>
              <a:t>II</a:t>
            </a:r>
            <a:r>
              <a:rPr lang="ru-RU" altLang="ru-RU" sz="2800" b="1"/>
              <a:t>):</a:t>
            </a:r>
            <a:endParaRPr lang="en-US" altLang="ru-RU" sz="2800" b="1"/>
          </a:p>
          <a:p>
            <a:endParaRPr lang="en-US" altLang="ru-RU" sz="2800" b="1"/>
          </a:p>
          <a:p>
            <a:r>
              <a:rPr lang="en-US" altLang="ru-RU" sz="2800" b="1"/>
              <a:t>[Cu(CN)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]</a:t>
            </a:r>
            <a:r>
              <a:rPr lang="en-US" altLang="ru-RU" sz="2800" b="1" baseline="30000"/>
              <a:t>2-</a:t>
            </a:r>
            <a:r>
              <a:rPr lang="en-US" altLang="ru-RU" sz="2800" b="1"/>
              <a:t> ,   [CuCl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]</a:t>
            </a:r>
            <a:r>
              <a:rPr lang="en-US" altLang="ru-RU" sz="2800" b="1" baseline="30000"/>
              <a:t>2-</a:t>
            </a:r>
            <a:r>
              <a:rPr lang="en-US" altLang="ru-RU" sz="2800" b="1"/>
              <a:t> ,   [Cu(OH)</a:t>
            </a:r>
            <a:r>
              <a:rPr lang="en-US" altLang="ru-RU" sz="2800" b="1" baseline="-25000"/>
              <a:t>4</a:t>
            </a:r>
            <a:r>
              <a:rPr lang="en-US" altLang="ru-RU" sz="2800" b="1"/>
              <a:t>]</a:t>
            </a:r>
            <a:r>
              <a:rPr lang="en-US" altLang="ru-RU" sz="2800" b="1" baseline="30000"/>
              <a:t>2-</a:t>
            </a:r>
            <a:r>
              <a:rPr lang="en-US" altLang="ru-RU" sz="2800" b="1"/>
              <a:t>,    [Cu(CO</a:t>
            </a:r>
            <a:r>
              <a:rPr lang="en-US" altLang="ru-RU" sz="2800" b="1" baseline="-25000"/>
              <a:t>3</a:t>
            </a:r>
            <a:r>
              <a:rPr lang="en-US" altLang="ru-RU" sz="2800" b="1"/>
              <a:t>)]</a:t>
            </a:r>
            <a:r>
              <a:rPr lang="en-US" altLang="ru-RU" sz="2800" b="1" baseline="30000"/>
              <a:t>2-</a:t>
            </a:r>
            <a:r>
              <a:rPr lang="en-US" altLang="ru-RU" sz="2800" b="1"/>
              <a:t>  -   </a:t>
            </a:r>
            <a:r>
              <a:rPr lang="ru-RU" altLang="ru-RU" sz="2800" b="1">
                <a:solidFill>
                  <a:srgbClr val="9900CC"/>
                </a:solidFill>
              </a:rPr>
              <a:t>купраты</a:t>
            </a:r>
            <a:endParaRPr lang="en-US" altLang="ru-RU" sz="2800" b="1">
              <a:solidFill>
                <a:srgbClr val="9900CC"/>
              </a:solidFill>
            </a:endParaRPr>
          </a:p>
          <a:p>
            <a:endParaRPr lang="ru-RU" altLang="ru-RU" sz="2800" b="1">
              <a:solidFill>
                <a:srgbClr val="9900CC"/>
              </a:solidFill>
            </a:endParaRPr>
          </a:p>
          <a:p>
            <a:r>
              <a:rPr lang="ru-RU" altLang="ru-RU" sz="2800" b="1"/>
              <a:t>Соединения меди(</a:t>
            </a:r>
            <a:r>
              <a:rPr lang="en-US" altLang="ru-RU" sz="2800" b="1"/>
              <a:t>III</a:t>
            </a:r>
            <a:r>
              <a:rPr lang="ru-RU" altLang="ru-RU" sz="2800" b="1"/>
              <a:t>), серебра(</a:t>
            </a:r>
            <a:r>
              <a:rPr lang="en-US" altLang="ru-RU" sz="2800" b="1"/>
              <a:t>III</a:t>
            </a:r>
            <a:r>
              <a:rPr lang="ru-RU" altLang="ru-RU" sz="2800" b="1"/>
              <a:t>) и золота(</a:t>
            </a:r>
            <a:r>
              <a:rPr lang="en-US" altLang="ru-RU" sz="2800" b="1"/>
              <a:t>III</a:t>
            </a:r>
            <a:r>
              <a:rPr lang="ru-RU" altLang="ru-RU" sz="2800" b="1"/>
              <a:t>):</a:t>
            </a:r>
            <a:endParaRPr lang="en-US" altLang="ru-RU" sz="2800" b="1"/>
          </a:p>
          <a:p>
            <a:endParaRPr lang="ru-RU" altLang="ru-RU" sz="2800" b="1"/>
          </a:p>
          <a:p>
            <a:r>
              <a:rPr lang="ru-RU" altLang="ru-RU" sz="2800" b="1"/>
              <a:t>Золото(Ш)  </a:t>
            </a:r>
            <a:r>
              <a:rPr lang="ru-RU" altLang="ru-RU" sz="2800" b="1">
                <a:solidFill>
                  <a:srgbClr val="9900CC"/>
                </a:solidFill>
              </a:rPr>
              <a:t>5d</a:t>
            </a:r>
            <a:r>
              <a:rPr lang="en-US" altLang="ru-RU" sz="2800" b="1" baseline="30000">
                <a:solidFill>
                  <a:srgbClr val="9900CC"/>
                </a:solidFill>
              </a:rPr>
              <a:t>8</a:t>
            </a:r>
            <a:r>
              <a:rPr lang="ru-RU" altLang="ru-RU" sz="2800" b="1"/>
              <a:t>:  квадратные КС  </a:t>
            </a:r>
            <a:endParaRPr lang="en-US" altLang="ru-RU" sz="2800" b="1"/>
          </a:p>
          <a:p>
            <a:endParaRPr lang="ru-RU" altLang="ru-RU" sz="2800" b="1"/>
          </a:p>
          <a:p>
            <a:r>
              <a:rPr lang="ru-RU" altLang="ru-RU" sz="2800" b="1"/>
              <a:t>Из бинарных соединений  растворимы в воде:</a:t>
            </a:r>
            <a:endParaRPr lang="en-US" altLang="ru-RU" sz="2800" b="1"/>
          </a:p>
          <a:p>
            <a:r>
              <a:rPr lang="ru-RU" altLang="ru-RU" sz="2800" b="1"/>
              <a:t> </a:t>
            </a:r>
            <a:endParaRPr lang="en-US" altLang="ru-RU" sz="2800" b="1"/>
          </a:p>
          <a:p>
            <a:r>
              <a:rPr lang="en-US" altLang="ru-RU" sz="2800" b="1"/>
              <a:t>AuCl</a:t>
            </a:r>
            <a:r>
              <a:rPr lang="ru-RU" altLang="ru-RU" sz="2800" b="1" baseline="-25000"/>
              <a:t>3</a:t>
            </a:r>
            <a:r>
              <a:rPr lang="ru-RU" altLang="ru-RU" sz="2800" b="1"/>
              <a:t>  и    </a:t>
            </a:r>
            <a:r>
              <a:rPr lang="en-US" altLang="ru-RU" sz="2800" b="1"/>
              <a:t>ABr</a:t>
            </a:r>
            <a:r>
              <a:rPr lang="ru-RU" altLang="ru-RU" sz="2800" b="1" baseline="-25000"/>
              <a:t>3</a:t>
            </a:r>
            <a:r>
              <a:rPr lang="ru-RU" altLang="ru-RU" sz="2800" b="1"/>
              <a:t>   существуют в виде  полимеров.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49AF10-2409-4461-BE20-5CE371940AC5}" type="slidenum">
              <a:rPr lang="ru-RU" altLang="ru-RU" smtClean="0"/>
              <a:pPr/>
              <a:t>98</a:t>
            </a:fld>
            <a:endParaRPr lang="ru-RU" altLang="ru-RU" smtClean="0"/>
          </a:p>
        </p:txBody>
      </p:sp>
      <p:sp>
        <p:nvSpPr>
          <p:cNvPr id="103427" name="Text Box 4"/>
          <p:cNvSpPr txBox="1">
            <a:spLocks noChangeArrowheads="1"/>
          </p:cNvSpPr>
          <p:nvPr/>
        </p:nvSpPr>
        <p:spPr bwMode="auto">
          <a:xfrm>
            <a:off x="179388" y="260350"/>
            <a:ext cx="8964612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/>
              <a:t>Оксид и гидроксид золота(</a:t>
            </a:r>
            <a:r>
              <a:rPr lang="en-US" altLang="ru-RU" sz="3200"/>
              <a:t>III</a:t>
            </a:r>
            <a:r>
              <a:rPr lang="ru-RU" altLang="ru-RU" sz="3200"/>
              <a:t>)  амфотерны с преобладанием кислотных признаков:</a:t>
            </a:r>
            <a:endParaRPr lang="en-US" altLang="ru-RU" sz="3200"/>
          </a:p>
          <a:p>
            <a:endParaRPr lang="en-US" altLang="ru-RU" sz="3200"/>
          </a:p>
          <a:p>
            <a:pPr algn="ctr"/>
            <a:r>
              <a:rPr lang="en-US" altLang="ru-RU" sz="3200" b="1">
                <a:solidFill>
                  <a:srgbClr val="CC0000"/>
                </a:solidFill>
              </a:rPr>
              <a:t>Au(OH)</a:t>
            </a:r>
            <a:r>
              <a:rPr lang="en-US" altLang="ru-RU" sz="3200" b="1" baseline="-25000">
                <a:solidFill>
                  <a:srgbClr val="CC0000"/>
                </a:solidFill>
              </a:rPr>
              <a:t>3</a:t>
            </a:r>
            <a:r>
              <a:rPr lang="en-US" altLang="ru-RU" sz="3200" b="1">
                <a:solidFill>
                  <a:srgbClr val="CC0000"/>
                </a:solidFill>
              </a:rPr>
              <a:t>     +    NaOH      =     Na[Au(OH)</a:t>
            </a:r>
            <a:r>
              <a:rPr lang="en-US" altLang="ru-RU" sz="3200" b="1" baseline="-25000">
                <a:solidFill>
                  <a:srgbClr val="CC0000"/>
                </a:solidFill>
              </a:rPr>
              <a:t>4</a:t>
            </a:r>
            <a:r>
              <a:rPr lang="en-US" altLang="ru-RU" sz="3200" b="1">
                <a:solidFill>
                  <a:srgbClr val="CC0000"/>
                </a:solidFill>
              </a:rPr>
              <a:t>]</a:t>
            </a:r>
          </a:p>
          <a:p>
            <a:pPr algn="ctr"/>
            <a:endParaRPr lang="en-US" altLang="ru-RU" sz="3200" b="1">
              <a:solidFill>
                <a:srgbClr val="CC0000"/>
              </a:solidFill>
            </a:endParaRPr>
          </a:p>
          <a:p>
            <a:pPr algn="ctr"/>
            <a:r>
              <a:rPr lang="en-US" altLang="ru-RU" sz="3200" b="1">
                <a:solidFill>
                  <a:srgbClr val="CC0000"/>
                </a:solidFill>
              </a:rPr>
              <a:t>Au(OH)</a:t>
            </a:r>
            <a:r>
              <a:rPr lang="en-US" altLang="ru-RU" sz="3200" b="1" baseline="-25000">
                <a:solidFill>
                  <a:srgbClr val="CC0000"/>
                </a:solidFill>
              </a:rPr>
              <a:t>3</a:t>
            </a:r>
            <a:r>
              <a:rPr lang="en-US" altLang="ru-RU" sz="3200" b="1">
                <a:solidFill>
                  <a:srgbClr val="CC0000"/>
                </a:solidFill>
              </a:rPr>
              <a:t>   +  4 HNO</a:t>
            </a:r>
            <a:r>
              <a:rPr lang="en-US" altLang="ru-RU" sz="3200" b="1" baseline="-25000">
                <a:solidFill>
                  <a:srgbClr val="CC0000"/>
                </a:solidFill>
              </a:rPr>
              <a:t>3</a:t>
            </a:r>
            <a:r>
              <a:rPr lang="en-US" altLang="ru-RU" sz="3200" b="1">
                <a:solidFill>
                  <a:srgbClr val="CC0000"/>
                </a:solidFill>
              </a:rPr>
              <a:t>  =  H[Au(NO</a:t>
            </a:r>
            <a:r>
              <a:rPr lang="en-US" altLang="ru-RU" sz="3200" b="1" baseline="-25000">
                <a:solidFill>
                  <a:srgbClr val="CC0000"/>
                </a:solidFill>
              </a:rPr>
              <a:t>3</a:t>
            </a:r>
            <a:r>
              <a:rPr lang="en-US" altLang="ru-RU" sz="3200" b="1">
                <a:solidFill>
                  <a:srgbClr val="CC0000"/>
                </a:solidFill>
              </a:rPr>
              <a:t>)</a:t>
            </a:r>
            <a:r>
              <a:rPr lang="en-US" altLang="ru-RU" sz="3200" b="1" baseline="-25000">
                <a:solidFill>
                  <a:srgbClr val="CC0000"/>
                </a:solidFill>
              </a:rPr>
              <a:t>4</a:t>
            </a:r>
            <a:r>
              <a:rPr lang="en-US" altLang="ru-RU" sz="3200" b="1">
                <a:solidFill>
                  <a:srgbClr val="CC0000"/>
                </a:solidFill>
              </a:rPr>
              <a:t>]  + 3H</a:t>
            </a:r>
            <a:r>
              <a:rPr lang="en-US" altLang="ru-RU" sz="3200" b="1" baseline="-25000">
                <a:solidFill>
                  <a:srgbClr val="CC0000"/>
                </a:solidFill>
              </a:rPr>
              <a:t>2</a:t>
            </a:r>
            <a:r>
              <a:rPr lang="en-US" altLang="ru-RU" sz="3200" b="1">
                <a:solidFill>
                  <a:srgbClr val="CC0000"/>
                </a:solidFill>
              </a:rPr>
              <a:t>O</a:t>
            </a:r>
          </a:p>
          <a:p>
            <a:pPr algn="ctr"/>
            <a:endParaRPr lang="en-US" altLang="ru-RU" sz="3200" b="1"/>
          </a:p>
          <a:p>
            <a:r>
              <a:rPr lang="en-US" altLang="ru-RU" sz="3200" b="1"/>
              <a:t>H[Au(CN)</a:t>
            </a:r>
            <a:r>
              <a:rPr lang="en-US" altLang="ru-RU" sz="3200" b="1" baseline="-25000"/>
              <a:t>4</a:t>
            </a:r>
            <a:r>
              <a:rPr lang="en-US" altLang="ru-RU" sz="3200" b="1"/>
              <a:t>],   H[Au(SO</a:t>
            </a:r>
            <a:r>
              <a:rPr lang="en-US" altLang="ru-RU" sz="3200" b="1" baseline="-25000"/>
              <a:t>4</a:t>
            </a:r>
            <a:r>
              <a:rPr lang="en-US" altLang="ru-RU" sz="3200" b="1"/>
              <a:t>)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],   H[AuS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]</a:t>
            </a:r>
          </a:p>
          <a:p>
            <a:endParaRPr lang="ru-RU" altLang="ru-RU" sz="3200" b="1"/>
          </a:p>
          <a:p>
            <a:r>
              <a:rPr lang="ru-RU" altLang="ru-RU" sz="3200"/>
              <a:t>Исходный  продукт для получения других соединений</a:t>
            </a:r>
            <a:r>
              <a:rPr lang="ru-RU" altLang="ru-RU" sz="3200" b="1"/>
              <a:t> </a:t>
            </a:r>
            <a:r>
              <a:rPr lang="en-US" altLang="ru-RU" sz="3200" b="1"/>
              <a:t>AuCl</a:t>
            </a:r>
            <a:r>
              <a:rPr lang="ru-RU" altLang="ru-RU" sz="3200" b="1" baseline="-25000"/>
              <a:t>3</a:t>
            </a:r>
            <a:endParaRPr lang="en-US" altLang="ru-RU" sz="3200" b="1" baseline="-25000"/>
          </a:p>
          <a:p>
            <a:r>
              <a:rPr lang="en-US" altLang="ru-RU" sz="3200" b="1"/>
              <a:t>                                            </a:t>
            </a:r>
            <a:r>
              <a:rPr lang="en-US" altLang="ru-RU" sz="2400" b="1"/>
              <a:t>200</a:t>
            </a:r>
            <a:r>
              <a:rPr lang="en-US" altLang="ru-RU" sz="2400" b="1" baseline="30000"/>
              <a:t>0</a:t>
            </a:r>
            <a:r>
              <a:rPr lang="en-US" altLang="ru-RU" sz="2400" b="1"/>
              <a:t>C</a:t>
            </a:r>
          </a:p>
          <a:p>
            <a:pPr algn="ctr"/>
            <a:r>
              <a:rPr lang="en-US" altLang="ru-RU" sz="3200" b="1"/>
              <a:t>Au     +   Cl</a:t>
            </a:r>
            <a:r>
              <a:rPr lang="en-US" altLang="ru-RU" sz="3200" b="1" baseline="-25000"/>
              <a:t>2</a:t>
            </a:r>
            <a:r>
              <a:rPr lang="en-US" altLang="ru-RU" sz="3200" b="1"/>
              <a:t>   →   AuCl</a:t>
            </a:r>
            <a:r>
              <a:rPr lang="en-US" altLang="ru-RU" sz="3200" b="1" baseline="-25000"/>
              <a:t>3</a:t>
            </a:r>
            <a:r>
              <a:rPr lang="ru-RU" altLang="ru-RU" sz="3200"/>
              <a:t> 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1A1C6A-F9CC-4EAB-963F-A76780E30965}" type="slidenum">
              <a:rPr lang="ru-RU" altLang="ru-RU" smtClean="0"/>
              <a:pPr/>
              <a:t>99</a:t>
            </a:fld>
            <a:endParaRPr lang="ru-RU" altLang="ru-RU" smtClean="0"/>
          </a:p>
        </p:txBody>
      </p:sp>
      <p:sp>
        <p:nvSpPr>
          <p:cNvPr id="104451" name="Text Box 4"/>
          <p:cNvSpPr txBox="1">
            <a:spLocks noChangeArrowheads="1"/>
          </p:cNvSpPr>
          <p:nvPr/>
        </p:nvSpPr>
        <p:spPr bwMode="auto">
          <a:xfrm>
            <a:off x="0" y="1022350"/>
            <a:ext cx="8964613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b="1"/>
              <a:t>Cu</a:t>
            </a:r>
            <a:r>
              <a:rPr lang="ru-RU" altLang="ru-RU" sz="3200" b="1"/>
              <a:t>(</a:t>
            </a:r>
            <a:r>
              <a:rPr lang="en-US" altLang="ru-RU" sz="3200" b="1"/>
              <a:t>III</a:t>
            </a:r>
            <a:r>
              <a:rPr lang="ru-RU" altLang="ru-RU" sz="3200" b="1"/>
              <a:t>)  </a:t>
            </a:r>
            <a:r>
              <a:rPr lang="ru-RU" altLang="ru-RU" sz="3200"/>
              <a:t>и</a:t>
            </a:r>
            <a:r>
              <a:rPr lang="ru-RU" altLang="ru-RU" sz="3200" b="1"/>
              <a:t>   </a:t>
            </a:r>
            <a:r>
              <a:rPr lang="en-US" altLang="ru-RU" sz="3200" b="1"/>
              <a:t>Ag</a:t>
            </a:r>
            <a:r>
              <a:rPr lang="ru-RU" altLang="ru-RU" sz="3200" b="1"/>
              <a:t>(</a:t>
            </a:r>
            <a:r>
              <a:rPr lang="en-US" altLang="ru-RU" sz="3200" b="1"/>
              <a:t>III</a:t>
            </a:r>
            <a:r>
              <a:rPr lang="ru-RU" altLang="ru-RU" sz="3200" b="1"/>
              <a:t>)  </a:t>
            </a:r>
            <a:r>
              <a:rPr lang="ru-RU" altLang="ru-RU" sz="3200"/>
              <a:t>- известны фторпроизводные:</a:t>
            </a:r>
            <a:endParaRPr lang="en-US" altLang="ru-RU" sz="3200"/>
          </a:p>
          <a:p>
            <a:endParaRPr lang="en-US" altLang="ru-RU" sz="3200"/>
          </a:p>
          <a:p>
            <a:r>
              <a:rPr lang="en-US" altLang="ru-RU" sz="3200" b="1"/>
              <a:t>K</a:t>
            </a:r>
            <a:r>
              <a:rPr lang="en-US" altLang="ru-RU" sz="3200" b="1" baseline="-25000"/>
              <a:t>3</a:t>
            </a:r>
            <a:r>
              <a:rPr lang="en-US" altLang="ru-RU" sz="3200" b="1"/>
              <a:t>[CuF</a:t>
            </a:r>
            <a:r>
              <a:rPr lang="en-US" altLang="ru-RU" sz="3200" b="1" baseline="-25000"/>
              <a:t>6</a:t>
            </a:r>
            <a:r>
              <a:rPr lang="en-US" altLang="ru-RU" sz="3200" b="1"/>
              <a:t>]     </a:t>
            </a:r>
            <a:r>
              <a:rPr lang="en-US" altLang="ru-RU" sz="3200"/>
              <a:t>и</a:t>
            </a:r>
            <a:r>
              <a:rPr lang="en-US" altLang="ru-RU" sz="3200" b="1"/>
              <a:t>      K[AgF</a:t>
            </a:r>
            <a:r>
              <a:rPr lang="en-US" altLang="ru-RU" sz="3200" b="1" baseline="-25000"/>
              <a:t>4</a:t>
            </a:r>
            <a:r>
              <a:rPr lang="en-US" altLang="ru-RU" sz="3200" b="1"/>
              <a:t>]</a:t>
            </a:r>
          </a:p>
          <a:p>
            <a:endParaRPr lang="ru-RU" altLang="ru-RU" sz="3200" b="1"/>
          </a:p>
          <a:p>
            <a:r>
              <a:rPr lang="ru-RU" altLang="ru-RU" sz="3200"/>
              <a:t>При окислении</a:t>
            </a:r>
            <a:r>
              <a:rPr lang="ru-RU" altLang="ru-RU" sz="3200" b="1"/>
              <a:t>  Cu(OH)</a:t>
            </a:r>
            <a:r>
              <a:rPr lang="ru-RU" altLang="ru-RU" sz="3200" b="1" baseline="-25000"/>
              <a:t>2</a:t>
            </a:r>
            <a:r>
              <a:rPr lang="ru-RU" altLang="ru-RU" sz="3200" b="1"/>
              <a:t>  </a:t>
            </a:r>
            <a:r>
              <a:rPr lang="ru-RU" altLang="ru-RU" sz="3200"/>
              <a:t>в щелочной среде образуются</a:t>
            </a:r>
            <a:r>
              <a:rPr lang="ru-RU" altLang="ru-RU" sz="3200" b="1"/>
              <a:t> </a:t>
            </a:r>
            <a:r>
              <a:rPr lang="ru-RU" altLang="ru-RU" sz="3200"/>
              <a:t>гидрооксокупраты(</a:t>
            </a:r>
            <a:r>
              <a:rPr lang="en-US" altLang="ru-RU" sz="3200"/>
              <a:t>III</a:t>
            </a:r>
            <a:r>
              <a:rPr lang="ru-RU" altLang="ru-RU" sz="3200"/>
              <a:t>)</a:t>
            </a:r>
            <a:r>
              <a:rPr lang="ru-RU" altLang="ru-RU" sz="3200" b="1"/>
              <a:t>    </a:t>
            </a:r>
            <a:r>
              <a:rPr lang="en-US" altLang="ru-RU" sz="3200" b="1"/>
              <a:t>K</a:t>
            </a:r>
            <a:r>
              <a:rPr lang="ru-RU" altLang="ru-RU" sz="3200" b="1"/>
              <a:t>[</a:t>
            </a:r>
            <a:r>
              <a:rPr lang="en-US" altLang="ru-RU" sz="3200" b="1"/>
              <a:t>Cu</a:t>
            </a:r>
            <a:r>
              <a:rPr lang="ru-RU" altLang="ru-RU" sz="3200" b="1"/>
              <a:t>(</a:t>
            </a:r>
            <a:r>
              <a:rPr lang="en-US" altLang="ru-RU" sz="3200" b="1"/>
              <a:t>OH</a:t>
            </a:r>
            <a:r>
              <a:rPr lang="ru-RU" altLang="ru-RU" sz="3200" b="1"/>
              <a:t>)</a:t>
            </a:r>
            <a:r>
              <a:rPr lang="ru-RU" altLang="ru-RU" sz="3200" b="1" baseline="-25000"/>
              <a:t>4</a:t>
            </a:r>
            <a:r>
              <a:rPr lang="ru-RU" altLang="ru-RU" sz="3200" b="1"/>
              <a:t>]</a:t>
            </a:r>
            <a:endParaRPr lang="en-US" altLang="ru-RU" sz="3200" b="1"/>
          </a:p>
          <a:p>
            <a:endParaRPr lang="en-US" altLang="ru-RU" sz="3200" b="1"/>
          </a:p>
          <a:p>
            <a:r>
              <a:rPr lang="en-US" altLang="ru-RU" sz="3200" b="1"/>
              <a:t>Cu</a:t>
            </a:r>
            <a:r>
              <a:rPr lang="ru-RU" altLang="ru-RU" sz="3200" b="1"/>
              <a:t>(</a:t>
            </a:r>
            <a:r>
              <a:rPr lang="en-US" altLang="ru-RU" sz="3200" b="1"/>
              <a:t>III</a:t>
            </a:r>
            <a:r>
              <a:rPr lang="ru-RU" altLang="ru-RU" sz="3200" b="1"/>
              <a:t>)   </a:t>
            </a:r>
            <a:r>
              <a:rPr lang="ru-RU" altLang="ru-RU" sz="3200"/>
              <a:t>и</a:t>
            </a:r>
            <a:r>
              <a:rPr lang="ru-RU" altLang="ru-RU" sz="3200" b="1"/>
              <a:t>    Ag(III)  -    </a:t>
            </a:r>
            <a:r>
              <a:rPr lang="ru-RU" altLang="ru-RU" sz="3200"/>
              <a:t>сильные окислители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</TotalTime>
  <Words>9859</Words>
  <Application>Microsoft Office PowerPoint</Application>
  <PresentationFormat>Экран (4:3)</PresentationFormat>
  <Paragraphs>1694</Paragraphs>
  <Slides>138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138</vt:i4>
      </vt:variant>
    </vt:vector>
  </HeadingPairs>
  <TitlesOfParts>
    <vt:vector size="147" baseType="lpstr">
      <vt:lpstr>Times New Roman</vt:lpstr>
      <vt:lpstr>Arial</vt:lpstr>
      <vt:lpstr>Calibri</vt:lpstr>
      <vt:lpstr>Wingdings</vt:lpstr>
      <vt:lpstr>Symbol</vt:lpstr>
      <vt:lpstr>Оформление по умолчанию</vt:lpstr>
      <vt:lpstr>ISIS/Draw Sketch</vt:lpstr>
      <vt:lpstr>Microsoft Equation 3.0</vt:lpstr>
      <vt:lpstr>ChemWindow Document</vt:lpstr>
      <vt:lpstr>Общая характеристика металлов</vt:lpstr>
      <vt:lpstr>Нахождение металлов в природе</vt:lpstr>
      <vt:lpstr>Нахождение металлов в природе</vt:lpstr>
      <vt:lpstr>Способы обогащения руд</vt:lpstr>
      <vt:lpstr>Способы получения металлов</vt:lpstr>
      <vt:lpstr>Физико-химический анализ</vt:lpstr>
      <vt:lpstr>Слайд 7</vt:lpstr>
      <vt:lpstr>1. Диаграмма состояния двухкомпонентной системы с эвтектикой (Е)</vt:lpstr>
      <vt:lpstr>2. Диаграмма с взаимной неограниченной растворимостью в твердом состоянии</vt:lpstr>
      <vt:lpstr>Слайд 10</vt:lpstr>
      <vt:lpstr>Металлохимия</vt:lpstr>
      <vt:lpstr>Элементы  I А  подгруппы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Элементы III В подгруппы</vt:lpstr>
      <vt:lpstr>Слайд 28</vt:lpstr>
      <vt:lpstr>Слайд 29</vt:lpstr>
      <vt:lpstr>Слайд 30</vt:lpstr>
      <vt:lpstr>Слайд 31</vt:lpstr>
      <vt:lpstr>Слайд 32</vt:lpstr>
      <vt:lpstr>Подгруппа скандия</vt:lpstr>
      <vt:lpstr>Подгруппа титана (IVB)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Слайд 102</vt:lpstr>
      <vt:lpstr>Слайд 103</vt:lpstr>
      <vt:lpstr>Слайд 104</vt:lpstr>
      <vt:lpstr>Слайд 105</vt:lpstr>
      <vt:lpstr>Слайд 106</vt:lpstr>
      <vt:lpstr>Слайд 107</vt:lpstr>
      <vt:lpstr>Слайд 108</vt:lpstr>
      <vt:lpstr>Слайд 109</vt:lpstr>
      <vt:lpstr>Слайд 110</vt:lpstr>
      <vt:lpstr>Слайд 111</vt:lpstr>
      <vt:lpstr>Слайд 112</vt:lpstr>
      <vt:lpstr>Слайд 113</vt:lpstr>
      <vt:lpstr>Слайд 114</vt:lpstr>
      <vt:lpstr>Слайд 115</vt:lpstr>
      <vt:lpstr>Слайд 116</vt:lpstr>
      <vt:lpstr>Слайд 117</vt:lpstr>
      <vt:lpstr>Слайд 118</vt:lpstr>
      <vt:lpstr>Слайд 119</vt:lpstr>
      <vt:lpstr>Слайд 120</vt:lpstr>
      <vt:lpstr>Слайд 121</vt:lpstr>
      <vt:lpstr>Слайд 122</vt:lpstr>
      <vt:lpstr>Слайд 123</vt:lpstr>
      <vt:lpstr>Слайд 124</vt:lpstr>
      <vt:lpstr>Слайд 125</vt:lpstr>
      <vt:lpstr>Слайд 126</vt:lpstr>
      <vt:lpstr>Слайд 127</vt:lpstr>
      <vt:lpstr>Слайд 128</vt:lpstr>
      <vt:lpstr>Слайд 129</vt:lpstr>
      <vt:lpstr>Слайд 130</vt:lpstr>
      <vt:lpstr>Слайд 131</vt:lpstr>
      <vt:lpstr>Слайд 132</vt:lpstr>
      <vt:lpstr>Слайд 133</vt:lpstr>
      <vt:lpstr>Слайд 134</vt:lpstr>
      <vt:lpstr>Слайд 135</vt:lpstr>
      <vt:lpstr>Слайд 136</vt:lpstr>
      <vt:lpstr>Слайд 137</vt:lpstr>
      <vt:lpstr>Слайд 138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 Улахович</dc:creator>
  <cp:lastModifiedBy>Гульшат</cp:lastModifiedBy>
  <cp:revision>125</cp:revision>
  <dcterms:created xsi:type="dcterms:W3CDTF">2012-12-07T13:21:46Z</dcterms:created>
  <dcterms:modified xsi:type="dcterms:W3CDTF">2020-04-07T17:19:11Z</dcterms:modified>
</cp:coreProperties>
</file>